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4.xml" ContentType="application/vnd.openxmlformats-officedocument.presentationml.tags+xml"/>
  <Override PartName="/ppt/notesSlides/notesSlide4.xml" ContentType="application/vnd.openxmlformats-officedocument.presentationml.notesSlide+xml"/>
  <Override PartName="/ppt/tags/tag5.xml" ContentType="application/vnd.openxmlformats-officedocument.presentationml.tags+xml"/>
  <Override PartName="/ppt/notesSlides/notesSlide5.xml" ContentType="application/vnd.openxmlformats-officedocument.presentationml.notesSlide+xml"/>
  <Override PartName="/ppt/tags/tag6.xml" ContentType="application/vnd.openxmlformats-officedocument.presentationml.tags+xml"/>
  <Override PartName="/ppt/notesSlides/notesSlide6.xml" ContentType="application/vnd.openxmlformats-officedocument.presentationml.notesSlide+xml"/>
  <Override PartName="/ppt/tags/tag7.xml" ContentType="application/vnd.openxmlformats-officedocument.presentationml.tags+xml"/>
  <Override PartName="/ppt/notesSlides/notesSlide7.xml" ContentType="application/vnd.openxmlformats-officedocument.presentationml.notesSlide+xml"/>
  <Override PartName="/ppt/tags/tag8.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9.xml" ContentType="application/vnd.openxmlformats-officedocument.presentationml.tags+xml"/>
  <Override PartName="/ppt/notesSlides/notesSlide11.xml" ContentType="application/vnd.openxmlformats-officedocument.presentationml.notesSlide+xml"/>
  <Override PartName="/ppt/tags/tag10.xml" ContentType="application/vnd.openxmlformats-officedocument.presentationml.tags+xml"/>
  <Override PartName="/ppt/notesSlides/notesSlide12.xml" ContentType="application/vnd.openxmlformats-officedocument.presentationml.notesSlide+xml"/>
  <Override PartName="/ppt/tags/tag11.xml" ContentType="application/vnd.openxmlformats-officedocument.presentationml.tags+xml"/>
  <Override PartName="/ppt/notesSlides/notesSlide13.xml" ContentType="application/vnd.openxmlformats-officedocument.presentationml.notesSlide+xml"/>
  <Override PartName="/ppt/tags/tag12.xml" ContentType="application/vnd.openxmlformats-officedocument.presentationml.tags+xml"/>
  <Override PartName="/ppt/notesSlides/notesSlide14.xml" ContentType="application/vnd.openxmlformats-officedocument.presentationml.notesSlide+xml"/>
  <Override PartName="/ppt/tags/tag13.xml" ContentType="application/vnd.openxmlformats-officedocument.presentationml.tags+xml"/>
  <Override PartName="/ppt/notesSlides/notesSlide1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14.xml" ContentType="application/vnd.openxmlformats-officedocument.presentationml.tags+xml"/>
  <Override PartName="/ppt/notesSlides/notesSlide16.xml" ContentType="application/vnd.openxmlformats-officedocument.presentationml.notesSlide+xml"/>
  <Override PartName="/ppt/tags/tag15.xml" ContentType="application/vnd.openxmlformats-officedocument.presentationml.tags+xml"/>
  <Override PartName="/ppt/notesSlides/notesSlide17.xml" ContentType="application/vnd.openxmlformats-officedocument.presentationml.notesSlide+xml"/>
  <Override PartName="/ppt/tags/tag16.xml" ContentType="application/vnd.openxmlformats-officedocument.presentationml.tags+xml"/>
  <Override PartName="/ppt/notesSlides/notesSlide18.xml" ContentType="application/vnd.openxmlformats-officedocument.presentationml.notesSlide+xml"/>
  <Override PartName="/ppt/tags/tag17.xml" ContentType="application/vnd.openxmlformats-officedocument.presentationml.tags+xml"/>
  <Override PartName="/ppt/notesSlides/notesSlide19.xml" ContentType="application/vnd.openxmlformats-officedocument.presentationml.notesSlide+xml"/>
  <Override PartName="/ppt/tags/tag18.xml" ContentType="application/vnd.openxmlformats-officedocument.presentationml.tags+xml"/>
  <Override PartName="/ppt/notesSlides/notesSlide20.xml" ContentType="application/vnd.openxmlformats-officedocument.presentationml.notesSlide+xml"/>
  <Override PartName="/ppt/tags/tag19.xml" ContentType="application/vnd.openxmlformats-officedocument.presentationml.tags+xml"/>
  <Override PartName="/ppt/notesSlides/notesSlide21.xml" ContentType="application/vnd.openxmlformats-officedocument.presentationml.notesSlide+xml"/>
  <Override PartName="/ppt/tags/tag20.xml" ContentType="application/vnd.openxmlformats-officedocument.presentationml.tags+xml"/>
  <Override PartName="/ppt/notesSlides/notesSlide22.xml" ContentType="application/vnd.openxmlformats-officedocument.presentationml.notesSlide+xml"/>
  <Override PartName="/ppt/tags/tag21.xml" ContentType="application/vnd.openxmlformats-officedocument.presentationml.tags+xml"/>
  <Override PartName="/ppt/notesSlides/notesSlide23.xml" ContentType="application/vnd.openxmlformats-officedocument.presentationml.notesSlide+xml"/>
  <Override PartName="/ppt/tags/tag22.xml" ContentType="application/vnd.openxmlformats-officedocument.presentationml.tag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tags/tag23.xml" ContentType="application/vnd.openxmlformats-officedocument.presentationml.tags+xml"/>
  <Override PartName="/ppt/notesSlides/notesSlide26.xml" ContentType="application/vnd.openxmlformats-officedocument.presentationml.notesSlide+xml"/>
  <Override PartName="/ppt/tags/tag24.xml" ContentType="application/vnd.openxmlformats-officedocument.presentationml.tags+xml"/>
  <Override PartName="/ppt/notesSlides/notesSlide27.xml" ContentType="application/vnd.openxmlformats-officedocument.presentationml.notesSlide+xml"/>
  <Override PartName="/ppt/tags/tag25.xml" ContentType="application/vnd.openxmlformats-officedocument.presentationml.tags+xml"/>
  <Override PartName="/ppt/notesSlides/notesSlide28.xml" ContentType="application/vnd.openxmlformats-officedocument.presentationml.notesSlide+xml"/>
  <Override PartName="/ppt/tags/tag26.xml" ContentType="application/vnd.openxmlformats-officedocument.presentationml.tags+xml"/>
  <Override PartName="/ppt/notesSlides/notesSlide29.xml" ContentType="application/vnd.openxmlformats-officedocument.presentationml.notesSlide+xml"/>
  <Override PartName="/ppt/tags/tag27.xml" ContentType="application/vnd.openxmlformats-officedocument.presentationml.tags+xml"/>
  <Override PartName="/ppt/notesSlides/notesSlide30.xml" ContentType="application/vnd.openxmlformats-officedocument.presentationml.notesSlide+xml"/>
  <Override PartName="/ppt/tags/tag28.xml" ContentType="application/vnd.openxmlformats-officedocument.presentationml.tags+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tags/tag29.xml" ContentType="application/vnd.openxmlformats-officedocument.presentationml.tags+xml"/>
  <Override PartName="/ppt/notesSlides/notesSlide33.xml" ContentType="application/vnd.openxmlformats-officedocument.presentationml.notesSlide+xml"/>
  <Override PartName="/ppt/tags/tag30.xml" ContentType="application/vnd.openxmlformats-officedocument.presentationml.tags+xml"/>
  <Override PartName="/ppt/notesSlides/notesSlide34.xml" ContentType="application/vnd.openxmlformats-officedocument.presentationml.notesSlide+xml"/>
  <Override PartName="/ppt/tags/tag31.xml" ContentType="application/vnd.openxmlformats-officedocument.presentationml.tags+xml"/>
  <Override PartName="/ppt/notesSlides/notesSlide35.xml" ContentType="application/vnd.openxmlformats-officedocument.presentationml.notesSlide+xml"/>
  <Override PartName="/ppt/tags/tag32.xml" ContentType="application/vnd.openxmlformats-officedocument.presentationml.tags+xml"/>
  <Override PartName="/ppt/notesSlides/notesSlide36.xml" ContentType="application/vnd.openxmlformats-officedocument.presentationml.notesSlide+xml"/>
  <Override PartName="/ppt/tags/tag33.xml" ContentType="application/vnd.openxmlformats-officedocument.presentationml.tags+xml"/>
  <Override PartName="/ppt/notesSlides/notesSlide37.xml" ContentType="application/vnd.openxmlformats-officedocument.presentationml.notesSlide+xml"/>
  <Override PartName="/ppt/tags/tag34.xml" ContentType="application/vnd.openxmlformats-officedocument.presentationml.tags+xml"/>
  <Override PartName="/ppt/notesSlides/notesSlide38.xml" ContentType="application/vnd.openxmlformats-officedocument.presentationml.notesSlide+xml"/>
  <Override PartName="/ppt/tags/tag35.xml" ContentType="application/vnd.openxmlformats-officedocument.presentationml.tags+xml"/>
  <Override PartName="/ppt/notesSlides/notesSlide39.xml" ContentType="application/vnd.openxmlformats-officedocument.presentationml.notesSlide+xml"/>
  <Override PartName="/ppt/tags/tag36.xml" ContentType="application/vnd.openxmlformats-officedocument.presentationml.tags+xml"/>
  <Override PartName="/ppt/notesSlides/notesSlide40.xml" ContentType="application/vnd.openxmlformats-officedocument.presentationml.notesSlide+xml"/>
  <Override PartName="/ppt/tags/tag37.xml" ContentType="application/vnd.openxmlformats-officedocument.presentationml.tags+xml"/>
  <Override PartName="/ppt/notesSlides/notesSlide41.xml" ContentType="application/vnd.openxmlformats-officedocument.presentationml.notesSlide+xml"/>
  <Override PartName="/ppt/tags/tag38.xml" ContentType="application/vnd.openxmlformats-officedocument.presentationml.tags+xml"/>
  <Override PartName="/ppt/notesSlides/notesSlide42.xml" ContentType="application/vnd.openxmlformats-officedocument.presentationml.notesSlide+xml"/>
  <Override PartName="/ppt/tags/tag39.xml" ContentType="application/vnd.openxmlformats-officedocument.presentationml.tags+xml"/>
  <Override PartName="/ppt/notesSlides/notesSlide43.xml" ContentType="application/vnd.openxmlformats-officedocument.presentationml.notesSlide+xml"/>
  <Override PartName="/ppt/tags/tag40.xml" ContentType="application/vnd.openxmlformats-officedocument.presentationml.tags+xml"/>
  <Override PartName="/ppt/notesSlides/notesSlide44.xml" ContentType="application/vnd.openxmlformats-officedocument.presentationml.notesSlide+xml"/>
  <Override PartName="/ppt/tags/tag41.xml" ContentType="application/vnd.openxmlformats-officedocument.presentationml.tags+xml"/>
  <Override PartName="/ppt/notesSlides/notesSlide45.xml" ContentType="application/vnd.openxmlformats-officedocument.presentationml.notesSlide+xml"/>
  <Override PartName="/ppt/tags/tag42.xml" ContentType="application/vnd.openxmlformats-officedocument.presentationml.tags+xml"/>
  <Override PartName="/ppt/notesSlides/notesSlide46.xml" ContentType="application/vnd.openxmlformats-officedocument.presentationml.notesSlide+xml"/>
  <Override PartName="/ppt/tags/tag43.xml" ContentType="application/vnd.openxmlformats-officedocument.presentationml.tags+xml"/>
  <Override PartName="/ppt/notesSlides/notesSlide47.xml" ContentType="application/vnd.openxmlformats-officedocument.presentationml.notesSlide+xml"/>
  <Override PartName="/ppt/tags/tag44.xml" ContentType="application/vnd.openxmlformats-officedocument.presentationml.tags+xml"/>
  <Override PartName="/ppt/notesSlides/notesSlide48.xml" ContentType="application/vnd.openxmlformats-officedocument.presentationml.notesSlide+xml"/>
  <Override PartName="/ppt/tags/tag45.xml" ContentType="application/vnd.openxmlformats-officedocument.presentationml.tags+xml"/>
  <Override PartName="/ppt/notesSlides/notesSlide49.xml" ContentType="application/vnd.openxmlformats-officedocument.presentationml.notesSlide+xml"/>
  <Override PartName="/ppt/tags/tag46.xml" ContentType="application/vnd.openxmlformats-officedocument.presentationml.tags+xml"/>
  <Override PartName="/ppt/notesSlides/notesSlide50.xml" ContentType="application/vnd.openxmlformats-officedocument.presentationml.notesSlide+xml"/>
  <Override PartName="/ppt/tags/tag47.xml" ContentType="application/vnd.openxmlformats-officedocument.presentationml.tags+xml"/>
  <Override PartName="/ppt/notesSlides/notesSlide51.xml" ContentType="application/vnd.openxmlformats-officedocument.presentationml.notesSlide+xml"/>
  <Override PartName="/ppt/tags/tag48.xml" ContentType="application/vnd.openxmlformats-officedocument.presentationml.tags+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tags/tag49.xml" ContentType="application/vnd.openxmlformats-officedocument.presentationml.tags+xml"/>
  <Override PartName="/ppt/notesSlides/notesSlide70.xml" ContentType="application/vnd.openxmlformats-officedocument.presentationml.notesSlide+xml"/>
  <Override PartName="/ppt/tags/tag50.xml" ContentType="application/vnd.openxmlformats-officedocument.presentationml.tags+xml"/>
  <Override PartName="/ppt/notesSlides/notesSlide71.xml" ContentType="application/vnd.openxmlformats-officedocument.presentationml.notesSlide+xml"/>
  <Override PartName="/ppt/tags/tag51.xml" ContentType="application/vnd.openxmlformats-officedocument.presentationml.tags+xml"/>
  <Override PartName="/ppt/notesSlides/notesSlide72.xml" ContentType="application/vnd.openxmlformats-officedocument.presentationml.notesSlide+xml"/>
  <Override PartName="/ppt/tags/tag52.xml" ContentType="application/vnd.openxmlformats-officedocument.presentationml.tags+xml"/>
  <Override PartName="/ppt/notesSlides/notesSlide73.xml" ContentType="application/vnd.openxmlformats-officedocument.presentationml.notesSlide+xml"/>
  <Override PartName="/ppt/tags/tag53.xml" ContentType="application/vnd.openxmlformats-officedocument.presentationml.tags+xml"/>
  <Override PartName="/ppt/notesSlides/notesSlide74.xml" ContentType="application/vnd.openxmlformats-officedocument.presentationml.notesSlide+xml"/>
  <Override PartName="/ppt/tags/tag54.xml" ContentType="application/vnd.openxmlformats-officedocument.presentationml.tags+xml"/>
  <Override PartName="/ppt/notesSlides/notesSlide75.xml" ContentType="application/vnd.openxmlformats-officedocument.presentationml.notesSlide+xml"/>
  <Override PartName="/ppt/tags/tag55.xml" ContentType="application/vnd.openxmlformats-officedocument.presentationml.tags+xml"/>
  <Override PartName="/ppt/notesSlides/notesSlide76.xml" ContentType="application/vnd.openxmlformats-officedocument.presentationml.notesSlide+xml"/>
  <Override PartName="/ppt/tags/tag56.xml" ContentType="application/vnd.openxmlformats-officedocument.presentationml.tags+xml"/>
  <Override PartName="/ppt/notesSlides/notesSlide77.xml" ContentType="application/vnd.openxmlformats-officedocument.presentationml.notesSlide+xml"/>
  <Override PartName="/ppt/tags/tag57.xml" ContentType="application/vnd.openxmlformats-officedocument.presentationml.tags+xml"/>
  <Override PartName="/ppt/notesSlides/notesSlide78.xml" ContentType="application/vnd.openxmlformats-officedocument.presentationml.notesSlide+xml"/>
  <Override PartName="/ppt/tags/tag58.xml" ContentType="application/vnd.openxmlformats-officedocument.presentationml.tags+xml"/>
  <Override PartName="/ppt/notesSlides/notesSlide79.xml" ContentType="application/vnd.openxmlformats-officedocument.presentationml.notesSlide+xml"/>
  <Override PartName="/ppt/tags/tag59.xml" ContentType="application/vnd.openxmlformats-officedocument.presentationml.tags+xml"/>
  <Override PartName="/ppt/notesSlides/notesSlide80.xml" ContentType="application/vnd.openxmlformats-officedocument.presentationml.notesSlide+xml"/>
  <Override PartName="/ppt/tags/tag60.xml" ContentType="application/vnd.openxmlformats-officedocument.presentationml.tags+xml"/>
  <Override PartName="/ppt/notesSlides/notesSlide81.xml" ContentType="application/vnd.openxmlformats-officedocument.presentationml.notesSlide+xml"/>
  <Override PartName="/ppt/tags/tag61.xml" ContentType="application/vnd.openxmlformats-officedocument.presentationml.tags+xml"/>
  <Override PartName="/ppt/notesSlides/notesSlide82.xml" ContentType="application/vnd.openxmlformats-officedocument.presentationml.notesSlide+xml"/>
  <Override PartName="/ppt/tags/tag62.xml" ContentType="application/vnd.openxmlformats-officedocument.presentationml.tags+xml"/>
  <Override PartName="/ppt/notesSlides/notesSlide83.xml" ContentType="application/vnd.openxmlformats-officedocument.presentationml.notesSlide+xml"/>
  <Override PartName="/ppt/tags/tag63.xml" ContentType="application/vnd.openxmlformats-officedocument.presentationml.tags+xml"/>
  <Override PartName="/ppt/notesSlides/notesSlide84.xml" ContentType="application/vnd.openxmlformats-officedocument.presentationml.notesSlide+xml"/>
  <Override PartName="/ppt/tags/tag64.xml" ContentType="application/vnd.openxmlformats-officedocument.presentationml.tags+xml"/>
  <Override PartName="/ppt/notesSlides/notesSlide85.xml" ContentType="application/vnd.openxmlformats-officedocument.presentationml.notesSlide+xml"/>
  <Override PartName="/ppt/tags/tag65.xml" ContentType="application/vnd.openxmlformats-officedocument.presentationml.tags+xml"/>
  <Override PartName="/ppt/notesSlides/notesSlide86.xml" ContentType="application/vnd.openxmlformats-officedocument.presentationml.notesSlide+xml"/>
  <Override PartName="/ppt/tags/tag66.xml" ContentType="application/vnd.openxmlformats-officedocument.presentationml.tags+xml"/>
  <Override PartName="/ppt/notesSlides/notesSlide87.xml" ContentType="application/vnd.openxmlformats-officedocument.presentationml.notesSlide+xml"/>
  <Override PartName="/ppt/tags/tag67.xml" ContentType="application/vnd.openxmlformats-officedocument.presentationml.tags+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tags/tag68.xml" ContentType="application/vnd.openxmlformats-officedocument.presentationml.tags+xml"/>
  <Override PartName="/ppt/notesSlides/notesSlide9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92"/>
  </p:notesMasterIdLst>
  <p:handoutMasterIdLst>
    <p:handoutMasterId r:id="rId93"/>
  </p:handoutMasterIdLst>
  <p:sldIdLst>
    <p:sldId id="430" r:id="rId2"/>
    <p:sldId id="443" r:id="rId3"/>
    <p:sldId id="400" r:id="rId4"/>
    <p:sldId id="431" r:id="rId5"/>
    <p:sldId id="432" r:id="rId6"/>
    <p:sldId id="433" r:id="rId7"/>
    <p:sldId id="435" r:id="rId8"/>
    <p:sldId id="434" r:id="rId9"/>
    <p:sldId id="438" r:id="rId10"/>
    <p:sldId id="439" r:id="rId11"/>
    <p:sldId id="440" r:id="rId12"/>
    <p:sldId id="419" r:id="rId13"/>
    <p:sldId id="374" r:id="rId14"/>
    <p:sldId id="375" r:id="rId15"/>
    <p:sldId id="420" r:id="rId16"/>
    <p:sldId id="377" r:id="rId17"/>
    <p:sldId id="442" r:id="rId18"/>
    <p:sldId id="385" r:id="rId19"/>
    <p:sldId id="381" r:id="rId20"/>
    <p:sldId id="382" r:id="rId21"/>
    <p:sldId id="383" r:id="rId22"/>
    <p:sldId id="378" r:id="rId23"/>
    <p:sldId id="379" r:id="rId24"/>
    <p:sldId id="380" r:id="rId25"/>
    <p:sldId id="444" r:id="rId26"/>
    <p:sldId id="563" r:id="rId27"/>
    <p:sldId id="319" r:id="rId28"/>
    <p:sldId id="318" r:id="rId29"/>
    <p:sldId id="510" r:id="rId30"/>
    <p:sldId id="321" r:id="rId31"/>
    <p:sldId id="552" r:id="rId32"/>
    <p:sldId id="509" r:id="rId33"/>
    <p:sldId id="553" r:id="rId34"/>
    <p:sldId id="554" r:id="rId35"/>
    <p:sldId id="559" r:id="rId36"/>
    <p:sldId id="560" r:id="rId37"/>
    <p:sldId id="555" r:id="rId38"/>
    <p:sldId id="556" r:id="rId39"/>
    <p:sldId id="557" r:id="rId40"/>
    <p:sldId id="421" r:id="rId41"/>
    <p:sldId id="561" r:id="rId42"/>
    <p:sldId id="562" r:id="rId43"/>
    <p:sldId id="391" r:id="rId44"/>
    <p:sldId id="392" r:id="rId45"/>
    <p:sldId id="393" r:id="rId46"/>
    <p:sldId id="402" r:id="rId47"/>
    <p:sldId id="397" r:id="rId48"/>
    <p:sldId id="367" r:id="rId49"/>
    <p:sldId id="416" r:id="rId50"/>
    <p:sldId id="487" r:id="rId51"/>
    <p:sldId id="450" r:id="rId52"/>
    <p:sldId id="437" r:id="rId53"/>
    <p:sldId id="452" r:id="rId54"/>
    <p:sldId id="453" r:id="rId55"/>
    <p:sldId id="454" r:id="rId56"/>
    <p:sldId id="484" r:id="rId57"/>
    <p:sldId id="457" r:id="rId58"/>
    <p:sldId id="485" r:id="rId59"/>
    <p:sldId id="461" r:id="rId60"/>
    <p:sldId id="462" r:id="rId61"/>
    <p:sldId id="463" r:id="rId62"/>
    <p:sldId id="464" r:id="rId63"/>
    <p:sldId id="465" r:id="rId64"/>
    <p:sldId id="468" r:id="rId65"/>
    <p:sldId id="469" r:id="rId66"/>
    <p:sldId id="470" r:id="rId67"/>
    <p:sldId id="471" r:id="rId68"/>
    <p:sldId id="472" r:id="rId69"/>
    <p:sldId id="473" r:id="rId70"/>
    <p:sldId id="345" r:id="rId71"/>
    <p:sldId id="520" r:id="rId72"/>
    <p:sldId id="426" r:id="rId73"/>
    <p:sldId id="427" r:id="rId74"/>
    <p:sldId id="504" r:id="rId75"/>
    <p:sldId id="488" r:id="rId76"/>
    <p:sldId id="489" r:id="rId77"/>
    <p:sldId id="490" r:id="rId78"/>
    <p:sldId id="491" r:id="rId79"/>
    <p:sldId id="492" r:id="rId80"/>
    <p:sldId id="493" r:id="rId81"/>
    <p:sldId id="494" r:id="rId82"/>
    <p:sldId id="495" r:id="rId83"/>
    <p:sldId id="496" r:id="rId84"/>
    <p:sldId id="497" r:id="rId85"/>
    <p:sldId id="498" r:id="rId86"/>
    <p:sldId id="499" r:id="rId87"/>
    <p:sldId id="500" r:id="rId88"/>
    <p:sldId id="501" r:id="rId89"/>
    <p:sldId id="595" r:id="rId90"/>
    <p:sldId id="448" r:id="rId91"/>
  </p:sldIdLst>
  <p:sldSz cx="12192000" cy="6858000"/>
  <p:notesSz cx="6858000" cy="9144000"/>
  <p:custDataLst>
    <p:tags r:id="rId94"/>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abik, Gabriel" initials="KG" lastIdx="13" clrIdx="0"/>
  <p:cmAuthor id="2" name="Brannon, Brooke" initials="BB" lastIdx="12" clrIdx="1">
    <p:extLst>
      <p:ext uri="{19B8F6BF-5375-455C-9EA6-DF929625EA0E}">
        <p15:presenceInfo xmlns:p15="http://schemas.microsoft.com/office/powerpoint/2012/main" userId="S-1-5-21-1407069837-2091007605-538272213-28211697" providerId="AD"/>
      </p:ext>
    </p:extLst>
  </p:cmAuthor>
  <p:cmAuthor id="3" name="Microsoft Office User" initials="MOU" lastIdx="1" clrIdx="2">
    <p:extLst>
      <p:ext uri="{19B8F6BF-5375-455C-9EA6-DF929625EA0E}">
        <p15:presenceInfo xmlns:p15="http://schemas.microsoft.com/office/powerpoint/2012/main" userId="Microsoft Office Us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7325" autoAdjust="0"/>
    <p:restoredTop sz="58014" autoAdjust="0"/>
  </p:normalViewPr>
  <p:slideViewPr>
    <p:cSldViewPr snapToGrid="0" snapToObjects="1">
      <p:cViewPr varScale="1">
        <p:scale>
          <a:sx n="46" d="100"/>
          <a:sy n="46" d="100"/>
        </p:scale>
        <p:origin x="1531" y="53"/>
      </p:cViewPr>
      <p:guideLst/>
    </p:cSldViewPr>
  </p:slideViewPr>
  <p:notesTextViewPr>
    <p:cViewPr>
      <p:scale>
        <a:sx n="130" d="100"/>
        <a:sy n="130" d="100"/>
      </p:scale>
      <p:origin x="0" y="0"/>
    </p:cViewPr>
  </p:notesTextViewPr>
  <p:notesViewPr>
    <p:cSldViewPr snapToGrid="0" snapToObjects="1">
      <p:cViewPr>
        <p:scale>
          <a:sx n="50" d="100"/>
          <a:sy n="50" d="100"/>
        </p:scale>
        <p:origin x="2640" y="8"/>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commentAuthors" Target="commentAuthor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ags" Target="tags/tag1.xml"/><Relationship Id="rId9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notesMaster" Target="notesMasters/notesMaster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handoutMaster" Target="handoutMasters/handoutMaster1.xml"/><Relationship Id="rId98"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FF1FA38-9D1F-4DC5-B787-BF4E420A25AD}" type="doc">
      <dgm:prSet loTypeId="urn:microsoft.com/office/officeart/2005/8/layout/balance1" loCatId="relationship" qsTypeId="urn:microsoft.com/office/officeart/2005/8/quickstyle/simple1" qsCatId="simple" csTypeId="urn:microsoft.com/office/officeart/2005/8/colors/accent1_2" csCatId="accent1" phldr="1"/>
      <dgm:spPr/>
      <dgm:t>
        <a:bodyPr/>
        <a:lstStyle/>
        <a:p>
          <a:endParaRPr lang="en-US"/>
        </a:p>
      </dgm:t>
    </dgm:pt>
    <dgm:pt modelId="{DB2CA2E2-6880-4A5C-A920-4F15445F567F}">
      <dgm:prSet phldrT="[Text]"/>
      <dgm:spPr/>
      <dgm:t>
        <a:bodyPr/>
        <a:lstStyle/>
        <a:p>
          <a:r>
            <a:rPr lang="en-US" dirty="0">
              <a:latin typeface="Amazon Ember" panose="020B0603020204020204" pitchFamily="34" charset="0"/>
              <a:ea typeface="Amazon Ember" panose="020B0603020204020204" pitchFamily="34" charset="0"/>
              <a:cs typeface="Amazon Ember" panose="020B0603020204020204" pitchFamily="34" charset="0"/>
            </a:rPr>
            <a:t>Root Account</a:t>
          </a:r>
        </a:p>
      </dgm:t>
    </dgm:pt>
    <dgm:pt modelId="{79F54537-85A9-48EE-8927-FFC56C562C9C}" type="parTrans" cxnId="{C379C028-87B5-4F98-9C1F-545653E1A054}">
      <dgm:prSet/>
      <dgm:spPr/>
      <dgm:t>
        <a:bodyPr/>
        <a:lstStyle/>
        <a:p>
          <a:endParaRPr lang="en-US">
            <a:latin typeface="Amazon Ember" panose="020B0603020204020204" pitchFamily="34" charset="0"/>
            <a:ea typeface="Amazon Ember" panose="020B0603020204020204" pitchFamily="34" charset="0"/>
            <a:cs typeface="Amazon Ember" panose="020B0603020204020204" pitchFamily="34" charset="0"/>
          </a:endParaRPr>
        </a:p>
      </dgm:t>
    </dgm:pt>
    <dgm:pt modelId="{294F87D1-8DFF-4823-921E-F9A1EA3D8E09}" type="sibTrans" cxnId="{C379C028-87B5-4F98-9C1F-545653E1A054}">
      <dgm:prSet/>
      <dgm:spPr/>
      <dgm:t>
        <a:bodyPr/>
        <a:lstStyle/>
        <a:p>
          <a:endParaRPr lang="en-US">
            <a:latin typeface="Amazon Ember" panose="020B0603020204020204" pitchFamily="34" charset="0"/>
            <a:ea typeface="Amazon Ember" panose="020B0603020204020204" pitchFamily="34" charset="0"/>
            <a:cs typeface="Amazon Ember" panose="020B0603020204020204" pitchFamily="34" charset="0"/>
          </a:endParaRPr>
        </a:p>
      </dgm:t>
    </dgm:pt>
    <dgm:pt modelId="{128E316E-784A-45E8-B2BC-CCE17AA493FF}">
      <dgm:prSet phldrT="[Text]"/>
      <dgm:spPr/>
      <dgm:t>
        <a:bodyPr/>
        <a:lstStyle/>
        <a:p>
          <a:r>
            <a:rPr lang="en-US" dirty="0">
              <a:latin typeface="Amazon Ember" panose="020B0603020204020204" pitchFamily="34" charset="0"/>
              <a:ea typeface="Amazon Ember" panose="020B0603020204020204" pitchFamily="34" charset="0"/>
              <a:cs typeface="Amazon Ember" panose="020B0603020204020204" pitchFamily="34" charset="0"/>
            </a:rPr>
            <a:t>Full access to all resources</a:t>
          </a:r>
        </a:p>
      </dgm:t>
    </dgm:pt>
    <dgm:pt modelId="{4F3CF03A-5C0F-4350-B5D1-1FE21D7BCA71}" type="parTrans" cxnId="{DA0DB4F3-2202-47E4-BC77-DF54F4938B31}">
      <dgm:prSet/>
      <dgm:spPr/>
      <dgm:t>
        <a:bodyPr/>
        <a:lstStyle/>
        <a:p>
          <a:endParaRPr lang="en-US">
            <a:latin typeface="Amazon Ember" panose="020B0603020204020204" pitchFamily="34" charset="0"/>
            <a:ea typeface="Amazon Ember" panose="020B0603020204020204" pitchFamily="34" charset="0"/>
            <a:cs typeface="Amazon Ember" panose="020B0603020204020204" pitchFamily="34" charset="0"/>
          </a:endParaRPr>
        </a:p>
      </dgm:t>
    </dgm:pt>
    <dgm:pt modelId="{F16004D8-B281-49EE-BE35-8802D71148D5}" type="sibTrans" cxnId="{DA0DB4F3-2202-47E4-BC77-DF54F4938B31}">
      <dgm:prSet/>
      <dgm:spPr/>
      <dgm:t>
        <a:bodyPr/>
        <a:lstStyle/>
        <a:p>
          <a:endParaRPr lang="en-US">
            <a:latin typeface="Amazon Ember" panose="020B0603020204020204" pitchFamily="34" charset="0"/>
            <a:ea typeface="Amazon Ember" panose="020B0603020204020204" pitchFamily="34" charset="0"/>
            <a:cs typeface="Amazon Ember" panose="020B0603020204020204" pitchFamily="34" charset="0"/>
          </a:endParaRPr>
        </a:p>
      </dgm:t>
    </dgm:pt>
    <dgm:pt modelId="{103DCF70-3F1B-47DE-8915-3B13F8C83C53}">
      <dgm:prSet phldrT="[Text]"/>
      <dgm:spPr/>
      <dgm:t>
        <a:bodyPr/>
        <a:lstStyle/>
        <a:p>
          <a:r>
            <a:rPr lang="en-US" dirty="0">
              <a:latin typeface="Amazon Ember" panose="020B0603020204020204" pitchFamily="34" charset="0"/>
              <a:ea typeface="Amazon Ember" panose="020B0603020204020204" pitchFamily="34" charset="0"/>
              <a:cs typeface="Amazon Ember" panose="020B0603020204020204" pitchFamily="34" charset="0"/>
            </a:rPr>
            <a:t>IAM</a:t>
          </a:r>
        </a:p>
      </dgm:t>
    </dgm:pt>
    <dgm:pt modelId="{998D1E9E-2075-45CD-9E5F-97505B86FA2A}" type="parTrans" cxnId="{5161661C-C42F-4B38-B404-0F232B3932F1}">
      <dgm:prSet/>
      <dgm:spPr/>
      <dgm:t>
        <a:bodyPr/>
        <a:lstStyle/>
        <a:p>
          <a:endParaRPr lang="en-US">
            <a:latin typeface="Amazon Ember" panose="020B0603020204020204" pitchFamily="34" charset="0"/>
            <a:ea typeface="Amazon Ember" panose="020B0603020204020204" pitchFamily="34" charset="0"/>
            <a:cs typeface="Amazon Ember" panose="020B0603020204020204" pitchFamily="34" charset="0"/>
          </a:endParaRPr>
        </a:p>
      </dgm:t>
    </dgm:pt>
    <dgm:pt modelId="{FAAD476A-68ED-48CC-B2D8-3EEF4DA08069}" type="sibTrans" cxnId="{5161661C-C42F-4B38-B404-0F232B3932F1}">
      <dgm:prSet/>
      <dgm:spPr/>
      <dgm:t>
        <a:bodyPr/>
        <a:lstStyle/>
        <a:p>
          <a:endParaRPr lang="en-US">
            <a:latin typeface="Amazon Ember" panose="020B0603020204020204" pitchFamily="34" charset="0"/>
            <a:ea typeface="Amazon Ember" panose="020B0603020204020204" pitchFamily="34" charset="0"/>
            <a:cs typeface="Amazon Ember" panose="020B0603020204020204" pitchFamily="34" charset="0"/>
          </a:endParaRPr>
        </a:p>
      </dgm:t>
    </dgm:pt>
    <dgm:pt modelId="{454C38EC-FEDB-4132-A9DB-A752548D4025}">
      <dgm:prSet/>
      <dgm:spPr/>
      <dgm:t>
        <a:bodyPr/>
        <a:lstStyle/>
        <a:p>
          <a:r>
            <a:rPr lang="en-US" dirty="0">
              <a:latin typeface="Amazon Ember" panose="020B0603020204020204" pitchFamily="34" charset="0"/>
              <a:ea typeface="Amazon Ember" panose="020B0603020204020204" pitchFamily="34" charset="0"/>
              <a:cs typeface="Amazon Ember" panose="020B0603020204020204" pitchFamily="34" charset="0"/>
            </a:rPr>
            <a:t>Privileges cannot be controlled</a:t>
          </a:r>
        </a:p>
      </dgm:t>
    </dgm:pt>
    <dgm:pt modelId="{CDDB27ED-67D4-475E-86D0-9CB67591E875}" type="parTrans" cxnId="{282AFCE8-5BF9-4D7B-8228-59A4F7AF23E1}">
      <dgm:prSet/>
      <dgm:spPr/>
      <dgm:t>
        <a:bodyPr/>
        <a:lstStyle/>
        <a:p>
          <a:endParaRPr lang="en-US">
            <a:latin typeface="Amazon Ember" panose="020B0603020204020204" pitchFamily="34" charset="0"/>
            <a:ea typeface="Amazon Ember" panose="020B0603020204020204" pitchFamily="34" charset="0"/>
            <a:cs typeface="Amazon Ember" panose="020B0603020204020204" pitchFamily="34" charset="0"/>
          </a:endParaRPr>
        </a:p>
      </dgm:t>
    </dgm:pt>
    <dgm:pt modelId="{94B480B1-5DA6-4D40-B45C-5F82378AC2F1}" type="sibTrans" cxnId="{282AFCE8-5BF9-4D7B-8228-59A4F7AF23E1}">
      <dgm:prSet/>
      <dgm:spPr/>
      <dgm:t>
        <a:bodyPr/>
        <a:lstStyle/>
        <a:p>
          <a:endParaRPr lang="en-US">
            <a:latin typeface="Amazon Ember" panose="020B0603020204020204" pitchFamily="34" charset="0"/>
            <a:ea typeface="Amazon Ember" panose="020B0603020204020204" pitchFamily="34" charset="0"/>
            <a:cs typeface="Amazon Ember" panose="020B0603020204020204" pitchFamily="34" charset="0"/>
          </a:endParaRPr>
        </a:p>
      </dgm:t>
    </dgm:pt>
    <dgm:pt modelId="{4525B5B2-2F9B-4CA9-9464-FF920D46826C}">
      <dgm:prSet/>
      <dgm:spPr/>
      <dgm:t>
        <a:bodyPr/>
        <a:lstStyle/>
        <a:p>
          <a:r>
            <a:rPr lang="en-US" dirty="0">
              <a:latin typeface="Amazon Ember" panose="020B0603020204020204" pitchFamily="34" charset="0"/>
              <a:ea typeface="Amazon Ember" panose="020B0603020204020204" pitchFamily="34" charset="0"/>
              <a:cs typeface="Amazon Ember" panose="020B0603020204020204" pitchFamily="34" charset="0"/>
            </a:rPr>
            <a:t>Granular permissions</a:t>
          </a:r>
        </a:p>
      </dgm:t>
    </dgm:pt>
    <dgm:pt modelId="{16E63080-F5D4-41AB-ABAD-5671E112C7BB}" type="parTrans" cxnId="{AC78633B-5266-4CAE-A6CF-1523473C0258}">
      <dgm:prSet/>
      <dgm:spPr/>
      <dgm:t>
        <a:bodyPr/>
        <a:lstStyle/>
        <a:p>
          <a:endParaRPr lang="en-US">
            <a:latin typeface="Amazon Ember" panose="020B0603020204020204" pitchFamily="34" charset="0"/>
            <a:ea typeface="Amazon Ember" panose="020B0603020204020204" pitchFamily="34" charset="0"/>
            <a:cs typeface="Amazon Ember" panose="020B0603020204020204" pitchFamily="34" charset="0"/>
          </a:endParaRPr>
        </a:p>
      </dgm:t>
    </dgm:pt>
    <dgm:pt modelId="{9C10F28E-7595-44C6-BF95-ADAADAA7B91C}" type="sibTrans" cxnId="{AC78633B-5266-4CAE-A6CF-1523473C0258}">
      <dgm:prSet/>
      <dgm:spPr/>
      <dgm:t>
        <a:bodyPr/>
        <a:lstStyle/>
        <a:p>
          <a:endParaRPr lang="en-US">
            <a:latin typeface="Amazon Ember" panose="020B0603020204020204" pitchFamily="34" charset="0"/>
            <a:ea typeface="Amazon Ember" panose="020B0603020204020204" pitchFamily="34" charset="0"/>
            <a:cs typeface="Amazon Ember" panose="020B0603020204020204" pitchFamily="34" charset="0"/>
          </a:endParaRPr>
        </a:p>
      </dgm:t>
    </dgm:pt>
    <dgm:pt modelId="{5BBE4699-17E4-4BE7-94C4-06CFD1AD394C}">
      <dgm:prSet/>
      <dgm:spPr/>
      <dgm:t>
        <a:bodyPr/>
        <a:lstStyle/>
        <a:p>
          <a:r>
            <a:rPr lang="en-US" dirty="0">
              <a:latin typeface="Amazon Ember" panose="020B0603020204020204" pitchFamily="34" charset="0"/>
              <a:ea typeface="Amazon Ember" panose="020B0603020204020204" pitchFamily="34" charset="0"/>
              <a:cs typeface="Amazon Ember" panose="020B0603020204020204" pitchFamily="34" charset="0"/>
            </a:rPr>
            <a:t>Secure access for applications</a:t>
          </a:r>
        </a:p>
      </dgm:t>
    </dgm:pt>
    <dgm:pt modelId="{90313050-808B-4B60-B8E8-1385991D371A}" type="parTrans" cxnId="{0336B470-71E7-463A-ABE3-D2CB248DC1C0}">
      <dgm:prSet/>
      <dgm:spPr/>
      <dgm:t>
        <a:bodyPr/>
        <a:lstStyle/>
        <a:p>
          <a:endParaRPr lang="en-US">
            <a:latin typeface="Amazon Ember" panose="020B0603020204020204" pitchFamily="34" charset="0"/>
            <a:ea typeface="Amazon Ember" panose="020B0603020204020204" pitchFamily="34" charset="0"/>
            <a:cs typeface="Amazon Ember" panose="020B0603020204020204" pitchFamily="34" charset="0"/>
          </a:endParaRPr>
        </a:p>
      </dgm:t>
    </dgm:pt>
    <dgm:pt modelId="{A50CA063-A697-41D8-9005-E548E0D09184}" type="sibTrans" cxnId="{0336B470-71E7-463A-ABE3-D2CB248DC1C0}">
      <dgm:prSet/>
      <dgm:spPr/>
      <dgm:t>
        <a:bodyPr/>
        <a:lstStyle/>
        <a:p>
          <a:endParaRPr lang="en-US">
            <a:latin typeface="Amazon Ember" panose="020B0603020204020204" pitchFamily="34" charset="0"/>
            <a:ea typeface="Amazon Ember" panose="020B0603020204020204" pitchFamily="34" charset="0"/>
            <a:cs typeface="Amazon Ember" panose="020B0603020204020204" pitchFamily="34" charset="0"/>
          </a:endParaRPr>
        </a:p>
      </dgm:t>
    </dgm:pt>
    <dgm:pt modelId="{64C9809A-9086-4356-B80E-A3887206E734}">
      <dgm:prSet/>
      <dgm:spPr/>
      <dgm:t>
        <a:bodyPr/>
        <a:lstStyle/>
        <a:p>
          <a:r>
            <a:rPr lang="en-US" dirty="0">
              <a:latin typeface="Amazon Ember" panose="020B0603020204020204" pitchFamily="34" charset="0"/>
              <a:ea typeface="Amazon Ember" panose="020B0603020204020204" pitchFamily="34" charset="0"/>
              <a:cs typeface="Amazon Ember" panose="020B0603020204020204" pitchFamily="34" charset="0"/>
            </a:rPr>
            <a:t>Identity federation</a:t>
          </a:r>
        </a:p>
      </dgm:t>
    </dgm:pt>
    <dgm:pt modelId="{F11C86F4-5B30-4FEE-AD6C-8C2F19FC0B10}" type="parTrans" cxnId="{CD97F14D-A2EE-424B-8F28-EAEE1A590D33}">
      <dgm:prSet/>
      <dgm:spPr/>
      <dgm:t>
        <a:bodyPr/>
        <a:lstStyle/>
        <a:p>
          <a:endParaRPr lang="en-US">
            <a:latin typeface="Amazon Ember" panose="020B0603020204020204" pitchFamily="34" charset="0"/>
            <a:ea typeface="Amazon Ember" panose="020B0603020204020204" pitchFamily="34" charset="0"/>
            <a:cs typeface="Amazon Ember" panose="020B0603020204020204" pitchFamily="34" charset="0"/>
          </a:endParaRPr>
        </a:p>
      </dgm:t>
    </dgm:pt>
    <dgm:pt modelId="{6CE55D2D-1C01-4F37-8285-147B5DD52AD2}" type="sibTrans" cxnId="{CD97F14D-A2EE-424B-8F28-EAEE1A590D33}">
      <dgm:prSet/>
      <dgm:spPr/>
      <dgm:t>
        <a:bodyPr/>
        <a:lstStyle/>
        <a:p>
          <a:endParaRPr lang="en-US">
            <a:latin typeface="Amazon Ember" panose="020B0603020204020204" pitchFamily="34" charset="0"/>
            <a:ea typeface="Amazon Ember" panose="020B0603020204020204" pitchFamily="34" charset="0"/>
            <a:cs typeface="Amazon Ember" panose="020B0603020204020204" pitchFamily="34" charset="0"/>
          </a:endParaRPr>
        </a:p>
      </dgm:t>
    </dgm:pt>
    <dgm:pt modelId="{3FF3FFD0-9D9C-412D-B90D-C17D27E49863}">
      <dgm:prSet/>
      <dgm:spPr/>
      <dgm:t>
        <a:bodyPr/>
        <a:lstStyle/>
        <a:p>
          <a:r>
            <a:rPr lang="en-US" dirty="0">
              <a:latin typeface="Amazon Ember" panose="020B0603020204020204" pitchFamily="34" charset="0"/>
              <a:ea typeface="Amazon Ember" panose="020B0603020204020204" pitchFamily="34" charset="0"/>
              <a:cs typeface="Amazon Ember" panose="020B0603020204020204" pitchFamily="34" charset="0"/>
            </a:rPr>
            <a:t>Integration with other AWS services</a:t>
          </a:r>
        </a:p>
      </dgm:t>
    </dgm:pt>
    <dgm:pt modelId="{4580A3AE-E709-4277-8A7B-79E239BCADA0}" type="parTrans" cxnId="{12D2A302-6AB4-4A47-B04E-2DBD19954A7D}">
      <dgm:prSet/>
      <dgm:spPr/>
      <dgm:t>
        <a:bodyPr/>
        <a:lstStyle/>
        <a:p>
          <a:endParaRPr lang="en-US">
            <a:latin typeface="Amazon Ember" panose="020B0603020204020204" pitchFamily="34" charset="0"/>
            <a:ea typeface="Amazon Ember" panose="020B0603020204020204" pitchFamily="34" charset="0"/>
            <a:cs typeface="Amazon Ember" panose="020B0603020204020204" pitchFamily="34" charset="0"/>
          </a:endParaRPr>
        </a:p>
      </dgm:t>
    </dgm:pt>
    <dgm:pt modelId="{347521E7-693B-4529-B78C-9723B8F0BEE7}" type="sibTrans" cxnId="{12D2A302-6AB4-4A47-B04E-2DBD19954A7D}">
      <dgm:prSet/>
      <dgm:spPr/>
      <dgm:t>
        <a:bodyPr/>
        <a:lstStyle/>
        <a:p>
          <a:endParaRPr lang="en-US">
            <a:latin typeface="Amazon Ember" panose="020B0603020204020204" pitchFamily="34" charset="0"/>
            <a:ea typeface="Amazon Ember" panose="020B0603020204020204" pitchFamily="34" charset="0"/>
            <a:cs typeface="Amazon Ember" panose="020B0603020204020204" pitchFamily="34" charset="0"/>
          </a:endParaRPr>
        </a:p>
      </dgm:t>
    </dgm:pt>
    <dgm:pt modelId="{3B6BD8A8-6EAE-4B0D-A849-9AD41B1BACA0}" type="pres">
      <dgm:prSet presAssocID="{7FF1FA38-9D1F-4DC5-B787-BF4E420A25AD}" presName="outerComposite" presStyleCnt="0">
        <dgm:presLayoutVars>
          <dgm:chMax val="2"/>
          <dgm:animLvl val="lvl"/>
          <dgm:resizeHandles val="exact"/>
        </dgm:presLayoutVars>
      </dgm:prSet>
      <dgm:spPr/>
    </dgm:pt>
    <dgm:pt modelId="{2C7FEBB6-0B5C-4FDC-8BD4-CBBAA49B257A}" type="pres">
      <dgm:prSet presAssocID="{7FF1FA38-9D1F-4DC5-B787-BF4E420A25AD}" presName="dummyMaxCanvas" presStyleCnt="0"/>
      <dgm:spPr/>
    </dgm:pt>
    <dgm:pt modelId="{E9E7BF96-31A8-4A6B-9A61-CF16591A8CCA}" type="pres">
      <dgm:prSet presAssocID="{7FF1FA38-9D1F-4DC5-B787-BF4E420A25AD}" presName="parentComposite" presStyleCnt="0"/>
      <dgm:spPr/>
    </dgm:pt>
    <dgm:pt modelId="{72D14758-4B7F-421F-969B-587C63D53684}" type="pres">
      <dgm:prSet presAssocID="{7FF1FA38-9D1F-4DC5-B787-BF4E420A25AD}" presName="parent1" presStyleLbl="alignAccFollowNode1" presStyleIdx="0" presStyleCnt="4">
        <dgm:presLayoutVars>
          <dgm:chMax val="4"/>
        </dgm:presLayoutVars>
      </dgm:prSet>
      <dgm:spPr/>
    </dgm:pt>
    <dgm:pt modelId="{E20873F7-0522-4D2D-8BAA-3020269D17DF}" type="pres">
      <dgm:prSet presAssocID="{7FF1FA38-9D1F-4DC5-B787-BF4E420A25AD}" presName="parent2" presStyleLbl="alignAccFollowNode1" presStyleIdx="1" presStyleCnt="4">
        <dgm:presLayoutVars>
          <dgm:chMax val="4"/>
        </dgm:presLayoutVars>
      </dgm:prSet>
      <dgm:spPr/>
    </dgm:pt>
    <dgm:pt modelId="{EAEC8C15-5617-498D-8538-8131A2055D32}" type="pres">
      <dgm:prSet presAssocID="{7FF1FA38-9D1F-4DC5-B787-BF4E420A25AD}" presName="childrenComposite" presStyleCnt="0"/>
      <dgm:spPr/>
    </dgm:pt>
    <dgm:pt modelId="{E5724B96-2632-4F85-A49D-08C0B5C12B31}" type="pres">
      <dgm:prSet presAssocID="{7FF1FA38-9D1F-4DC5-B787-BF4E420A25AD}" presName="dummyMaxCanvas_ChildArea" presStyleCnt="0"/>
      <dgm:spPr/>
    </dgm:pt>
    <dgm:pt modelId="{B49FC79F-DEFD-4384-9ACC-40442B429A16}" type="pres">
      <dgm:prSet presAssocID="{7FF1FA38-9D1F-4DC5-B787-BF4E420A25AD}" presName="fulcrum" presStyleLbl="alignAccFollowNode1" presStyleIdx="2" presStyleCnt="4"/>
      <dgm:spPr/>
    </dgm:pt>
    <dgm:pt modelId="{6A109D29-D27D-4A16-89BA-F4B359FB147E}" type="pres">
      <dgm:prSet presAssocID="{7FF1FA38-9D1F-4DC5-B787-BF4E420A25AD}" presName="balance_24" presStyleLbl="alignAccFollowNode1" presStyleIdx="3" presStyleCnt="4">
        <dgm:presLayoutVars>
          <dgm:bulletEnabled val="1"/>
        </dgm:presLayoutVars>
      </dgm:prSet>
      <dgm:spPr/>
    </dgm:pt>
    <dgm:pt modelId="{C7DFC56E-25E0-43E6-95A5-B7FF82968B6A}" type="pres">
      <dgm:prSet presAssocID="{7FF1FA38-9D1F-4DC5-B787-BF4E420A25AD}" presName="right_24_1" presStyleLbl="node1" presStyleIdx="0" presStyleCnt="6">
        <dgm:presLayoutVars>
          <dgm:bulletEnabled val="1"/>
        </dgm:presLayoutVars>
      </dgm:prSet>
      <dgm:spPr/>
    </dgm:pt>
    <dgm:pt modelId="{8A14B9F5-789C-4A1D-94F1-823377538270}" type="pres">
      <dgm:prSet presAssocID="{7FF1FA38-9D1F-4DC5-B787-BF4E420A25AD}" presName="right_24_2" presStyleLbl="node1" presStyleIdx="1" presStyleCnt="6">
        <dgm:presLayoutVars>
          <dgm:bulletEnabled val="1"/>
        </dgm:presLayoutVars>
      </dgm:prSet>
      <dgm:spPr/>
    </dgm:pt>
    <dgm:pt modelId="{F736458E-7D63-4AA8-A122-5CECF55C57EC}" type="pres">
      <dgm:prSet presAssocID="{7FF1FA38-9D1F-4DC5-B787-BF4E420A25AD}" presName="right_24_3" presStyleLbl="node1" presStyleIdx="2" presStyleCnt="6">
        <dgm:presLayoutVars>
          <dgm:bulletEnabled val="1"/>
        </dgm:presLayoutVars>
      </dgm:prSet>
      <dgm:spPr/>
    </dgm:pt>
    <dgm:pt modelId="{99B19219-7CC9-4015-8DFF-98A21FECBECB}" type="pres">
      <dgm:prSet presAssocID="{7FF1FA38-9D1F-4DC5-B787-BF4E420A25AD}" presName="right_24_4" presStyleLbl="node1" presStyleIdx="3" presStyleCnt="6">
        <dgm:presLayoutVars>
          <dgm:bulletEnabled val="1"/>
        </dgm:presLayoutVars>
      </dgm:prSet>
      <dgm:spPr/>
    </dgm:pt>
    <dgm:pt modelId="{297DCCEC-C9AD-488C-B58F-70643C8F31E8}" type="pres">
      <dgm:prSet presAssocID="{7FF1FA38-9D1F-4DC5-B787-BF4E420A25AD}" presName="left_24_1" presStyleLbl="node1" presStyleIdx="4" presStyleCnt="6">
        <dgm:presLayoutVars>
          <dgm:bulletEnabled val="1"/>
        </dgm:presLayoutVars>
      </dgm:prSet>
      <dgm:spPr/>
    </dgm:pt>
    <dgm:pt modelId="{ABB701AF-1FA5-4341-81A1-9E5CFB87A93B}" type="pres">
      <dgm:prSet presAssocID="{7FF1FA38-9D1F-4DC5-B787-BF4E420A25AD}" presName="left_24_2" presStyleLbl="node1" presStyleIdx="5" presStyleCnt="6">
        <dgm:presLayoutVars>
          <dgm:bulletEnabled val="1"/>
        </dgm:presLayoutVars>
      </dgm:prSet>
      <dgm:spPr/>
    </dgm:pt>
  </dgm:ptLst>
  <dgm:cxnLst>
    <dgm:cxn modelId="{12D2A302-6AB4-4A47-B04E-2DBD19954A7D}" srcId="{103DCF70-3F1B-47DE-8915-3B13F8C83C53}" destId="{3FF3FFD0-9D9C-412D-B90D-C17D27E49863}" srcOrd="3" destOrd="0" parTransId="{4580A3AE-E709-4277-8A7B-79E239BCADA0}" sibTransId="{347521E7-693B-4529-B78C-9723B8F0BEE7}"/>
    <dgm:cxn modelId="{5161661C-C42F-4B38-B404-0F232B3932F1}" srcId="{7FF1FA38-9D1F-4DC5-B787-BF4E420A25AD}" destId="{103DCF70-3F1B-47DE-8915-3B13F8C83C53}" srcOrd="1" destOrd="0" parTransId="{998D1E9E-2075-45CD-9E5F-97505B86FA2A}" sibTransId="{FAAD476A-68ED-48CC-B2D8-3EEF4DA08069}"/>
    <dgm:cxn modelId="{C379C028-87B5-4F98-9C1F-545653E1A054}" srcId="{7FF1FA38-9D1F-4DC5-B787-BF4E420A25AD}" destId="{DB2CA2E2-6880-4A5C-A920-4F15445F567F}" srcOrd="0" destOrd="0" parTransId="{79F54537-85A9-48EE-8927-FFC56C562C9C}" sibTransId="{294F87D1-8DFF-4823-921E-F9A1EA3D8E09}"/>
    <dgm:cxn modelId="{BBC5AF39-F78D-412B-A9E5-F7B7B604F3DE}" type="presOf" srcId="{128E316E-784A-45E8-B2BC-CCE17AA493FF}" destId="{297DCCEC-C9AD-488C-B58F-70643C8F31E8}" srcOrd="0" destOrd="0" presId="urn:microsoft.com/office/officeart/2005/8/layout/balance1"/>
    <dgm:cxn modelId="{AC78633B-5266-4CAE-A6CF-1523473C0258}" srcId="{103DCF70-3F1B-47DE-8915-3B13F8C83C53}" destId="{4525B5B2-2F9B-4CA9-9464-FF920D46826C}" srcOrd="0" destOrd="0" parTransId="{16E63080-F5D4-41AB-ABAD-5671E112C7BB}" sibTransId="{9C10F28E-7595-44C6-BF95-ADAADAA7B91C}"/>
    <dgm:cxn modelId="{A50F4543-976A-4638-AF81-D92493A7D569}" type="presOf" srcId="{4525B5B2-2F9B-4CA9-9464-FF920D46826C}" destId="{C7DFC56E-25E0-43E6-95A5-B7FF82968B6A}" srcOrd="0" destOrd="0" presId="urn:microsoft.com/office/officeart/2005/8/layout/balance1"/>
    <dgm:cxn modelId="{CD97F14D-A2EE-424B-8F28-EAEE1A590D33}" srcId="{103DCF70-3F1B-47DE-8915-3B13F8C83C53}" destId="{64C9809A-9086-4356-B80E-A3887206E734}" srcOrd="2" destOrd="0" parTransId="{F11C86F4-5B30-4FEE-AD6C-8C2F19FC0B10}" sibTransId="{6CE55D2D-1C01-4F37-8285-147B5DD52AD2}"/>
    <dgm:cxn modelId="{0336B470-71E7-463A-ABE3-D2CB248DC1C0}" srcId="{103DCF70-3F1B-47DE-8915-3B13F8C83C53}" destId="{5BBE4699-17E4-4BE7-94C4-06CFD1AD394C}" srcOrd="1" destOrd="0" parTransId="{90313050-808B-4B60-B8E8-1385991D371A}" sibTransId="{A50CA063-A697-41D8-9005-E548E0D09184}"/>
    <dgm:cxn modelId="{F899D958-F9F0-45ED-9360-738021BDFE37}" type="presOf" srcId="{64C9809A-9086-4356-B80E-A3887206E734}" destId="{F736458E-7D63-4AA8-A122-5CECF55C57EC}" srcOrd="0" destOrd="0" presId="urn:microsoft.com/office/officeart/2005/8/layout/balance1"/>
    <dgm:cxn modelId="{4B89B185-6AF3-4D43-81F9-F9F6D36C88A1}" type="presOf" srcId="{DB2CA2E2-6880-4A5C-A920-4F15445F567F}" destId="{72D14758-4B7F-421F-969B-587C63D53684}" srcOrd="0" destOrd="0" presId="urn:microsoft.com/office/officeart/2005/8/layout/balance1"/>
    <dgm:cxn modelId="{BCCC5A89-5A1D-4201-AE2F-B900B0B9122F}" type="presOf" srcId="{7FF1FA38-9D1F-4DC5-B787-BF4E420A25AD}" destId="{3B6BD8A8-6EAE-4B0D-A849-9AD41B1BACA0}" srcOrd="0" destOrd="0" presId="urn:microsoft.com/office/officeart/2005/8/layout/balance1"/>
    <dgm:cxn modelId="{0201FD93-8483-4B1C-BC15-ABDF835D3C16}" type="presOf" srcId="{454C38EC-FEDB-4132-A9DB-A752548D4025}" destId="{ABB701AF-1FA5-4341-81A1-9E5CFB87A93B}" srcOrd="0" destOrd="0" presId="urn:microsoft.com/office/officeart/2005/8/layout/balance1"/>
    <dgm:cxn modelId="{DF3B8995-9DA3-4114-9F8B-722521D1001B}" type="presOf" srcId="{103DCF70-3F1B-47DE-8915-3B13F8C83C53}" destId="{E20873F7-0522-4D2D-8BAA-3020269D17DF}" srcOrd="0" destOrd="0" presId="urn:microsoft.com/office/officeart/2005/8/layout/balance1"/>
    <dgm:cxn modelId="{6A8C2AC1-5B87-4919-B430-4CE7B70322C0}" type="presOf" srcId="{3FF3FFD0-9D9C-412D-B90D-C17D27E49863}" destId="{99B19219-7CC9-4015-8DFF-98A21FECBECB}" srcOrd="0" destOrd="0" presId="urn:microsoft.com/office/officeart/2005/8/layout/balance1"/>
    <dgm:cxn modelId="{282AFCE8-5BF9-4D7B-8228-59A4F7AF23E1}" srcId="{DB2CA2E2-6880-4A5C-A920-4F15445F567F}" destId="{454C38EC-FEDB-4132-A9DB-A752548D4025}" srcOrd="1" destOrd="0" parTransId="{CDDB27ED-67D4-475E-86D0-9CB67591E875}" sibTransId="{94B480B1-5DA6-4D40-B45C-5F82378AC2F1}"/>
    <dgm:cxn modelId="{4057B9EE-811D-468D-A423-EE808AA3D962}" type="presOf" srcId="{5BBE4699-17E4-4BE7-94C4-06CFD1AD394C}" destId="{8A14B9F5-789C-4A1D-94F1-823377538270}" srcOrd="0" destOrd="0" presId="urn:microsoft.com/office/officeart/2005/8/layout/balance1"/>
    <dgm:cxn modelId="{DA0DB4F3-2202-47E4-BC77-DF54F4938B31}" srcId="{DB2CA2E2-6880-4A5C-A920-4F15445F567F}" destId="{128E316E-784A-45E8-B2BC-CCE17AA493FF}" srcOrd="0" destOrd="0" parTransId="{4F3CF03A-5C0F-4350-B5D1-1FE21D7BCA71}" sibTransId="{F16004D8-B281-49EE-BE35-8802D71148D5}"/>
    <dgm:cxn modelId="{3CA86A88-F132-41FD-AE4D-6A143B11E601}" type="presParOf" srcId="{3B6BD8A8-6EAE-4B0D-A849-9AD41B1BACA0}" destId="{2C7FEBB6-0B5C-4FDC-8BD4-CBBAA49B257A}" srcOrd="0" destOrd="0" presId="urn:microsoft.com/office/officeart/2005/8/layout/balance1"/>
    <dgm:cxn modelId="{41F086F4-8352-463F-B479-1D00FF3DEAA0}" type="presParOf" srcId="{3B6BD8A8-6EAE-4B0D-A849-9AD41B1BACA0}" destId="{E9E7BF96-31A8-4A6B-9A61-CF16591A8CCA}" srcOrd="1" destOrd="0" presId="urn:microsoft.com/office/officeart/2005/8/layout/balance1"/>
    <dgm:cxn modelId="{DD8CC934-2F34-4373-8934-55F2B9CBBF5A}" type="presParOf" srcId="{E9E7BF96-31A8-4A6B-9A61-CF16591A8CCA}" destId="{72D14758-4B7F-421F-969B-587C63D53684}" srcOrd="0" destOrd="0" presId="urn:microsoft.com/office/officeart/2005/8/layout/balance1"/>
    <dgm:cxn modelId="{8526EEA6-D1E0-4847-97A5-B1657D372A38}" type="presParOf" srcId="{E9E7BF96-31A8-4A6B-9A61-CF16591A8CCA}" destId="{E20873F7-0522-4D2D-8BAA-3020269D17DF}" srcOrd="1" destOrd="0" presId="urn:microsoft.com/office/officeart/2005/8/layout/balance1"/>
    <dgm:cxn modelId="{1A49AB90-183D-4F3A-8AE1-A2993BD10662}" type="presParOf" srcId="{3B6BD8A8-6EAE-4B0D-A849-9AD41B1BACA0}" destId="{EAEC8C15-5617-498D-8538-8131A2055D32}" srcOrd="2" destOrd="0" presId="urn:microsoft.com/office/officeart/2005/8/layout/balance1"/>
    <dgm:cxn modelId="{6750A44D-D035-4502-855B-D5EBF92BB114}" type="presParOf" srcId="{EAEC8C15-5617-498D-8538-8131A2055D32}" destId="{E5724B96-2632-4F85-A49D-08C0B5C12B31}" srcOrd="0" destOrd="0" presId="urn:microsoft.com/office/officeart/2005/8/layout/balance1"/>
    <dgm:cxn modelId="{5827C5BF-B0DA-4A9E-8D06-950F7A50C351}" type="presParOf" srcId="{EAEC8C15-5617-498D-8538-8131A2055D32}" destId="{B49FC79F-DEFD-4384-9ACC-40442B429A16}" srcOrd="1" destOrd="0" presId="urn:microsoft.com/office/officeart/2005/8/layout/balance1"/>
    <dgm:cxn modelId="{E098F410-AA3B-4E9B-A7B0-E444BB07E7A4}" type="presParOf" srcId="{EAEC8C15-5617-498D-8538-8131A2055D32}" destId="{6A109D29-D27D-4A16-89BA-F4B359FB147E}" srcOrd="2" destOrd="0" presId="urn:microsoft.com/office/officeart/2005/8/layout/balance1"/>
    <dgm:cxn modelId="{9653DAD4-4527-44BF-862D-0027EB53D732}" type="presParOf" srcId="{EAEC8C15-5617-498D-8538-8131A2055D32}" destId="{C7DFC56E-25E0-43E6-95A5-B7FF82968B6A}" srcOrd="3" destOrd="0" presId="urn:microsoft.com/office/officeart/2005/8/layout/balance1"/>
    <dgm:cxn modelId="{14D20588-76E2-4224-8E73-EA97A3F6723E}" type="presParOf" srcId="{EAEC8C15-5617-498D-8538-8131A2055D32}" destId="{8A14B9F5-789C-4A1D-94F1-823377538270}" srcOrd="4" destOrd="0" presId="urn:microsoft.com/office/officeart/2005/8/layout/balance1"/>
    <dgm:cxn modelId="{5B589FC9-7297-44DC-A667-460716846B46}" type="presParOf" srcId="{EAEC8C15-5617-498D-8538-8131A2055D32}" destId="{F736458E-7D63-4AA8-A122-5CECF55C57EC}" srcOrd="5" destOrd="0" presId="urn:microsoft.com/office/officeart/2005/8/layout/balance1"/>
    <dgm:cxn modelId="{51756912-603D-4DEE-9B77-290529ED38CC}" type="presParOf" srcId="{EAEC8C15-5617-498D-8538-8131A2055D32}" destId="{99B19219-7CC9-4015-8DFF-98A21FECBECB}" srcOrd="6" destOrd="0" presId="urn:microsoft.com/office/officeart/2005/8/layout/balance1"/>
    <dgm:cxn modelId="{B393D074-CBAE-4A06-94DC-D820B8E3AE9F}" type="presParOf" srcId="{EAEC8C15-5617-498D-8538-8131A2055D32}" destId="{297DCCEC-C9AD-488C-B58F-70643C8F31E8}" srcOrd="7" destOrd="0" presId="urn:microsoft.com/office/officeart/2005/8/layout/balance1"/>
    <dgm:cxn modelId="{E1BB9FCD-BE58-4C82-B4E0-0F9AE8818353}" type="presParOf" srcId="{EAEC8C15-5617-498D-8538-8131A2055D32}" destId="{ABB701AF-1FA5-4341-81A1-9E5CFB87A93B}" srcOrd="8" destOrd="0" presId="urn:microsoft.com/office/officeart/2005/8/layout/balance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D14758-4B7F-421F-969B-587C63D53684}">
      <dsp:nvSpPr>
        <dsp:cNvPr id="0" name=""/>
        <dsp:cNvSpPr/>
      </dsp:nvSpPr>
      <dsp:spPr>
        <a:xfrm>
          <a:off x="2450716" y="0"/>
          <a:ext cx="1597521" cy="887511"/>
        </a:xfrm>
        <a:prstGeom prst="roundRect">
          <a:avLst>
            <a:gd name="adj" fmla="val 1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latin typeface="Amazon Ember" panose="020B0603020204020204" pitchFamily="34" charset="0"/>
              <a:ea typeface="Amazon Ember" panose="020B0603020204020204" pitchFamily="34" charset="0"/>
              <a:cs typeface="Amazon Ember" panose="020B0603020204020204" pitchFamily="34" charset="0"/>
            </a:rPr>
            <a:t>Root Account</a:t>
          </a:r>
        </a:p>
      </dsp:txBody>
      <dsp:txXfrm>
        <a:off x="2476710" y="25994"/>
        <a:ext cx="1545533" cy="835523"/>
      </dsp:txXfrm>
    </dsp:sp>
    <dsp:sp modelId="{E20873F7-0522-4D2D-8BAA-3020269D17DF}">
      <dsp:nvSpPr>
        <dsp:cNvPr id="0" name=""/>
        <dsp:cNvSpPr/>
      </dsp:nvSpPr>
      <dsp:spPr>
        <a:xfrm>
          <a:off x="4758246" y="0"/>
          <a:ext cx="1597521" cy="887511"/>
        </a:xfrm>
        <a:prstGeom prst="roundRect">
          <a:avLst>
            <a:gd name="adj" fmla="val 1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latin typeface="Amazon Ember" panose="020B0603020204020204" pitchFamily="34" charset="0"/>
              <a:ea typeface="Amazon Ember" panose="020B0603020204020204" pitchFamily="34" charset="0"/>
              <a:cs typeface="Amazon Ember" panose="020B0603020204020204" pitchFamily="34" charset="0"/>
            </a:rPr>
            <a:t>IAM</a:t>
          </a:r>
        </a:p>
      </dsp:txBody>
      <dsp:txXfrm>
        <a:off x="4784240" y="25994"/>
        <a:ext cx="1545533" cy="835523"/>
      </dsp:txXfrm>
    </dsp:sp>
    <dsp:sp modelId="{B49FC79F-DEFD-4384-9ACC-40442B429A16}">
      <dsp:nvSpPr>
        <dsp:cNvPr id="0" name=""/>
        <dsp:cNvSpPr/>
      </dsp:nvSpPr>
      <dsp:spPr>
        <a:xfrm>
          <a:off x="4070425" y="3771925"/>
          <a:ext cx="665633" cy="665633"/>
        </a:xfrm>
        <a:prstGeom prst="triangle">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A109D29-D27D-4A16-89BA-F4B359FB147E}">
      <dsp:nvSpPr>
        <dsp:cNvPr id="0" name=""/>
        <dsp:cNvSpPr/>
      </dsp:nvSpPr>
      <dsp:spPr>
        <a:xfrm rot="240000">
          <a:off x="2405730" y="3486693"/>
          <a:ext cx="3995022" cy="279359"/>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7DFC56E-25E0-43E6-95A5-B7FF82968B6A}">
      <dsp:nvSpPr>
        <dsp:cNvPr id="0" name=""/>
        <dsp:cNvSpPr/>
      </dsp:nvSpPr>
      <dsp:spPr>
        <a:xfrm rot="240000">
          <a:off x="4808693" y="2983417"/>
          <a:ext cx="1585379" cy="54750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latin typeface="Amazon Ember" panose="020B0603020204020204" pitchFamily="34" charset="0"/>
              <a:ea typeface="Amazon Ember" panose="020B0603020204020204" pitchFamily="34" charset="0"/>
              <a:cs typeface="Amazon Ember" panose="020B0603020204020204" pitchFamily="34" charset="0"/>
            </a:rPr>
            <a:t>Granular permissions</a:t>
          </a:r>
        </a:p>
      </dsp:txBody>
      <dsp:txXfrm>
        <a:off x="4835420" y="3010144"/>
        <a:ext cx="1531925" cy="494047"/>
      </dsp:txXfrm>
    </dsp:sp>
    <dsp:sp modelId="{8A14B9F5-789C-4A1D-94F1-823377538270}">
      <dsp:nvSpPr>
        <dsp:cNvPr id="0" name=""/>
        <dsp:cNvSpPr/>
      </dsp:nvSpPr>
      <dsp:spPr>
        <a:xfrm rot="240000">
          <a:off x="4853068" y="2397659"/>
          <a:ext cx="1585379" cy="54750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latin typeface="Amazon Ember" panose="020B0603020204020204" pitchFamily="34" charset="0"/>
              <a:ea typeface="Amazon Ember" panose="020B0603020204020204" pitchFamily="34" charset="0"/>
              <a:cs typeface="Amazon Ember" panose="020B0603020204020204" pitchFamily="34" charset="0"/>
            </a:rPr>
            <a:t>Secure access for applications</a:t>
          </a:r>
        </a:p>
      </dsp:txBody>
      <dsp:txXfrm>
        <a:off x="4879795" y="2424386"/>
        <a:ext cx="1531925" cy="494047"/>
      </dsp:txXfrm>
    </dsp:sp>
    <dsp:sp modelId="{F736458E-7D63-4AA8-A122-5CECF55C57EC}">
      <dsp:nvSpPr>
        <dsp:cNvPr id="0" name=""/>
        <dsp:cNvSpPr/>
      </dsp:nvSpPr>
      <dsp:spPr>
        <a:xfrm rot="240000">
          <a:off x="4897444" y="1811901"/>
          <a:ext cx="1585379" cy="54750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latin typeface="Amazon Ember" panose="020B0603020204020204" pitchFamily="34" charset="0"/>
              <a:ea typeface="Amazon Ember" panose="020B0603020204020204" pitchFamily="34" charset="0"/>
              <a:cs typeface="Amazon Ember" panose="020B0603020204020204" pitchFamily="34" charset="0"/>
            </a:rPr>
            <a:t>Identity federation</a:t>
          </a:r>
        </a:p>
      </dsp:txBody>
      <dsp:txXfrm>
        <a:off x="4924171" y="1838628"/>
        <a:ext cx="1531925" cy="494047"/>
      </dsp:txXfrm>
    </dsp:sp>
    <dsp:sp modelId="{99B19219-7CC9-4015-8DFF-98A21FECBECB}">
      <dsp:nvSpPr>
        <dsp:cNvPr id="0" name=""/>
        <dsp:cNvSpPr/>
      </dsp:nvSpPr>
      <dsp:spPr>
        <a:xfrm rot="240000">
          <a:off x="4941820" y="1226143"/>
          <a:ext cx="1585379" cy="54750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latin typeface="Amazon Ember" panose="020B0603020204020204" pitchFamily="34" charset="0"/>
              <a:ea typeface="Amazon Ember" panose="020B0603020204020204" pitchFamily="34" charset="0"/>
              <a:cs typeface="Amazon Ember" panose="020B0603020204020204" pitchFamily="34" charset="0"/>
            </a:rPr>
            <a:t>Integration with other AWS services</a:t>
          </a:r>
        </a:p>
      </dsp:txBody>
      <dsp:txXfrm>
        <a:off x="4968547" y="1252870"/>
        <a:ext cx="1531925" cy="494047"/>
      </dsp:txXfrm>
    </dsp:sp>
    <dsp:sp modelId="{297DCCEC-C9AD-488C-B58F-70643C8F31E8}">
      <dsp:nvSpPr>
        <dsp:cNvPr id="0" name=""/>
        <dsp:cNvSpPr/>
      </dsp:nvSpPr>
      <dsp:spPr>
        <a:xfrm rot="240000">
          <a:off x="2501162" y="2823665"/>
          <a:ext cx="1585379" cy="54750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latin typeface="Amazon Ember" panose="020B0603020204020204" pitchFamily="34" charset="0"/>
              <a:ea typeface="Amazon Ember" panose="020B0603020204020204" pitchFamily="34" charset="0"/>
              <a:cs typeface="Amazon Ember" panose="020B0603020204020204" pitchFamily="34" charset="0"/>
            </a:rPr>
            <a:t>Full access to all resources</a:t>
          </a:r>
        </a:p>
      </dsp:txBody>
      <dsp:txXfrm>
        <a:off x="2527889" y="2850392"/>
        <a:ext cx="1531925" cy="494047"/>
      </dsp:txXfrm>
    </dsp:sp>
    <dsp:sp modelId="{ABB701AF-1FA5-4341-81A1-9E5CFB87A93B}">
      <dsp:nvSpPr>
        <dsp:cNvPr id="0" name=""/>
        <dsp:cNvSpPr/>
      </dsp:nvSpPr>
      <dsp:spPr>
        <a:xfrm rot="240000">
          <a:off x="2545538" y="2237907"/>
          <a:ext cx="1585379" cy="54750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latin typeface="Amazon Ember" panose="020B0603020204020204" pitchFamily="34" charset="0"/>
              <a:ea typeface="Amazon Ember" panose="020B0603020204020204" pitchFamily="34" charset="0"/>
              <a:cs typeface="Amazon Ember" panose="020B0603020204020204" pitchFamily="34" charset="0"/>
            </a:rPr>
            <a:t>Privileges cannot be controlled</a:t>
          </a:r>
        </a:p>
      </dsp:txBody>
      <dsp:txXfrm>
        <a:off x="2572265" y="2264634"/>
        <a:ext cx="1531925" cy="494047"/>
      </dsp:txXfrm>
    </dsp:sp>
  </dsp:spTree>
</dsp:drawing>
</file>

<file path=ppt/diagrams/layout1.xml><?xml version="1.0" encoding="utf-8"?>
<dgm:layoutDef xmlns:dgm="http://schemas.openxmlformats.org/drawingml/2006/diagram" xmlns:a="http://schemas.openxmlformats.org/drawingml/2006/main" uniqueId="urn:microsoft.com/office/officeart/2005/8/layout/balance1">
  <dgm:title val=""/>
  <dgm:desc val=""/>
  <dgm:catLst>
    <dgm:cat type="relationship" pri="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23">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25" srcId="2" destId="23" srcOrd="0" destOrd="0"/>
      </dgm:cxnLst>
      <dgm:bg/>
      <dgm:whole/>
    </dgm:dataModel>
  </dgm:sampData>
  <dgm:styleData>
    <dgm:dataModel>
      <dgm:ptLst>
        <dgm:pt modelId="0" type="doc"/>
        <dgm:pt modelId="1"/>
        <dgm:pt modelId="11"/>
        <dgm:pt modelId="12"/>
        <dgm:pt modelId="2"/>
        <dgm:pt modelId="21"/>
        <dgm:pt modelId="22"/>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tyleData>
  <dgm:clrData>
    <dgm:dataModel>
      <dgm:ptLst>
        <dgm:pt modelId="0" type="doc"/>
        <dgm:pt modelId="1"/>
        <dgm:pt modelId="11"/>
        <dgm:pt modelId="12"/>
        <dgm:pt modelId="13"/>
        <dgm:pt modelId="2"/>
        <dgm:pt modelId="21"/>
        <dgm:pt modelId="22"/>
        <dgm:pt modelId="23"/>
      </dgm:ptLst>
      <dgm:cxnLst>
        <dgm:cxn modelId="4" srcId="0" destId="1" srcOrd="0" destOrd="0"/>
        <dgm:cxn modelId="5" srcId="0" destId="2" srcOrd="1" destOrd="0"/>
        <dgm:cxn modelId="15" srcId="1" destId="11" srcOrd="0" destOrd="0"/>
        <dgm:cxn modelId="16" srcId="1" destId="12" srcOrd="0" destOrd="0"/>
        <dgm:cxn modelId="17" srcId="1" destId="13" srcOrd="0" destOrd="0"/>
        <dgm:cxn modelId="25" srcId="2" destId="21" srcOrd="0" destOrd="0"/>
        <dgm:cxn modelId="26" srcId="2" destId="22" srcOrd="0" destOrd="0"/>
        <dgm:cxn modelId="27" srcId="2" destId="23" srcOrd="0" destOrd="0"/>
      </dgm:cxnLst>
      <dgm:bg/>
      <dgm:whole/>
    </dgm:dataModel>
  </dgm:clrData>
  <dgm:layoutNode name="outerComposite">
    <dgm:varLst>
      <dgm:chMax val="2"/>
      <dgm:animLvl val="lvl"/>
      <dgm:resizeHandles val="exact"/>
    </dgm:varLst>
    <dgm:alg type="composite">
      <dgm:param type="ar" val="1"/>
    </dgm:alg>
    <dgm:shape xmlns:r="http://schemas.openxmlformats.org/officeDocument/2006/relationships" r:blip="">
      <dgm:adjLst/>
    </dgm:shape>
    <dgm:presOf/>
    <dgm:constrLst>
      <dgm:constr type="h" for="ch" forName="parentComposite" refType="h" refFor="ch" refForName="dummyMaxCanvas" op="equ" fact="0.2"/>
      <dgm:constr type="t" for="ch" forName="parentComposite"/>
      <dgm:constr type="h" for="ch" forName="childrenComposite" refType="h" refFor="ch" refForName="dummyMaxCanvas" op="equ" fact="0.8"/>
      <dgm:constr type="t" for="ch" forName="childrenComposite" refType="h" refFor="ch" refForName="dummyMaxCanvas" fact="0.2"/>
    </dgm:constrLst>
    <dgm:ruleLst/>
    <dgm:layoutNode name="dummyMaxCanvas">
      <dgm:alg type="sp"/>
      <dgm:shape xmlns:r="http://schemas.openxmlformats.org/officeDocument/2006/relationships" r:blip="">
        <dgm:adjLst/>
      </dgm:shape>
      <dgm:presOf/>
      <dgm:constrLst/>
      <dgm:ruleLst/>
    </dgm:layoutNode>
    <dgm:layoutNode name="parentComposite">
      <dgm:alg type="composite"/>
      <dgm:shape xmlns:r="http://schemas.openxmlformats.org/officeDocument/2006/relationships" r:blip="">
        <dgm:adjLst/>
      </dgm:shape>
      <dgm:presOf/>
      <dgm:constrLst>
        <dgm:constr type="w" for="ch" forName="parent1" refType="w" fact="0.36"/>
        <dgm:constr type="ctrX" for="ch" forName="parent1" refType="w" fact="0.24"/>
        <dgm:constr type="w" for="ch" forName="parent2" refType="w" fact="0.36"/>
        <dgm:constr type="ctrX" for="ch" forName="parent2" refType="w" fact="0.76"/>
        <dgm:constr type="primFontSz" for="ch" ptType="node" op="equ"/>
      </dgm:constrLst>
      <dgm:ruleLst/>
      <dgm:layoutNode name="parent1" styleLbl="alignAccFollowNode1">
        <dgm:varLst>
          <dgm:chMax val="4"/>
        </dgm:varLst>
        <dgm:alg type="tx"/>
        <dgm:shape xmlns:r="http://schemas.openxmlformats.org/officeDocument/2006/relationships" type="roundRect" r:blip="">
          <dgm:adjLst>
            <dgm:adj idx="1" val="0.1"/>
          </dgm:adjLst>
        </dgm:shape>
        <dgm:presOf axis="ch" ptType="node" cnt="1"/>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arent2" styleLbl="alignAccFollowNode1">
        <dgm:varLst>
          <dgm:chMax val="4"/>
        </dgm:varLst>
        <dgm:alg type="tx"/>
        <dgm:shape xmlns:r="http://schemas.openxmlformats.org/officeDocument/2006/relationships" type="roundRect" r:blip="">
          <dgm:adjLst>
            <dgm:adj idx="1" val="0.1"/>
          </dgm:adjLst>
        </dgm:shape>
        <dgm:presOf axis="ch" ptType="node" st="2" cnt="1"/>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layoutNode name="childrenComposite">
      <dgm:alg type="composite"/>
      <dgm:shape xmlns:r="http://schemas.openxmlformats.org/officeDocument/2006/relationships" r:blip="">
        <dgm:adjLst/>
      </dgm:shape>
      <dgm:presOf/>
      <dgm:constrLst>
        <dgm:constr type="primFontSz" for="ch" ptType="node" op="equ" val="65"/>
        <dgm:constr type="w" for="ch" forName="fulcrum" refType="w" fact="0.15"/>
        <dgm:constr type="h" for="ch" forName="fulcrum" refType="w" refFor="ch" refForName="fulcrum"/>
        <dgm:constr type="b" for="ch" forName="fulcrum" refType="h"/>
        <dgm:constr type="ctrX" for="ch" forName="fulcrum" refType="w" fact="0.5"/>
        <dgm:constr type="w" for="ch" forName="balance_00" refType="w" fact="0.9"/>
        <dgm:constr type="h" for="ch" forName="balance_00" refType="h" fact="0.076"/>
        <dgm:constr type="b" for="ch" forName="balance_00" refType="h" fact="0.81"/>
        <dgm:constr type="ctrX" for="ch" forName="balance_00" refType="w" fact="0.5"/>
        <dgm:constr type="w" for="ch" forName="balance_01" refType="w"/>
        <dgm:constr type="h" for="ch" forName="balance_01" refType="h" fact="0.157"/>
        <dgm:constr type="b" for="ch" forName="balance_01" refType="h" fact="0.85"/>
        <dgm:constr type="ctrX" for="ch" forName="balance_01" refType="w" fact="0.5"/>
        <dgm:constr type="w" for="ch" forName="balance_02" refType="w"/>
        <dgm:constr type="h" for="ch" forName="balance_02" refType="h" fact="0.157"/>
        <dgm:constr type="b" for="ch" forName="balance_02" refType="h" fact="0.85"/>
        <dgm:constr type="ctrX" for="ch" forName="balance_02" refType="w" fact="0.5"/>
        <dgm:constr type="w" for="ch" forName="balance_03" refType="w"/>
        <dgm:constr type="h" for="ch" forName="balance_03" refType="h" fact="0.157"/>
        <dgm:constr type="b" for="ch" forName="balance_03" refType="h" fact="0.85"/>
        <dgm:constr type="ctrX" for="ch" forName="balance_03" refType="w" fact="0.5"/>
        <dgm:constr type="w" for="ch" forName="balance_04" refType="w"/>
        <dgm:constr type="h" for="ch" forName="balance_04" refType="h" fact="0.157"/>
        <dgm:constr type="b" for="ch" forName="balance_04" refType="h" fact="0.85"/>
        <dgm:constr type="ctrX" for="ch" forName="balance_04" refType="w" fact="0.5"/>
        <dgm:constr type="w" for="ch" forName="balance_10" refType="w"/>
        <dgm:constr type="h" for="ch" forName="balance_10" refType="h" fact="0.157"/>
        <dgm:constr type="b" for="ch" forName="balance_10" refType="h" fact="0.85"/>
        <dgm:constr type="ctrX" for="ch" forName="balance_10" refType="w" fact="0.5"/>
        <dgm:constr type="w" for="ch" forName="balance_11" refType="w" fact="0.9"/>
        <dgm:constr type="h" for="ch" forName="balance_11" refType="h" fact="0.076"/>
        <dgm:constr type="b" for="ch" forName="balance_11" refType="h" fact="0.81"/>
        <dgm:constr type="ctrX" for="ch" forName="balance_11" refType="w" fact="0.5"/>
        <dgm:constr type="w" for="ch" forName="balance_12" refType="w"/>
        <dgm:constr type="h" for="ch" forName="balance_12" refType="h" fact="0.157"/>
        <dgm:constr type="b" for="ch" forName="balance_12" refType="h" fact="0.85"/>
        <dgm:constr type="ctrX" for="ch" forName="balance_12" refType="w" fact="0.5"/>
        <dgm:constr type="w" for="ch" forName="balance_13" refType="w"/>
        <dgm:constr type="h" for="ch" forName="balance_13" refType="h" fact="0.157"/>
        <dgm:constr type="b" for="ch" forName="balance_13" refType="h" fact="0.85"/>
        <dgm:constr type="ctrX" for="ch" forName="balance_13" refType="w" fact="0.5"/>
        <dgm:constr type="w" for="ch" forName="balance_14" refType="w"/>
        <dgm:constr type="h" for="ch" forName="balance_14" refType="h" fact="0.157"/>
        <dgm:constr type="b" for="ch" forName="balance_14" refType="h" fact="0.85"/>
        <dgm:constr type="ctrX" for="ch" forName="balance_14" refType="w" fact="0.5"/>
        <dgm:constr type="w" for="ch" forName="balance_20" refType="w"/>
        <dgm:constr type="h" for="ch" forName="balance_20" refType="h" fact="0.157"/>
        <dgm:constr type="b" for="ch" forName="balance_20" refType="h" fact="0.85"/>
        <dgm:constr type="ctrX" for="ch" forName="balance_20" refType="w" fact="0.5"/>
        <dgm:constr type="w" for="ch" forName="balance_21" refType="w"/>
        <dgm:constr type="h" for="ch" forName="balance_21" refType="h" fact="0.157"/>
        <dgm:constr type="b" for="ch" forName="balance_21" refType="h" fact="0.85"/>
        <dgm:constr type="ctrX" for="ch" forName="balance_21" refType="w" fact="0.5"/>
        <dgm:constr type="w" for="ch" forName="balance_22" refType="w" fact="0.9"/>
        <dgm:constr type="h" for="ch" forName="balance_22" refType="h" fact="0.076"/>
        <dgm:constr type="b" for="ch" forName="balance_22" refType="h" fact="0.81"/>
        <dgm:constr type="ctrX" for="ch" forName="balance_22" refType="w" fact="0.5"/>
        <dgm:constr type="w" for="ch" forName="balance_23" refType="w"/>
        <dgm:constr type="h" for="ch" forName="balance_23" refType="h" fact="0.157"/>
        <dgm:constr type="b" for="ch" forName="balance_23" refType="h" fact="0.85"/>
        <dgm:constr type="ctrX" for="ch" forName="balance_23" refType="w" fact="0.5"/>
        <dgm:constr type="w" for="ch" forName="balance_24" refType="w"/>
        <dgm:constr type="h" for="ch" forName="balance_24" refType="h" fact="0.157"/>
        <dgm:constr type="b" for="ch" forName="balance_24" refType="h" fact="0.85"/>
        <dgm:constr type="ctrX" for="ch" forName="balance_24" refType="w" fact="0.5"/>
        <dgm:constr type="w" for="ch" forName="balance_30" refType="w"/>
        <dgm:constr type="h" for="ch" forName="balance_30" refType="h" fact="0.157"/>
        <dgm:constr type="b" for="ch" forName="balance_30" refType="h" fact="0.85"/>
        <dgm:constr type="ctrX" for="ch" forName="balance_30" refType="w" fact="0.5"/>
        <dgm:constr type="w" for="ch" forName="balance_31" refType="w"/>
        <dgm:constr type="h" for="ch" forName="balance_31" refType="h" fact="0.157"/>
        <dgm:constr type="b" for="ch" forName="balance_31" refType="h" fact="0.85"/>
        <dgm:constr type="ctrX" for="ch" forName="balance_31" refType="w" fact="0.5"/>
        <dgm:constr type="w" for="ch" forName="balance_32" refType="w"/>
        <dgm:constr type="h" for="ch" forName="balance_32" refType="h" fact="0.157"/>
        <dgm:constr type="b" for="ch" forName="balance_32" refType="h" fact="0.85"/>
        <dgm:constr type="ctrX" for="ch" forName="balance_32" refType="w" fact="0.5"/>
        <dgm:constr type="w" for="ch" forName="balance_33" refType="w" fact="0.9"/>
        <dgm:constr type="h" for="ch" forName="balance_33" refType="h" fact="0.076"/>
        <dgm:constr type="b" for="ch" forName="balance_33" refType="h" fact="0.81"/>
        <dgm:constr type="ctrX" for="ch" forName="balance_33" refType="w" fact="0.5"/>
        <dgm:constr type="w" for="ch" forName="balance_34" refType="w"/>
        <dgm:constr type="h" for="ch" forName="balance_34" refType="h" fact="0.157"/>
        <dgm:constr type="b" for="ch" forName="balance_34" refType="h" fact="0.85"/>
        <dgm:constr type="ctrX" for="ch" forName="balance_34" refType="w" fact="0.5"/>
        <dgm:constr type="w" for="ch" forName="balance_40" refType="w"/>
        <dgm:constr type="h" for="ch" forName="balance_40" refType="h" fact="0.157"/>
        <dgm:constr type="b" for="ch" forName="balance_40" refType="h" fact="0.85"/>
        <dgm:constr type="ctrX" for="ch" forName="balance_40" refType="w" fact="0.5"/>
        <dgm:constr type="w" for="ch" forName="balance_41" refType="w"/>
        <dgm:constr type="h" for="ch" forName="balance_41" refType="h" fact="0.157"/>
        <dgm:constr type="b" for="ch" forName="balance_41" refType="h" fact="0.85"/>
        <dgm:constr type="ctrX" for="ch" forName="balance_41" refType="w" fact="0.5"/>
        <dgm:constr type="w" for="ch" forName="balance_42" refType="w"/>
        <dgm:constr type="h" for="ch" forName="balance_42" refType="h" fact="0.157"/>
        <dgm:constr type="b" for="ch" forName="balance_42" refType="h" fact="0.85"/>
        <dgm:constr type="ctrX" for="ch" forName="balance_42" refType="w" fact="0.5"/>
        <dgm:constr type="w" for="ch" forName="balance_43" refType="w"/>
        <dgm:constr type="h" for="ch" forName="balance_43" refType="h" fact="0.157"/>
        <dgm:constr type="b" for="ch" forName="balance_43" refType="h" fact="0.85"/>
        <dgm:constr type="ctrX" for="ch" forName="balance_43" refType="w" fact="0.5"/>
        <dgm:constr type="w" for="ch" forName="balance_44" refType="w" fact="0.9"/>
        <dgm:constr type="h" for="ch" forName="balance_44" refType="h" fact="0.076"/>
        <dgm:constr type="b" for="ch" forName="balance_44" refType="h" fact="0.81"/>
        <dgm:constr type="ctrX" for="ch" forName="balance_44" refType="w" fact="0.5"/>
        <dgm:constr type="w" for="ch" forName="right_01_1" refType="w" fact="0.4"/>
        <dgm:constr type="h" for="ch" forName="right_01_1" refType="h" fact="0.7"/>
        <dgm:constr type="b" for="ch" forName="right_01_1" refType="h" fact="0.76"/>
        <dgm:constr type="ctrX" for="ch" forName="right_01_1" refType="w" fact="0.78"/>
        <dgm:constr type="w" for="ch" forName="left_10_1" refType="w" fact="0.4"/>
        <dgm:constr type="h" for="ch" forName="left_10_1" refType="h" fact="0.7"/>
        <dgm:constr type="b" for="ch" forName="left_10_1" refType="h" fact="0.76"/>
        <dgm:constr type="ctrX" for="ch" forName="left_10_1" refType="w" fact="0.22"/>
        <dgm:constr type="w" for="ch" forName="right_11_1" refType="w" fact="0.36"/>
        <dgm:constr type="h" for="ch" forName="right_11_1" refType="h" fact="0.67"/>
        <dgm:constr type="b" for="ch" forName="right_11_1" refType="h" fact="0.725"/>
        <dgm:constr type="ctrX" for="ch" forName="right_11_1" refType="w" fact="0.76"/>
        <dgm:constr type="w" for="ch" forName="left_11_1" refType="w" fact="0.36"/>
        <dgm:constr type="h" for="ch" forName="left_11_1" refType="h" fact="0.67"/>
        <dgm:constr type="b" for="ch" forName="left_11_1" refType="h" fact="0.725"/>
        <dgm:constr type="ctrX" for="ch" forName="left_11_1" refType="w" fact="0.24"/>
        <dgm:constr type="w" for="ch" forName="right_02_1" refType="w" fact="0.388"/>
        <dgm:constr type="h" for="ch" forName="right_02_1" refType="h" fact="0.36"/>
        <dgm:constr type="b" for="ch" forName="right_02_1" refType="h" fact="0.76"/>
        <dgm:constr type="ctrX" for="ch" forName="right_02_1" refType="w" fact="0.77"/>
        <dgm:constr type="w" for="ch" forName="right_02_2" refType="w" fact="0.388"/>
        <dgm:constr type="h" for="ch" forName="right_02_2" refType="h" fact="0.36"/>
        <dgm:constr type="b" for="ch" forName="right_02_2" refType="h" fact="0.42"/>
        <dgm:constr type="ctrX" for="ch" forName="right_02_2" refType="w" fact="0.79"/>
        <dgm:constr type="w" for="ch" forName="left_20_1" refType="w" fact="0.388"/>
        <dgm:constr type="h" for="ch" forName="left_20_1" refType="h" fact="0.36"/>
        <dgm:constr type="b" for="ch" forName="left_20_1" refType="h" fact="0.76"/>
        <dgm:constr type="ctrX" for="ch" forName="left_20_1" refType="w" fact="0.23"/>
        <dgm:constr type="w" for="ch" forName="left_20_2" refType="w" fact="0.388"/>
        <dgm:constr type="h" for="ch" forName="left_20_2" refType="h" fact="0.36"/>
        <dgm:constr type="b" for="ch" forName="left_20_2" refType="h" fact="0.42"/>
        <dgm:constr type="ctrX" for="ch" forName="left_20_2" refType="w" fact="0.21"/>
        <dgm:constr type="w" for="ch" forName="right_12_1" refType="w" fact="0.388"/>
        <dgm:constr type="h" for="ch" forName="right_12_1" refType="h" fact="0.36"/>
        <dgm:constr type="b" for="ch" forName="right_12_1" refType="h" fact="0.76"/>
        <dgm:constr type="ctrX" for="ch" forName="right_12_1" refType="w" fact="0.77"/>
        <dgm:constr type="w" for="ch" forName="right_12_2" refType="w" fact="0.388"/>
        <dgm:constr type="h" for="ch" forName="right_12_2" refType="h" fact="0.36"/>
        <dgm:constr type="b" for="ch" forName="right_12_2" refType="h" fact="0.42"/>
        <dgm:constr type="ctrX" for="ch" forName="right_12_2" refType="w" fact="0.79"/>
        <dgm:constr type="w" for="ch" forName="left_12_1" refType="w" fact="0.388"/>
        <dgm:constr type="h" for="ch" forName="left_12_1" refType="h" fact="0.36"/>
        <dgm:constr type="b" for="ch" forName="left_12_1" refType="h" fact="0.715"/>
        <dgm:constr type="ctrX" for="ch" forName="left_12_1" refType="w" fact="0.255"/>
        <dgm:constr type="w" for="ch" forName="right_22_1" refType="w" fact="0.36"/>
        <dgm:constr type="h" for="ch" forName="right_22_1" refType="h" fact="0.32"/>
        <dgm:constr type="b" for="ch" forName="right_22_1" refType="h" fact="0.725"/>
        <dgm:constr type="ctrX" for="ch" forName="right_22_1" refType="w" fact="0.76"/>
        <dgm:constr type="w" for="ch" forName="right_22_2" refType="w" fact="0.36"/>
        <dgm:constr type="h" for="ch" forName="right_22_2" refType="h" fact="0.32"/>
        <dgm:constr type="b" for="ch" forName="right_22_2" refType="h" fact="0.39"/>
        <dgm:constr type="ctrX" for="ch" forName="right_22_2" refType="w" fact="0.76"/>
        <dgm:constr type="w" for="ch" forName="left_22_1" refType="w" fact="0.36"/>
        <dgm:constr type="h" for="ch" forName="left_22_1" refType="h" fact="0.32"/>
        <dgm:constr type="b" for="ch" forName="left_22_1" refType="h" fact="0.725"/>
        <dgm:constr type="ctrX" for="ch" forName="left_22_1" refType="w" fact="0.24"/>
        <dgm:constr type="w" for="ch" forName="left_22_2" refType="w" fact="0.36"/>
        <dgm:constr type="h" for="ch" forName="left_22_2" refType="h" fact="0.32"/>
        <dgm:constr type="b" for="ch" forName="left_22_2" refType="h" fact="0.39"/>
        <dgm:constr type="ctrX" for="ch" forName="left_22_2" refType="w" fact="0.24"/>
        <dgm:constr type="w" for="ch" forName="left_21_1" refType="w" fact="0.388"/>
        <dgm:constr type="h" for="ch" forName="left_21_1" refType="h" fact="0.36"/>
        <dgm:constr type="b" for="ch" forName="left_21_1" refType="h" fact="0.76"/>
        <dgm:constr type="ctrX" for="ch" forName="left_21_1" refType="w" fact="0.23"/>
        <dgm:constr type="w" for="ch" forName="left_21_2" refType="w" fact="0.388"/>
        <dgm:constr type="h" for="ch" forName="left_21_2" refType="h" fact="0.36"/>
        <dgm:constr type="b" for="ch" forName="left_21_2" refType="h" fact="0.42"/>
        <dgm:constr type="ctrX" for="ch" forName="left_21_2" refType="w" fact="0.21"/>
        <dgm:constr type="w" for="ch" forName="right_21_1" refType="w" fact="0.388"/>
        <dgm:constr type="h" for="ch" forName="right_21_1" refType="h" fact="0.36"/>
        <dgm:constr type="b" for="ch" forName="right_21_1" refType="h" fact="0.715"/>
        <dgm:constr type="ctrX" for="ch" forName="right_21_1" refType="w" fact="0.745"/>
        <dgm:constr type="w" for="ch" forName="right_03_1" refType="w" fact="0.37"/>
        <dgm:constr type="h" for="ch" forName="right_03_1" refType="h" fact="0.24"/>
        <dgm:constr type="b" for="ch" forName="right_03_1" refType="h" fact="0.76"/>
        <dgm:constr type="ctrX" for="ch" forName="right_03_1" refType="w" fact="0.77"/>
        <dgm:constr type="w" for="ch" forName="right_03_2" refType="w" fact="0.37"/>
        <dgm:constr type="h" for="ch" forName="right_03_2" refType="h" fact="0.24"/>
        <dgm:constr type="b" for="ch" forName="right_03_2" refType="h" fact="0.535"/>
        <dgm:constr type="ctrX" for="ch" forName="right_03_2" refType="w" fact="0.783"/>
        <dgm:constr type="w" for="ch" forName="right_03_3" refType="w" fact="0.37"/>
        <dgm:constr type="h" for="ch" forName="right_03_3" refType="h" fact="0.24"/>
        <dgm:constr type="b" for="ch" forName="right_03_3" refType="h" fact="0.315"/>
        <dgm:constr type="ctrX" for="ch" forName="right_03_3" refType="w" fact="0.796"/>
        <dgm:constr type="w" for="ch" forName="left_30_1" refType="w" fact="0.37"/>
        <dgm:constr type="h" for="ch" forName="left_30_1" refType="h" fact="0.24"/>
        <dgm:constr type="b" for="ch" forName="left_30_1" refType="h" fact="0.76"/>
        <dgm:constr type="ctrX" for="ch" forName="left_30_1" refType="w" fact="0.23"/>
        <dgm:constr type="w" for="ch" forName="left_30_2" refType="w" fact="0.37"/>
        <dgm:constr type="h" for="ch" forName="left_30_2" refType="h" fact="0.24"/>
        <dgm:constr type="b" for="ch" forName="left_30_2" refType="h" fact="0.535"/>
        <dgm:constr type="ctrX" for="ch" forName="left_30_2" refType="w" fact="0.217"/>
        <dgm:constr type="w" for="ch" forName="left_30_3" refType="w" fact="0.37"/>
        <dgm:constr type="h" for="ch" forName="left_30_3" refType="h" fact="0.24"/>
        <dgm:constr type="b" for="ch" forName="left_30_3" refType="h" fact="0.315"/>
        <dgm:constr type="ctrX" for="ch" forName="left_30_3" refType="w" fact="0.204"/>
        <dgm:constr type="w" for="ch" forName="right_13_1" refType="w" fact="0.37"/>
        <dgm:constr type="h" for="ch" forName="right_13_1" refType="h" fact="0.24"/>
        <dgm:constr type="b" for="ch" forName="right_13_1" refType="h" fact="0.76"/>
        <dgm:constr type="ctrX" for="ch" forName="right_13_1" refType="w" fact="0.77"/>
        <dgm:constr type="w" for="ch" forName="right_13_2" refType="w" fact="0.37"/>
        <dgm:constr type="h" for="ch" forName="right_13_2" refType="h" fact="0.24"/>
        <dgm:constr type="b" for="ch" forName="right_13_2" refType="h" fact="0.535"/>
        <dgm:constr type="ctrX" for="ch" forName="right_13_2" refType="w" fact="0.783"/>
        <dgm:constr type="w" for="ch" forName="right_13_3" refType="w" fact="0.37"/>
        <dgm:constr type="h" for="ch" forName="right_13_3" refType="h" fact="0.24"/>
        <dgm:constr type="b" for="ch" forName="right_13_3" refType="h" fact="0.315"/>
        <dgm:constr type="ctrX" for="ch" forName="right_13_3" refType="w" fact="0.796"/>
        <dgm:constr type="w" for="ch" forName="left_13_1" refType="w" fact="0.37"/>
        <dgm:constr type="h" for="ch" forName="left_13_1" refType="h" fact="0.24"/>
        <dgm:constr type="b" for="ch" forName="left_13_1" refType="h" fact="0.715"/>
        <dgm:constr type="ctrX" for="ch" forName="left_13_1" refType="w" fact="0.255"/>
        <dgm:constr type="w" for="ch" forName="left_31_1" refType="w" fact="0.37"/>
        <dgm:constr type="h" for="ch" forName="left_31_1" refType="h" fact="0.24"/>
        <dgm:constr type="b" for="ch" forName="left_31_1" refType="h" fact="0.76"/>
        <dgm:constr type="ctrX" for="ch" forName="left_31_1" refType="w" fact="0.23"/>
        <dgm:constr type="w" for="ch" forName="left_31_2" refType="w" fact="0.37"/>
        <dgm:constr type="h" for="ch" forName="left_31_2" refType="h" fact="0.24"/>
        <dgm:constr type="b" for="ch" forName="left_31_2" refType="h" fact="0.535"/>
        <dgm:constr type="ctrX" for="ch" forName="left_31_2" refType="w" fact="0.217"/>
        <dgm:constr type="w" for="ch" forName="left_31_3" refType="w" fact="0.37"/>
        <dgm:constr type="h" for="ch" forName="left_31_3" refType="h" fact="0.24"/>
        <dgm:constr type="b" for="ch" forName="left_31_3" refType="h" fact="0.315"/>
        <dgm:constr type="ctrX" for="ch" forName="left_31_3" refType="w" fact="0.204"/>
        <dgm:constr type="w" for="ch" forName="right_31_1" refType="w" fact="0.37"/>
        <dgm:constr type="h" for="ch" forName="right_31_1" refType="h" fact="0.24"/>
        <dgm:constr type="b" for="ch" forName="right_31_1" refType="h" fact="0.715"/>
        <dgm:constr type="ctrX" for="ch" forName="right_31_1" refType="w" fact="0.745"/>
        <dgm:constr type="w" for="ch" forName="right_23_1" refType="w" fact="0.37"/>
        <dgm:constr type="h" for="ch" forName="right_23_1" refType="h" fact="0.24"/>
        <dgm:constr type="b" for="ch" forName="right_23_1" refType="h" fact="0.76"/>
        <dgm:constr type="ctrX" for="ch" forName="right_23_1" refType="w" fact="0.77"/>
        <dgm:constr type="w" for="ch" forName="right_23_2" refType="w" fact="0.37"/>
        <dgm:constr type="h" for="ch" forName="right_23_2" refType="h" fact="0.24"/>
        <dgm:constr type="b" for="ch" forName="right_23_2" refType="h" fact="0.535"/>
        <dgm:constr type="ctrX" for="ch" forName="right_23_2" refType="w" fact="0.783"/>
        <dgm:constr type="w" for="ch" forName="right_23_3" refType="w" fact="0.37"/>
        <dgm:constr type="h" for="ch" forName="right_23_3" refType="h" fact="0.24"/>
        <dgm:constr type="b" for="ch" forName="right_23_3" refType="h" fact="0.315"/>
        <dgm:constr type="ctrX" for="ch" forName="right_23_3" refType="w" fact="0.796"/>
        <dgm:constr type="w" for="ch" forName="left_23_1" refType="w" fact="0.37"/>
        <dgm:constr type="h" for="ch" forName="left_23_1" refType="h" fact="0.24"/>
        <dgm:constr type="b" for="ch" forName="left_23_1" refType="h" fact="0.715"/>
        <dgm:constr type="ctrX" for="ch" forName="left_23_1" refType="w" fact="0.255"/>
        <dgm:constr type="w" for="ch" forName="left_23_2" refType="w" fact="0.37"/>
        <dgm:constr type="h" for="ch" forName="left_23_2" refType="h" fact="0.24"/>
        <dgm:constr type="b" for="ch" forName="left_23_2" refType="h" fact="0.49"/>
        <dgm:constr type="ctrX" for="ch" forName="left_23_2" refType="w" fact="0.268"/>
        <dgm:constr type="w" for="ch" forName="left_32_1" refType="w" fact="0.37"/>
        <dgm:constr type="h" for="ch" forName="left_32_1" refType="h" fact="0.24"/>
        <dgm:constr type="b" for="ch" forName="left_32_1" refType="h" fact="0.76"/>
        <dgm:constr type="ctrX" for="ch" forName="left_32_1" refType="w" fact="0.23"/>
        <dgm:constr type="w" for="ch" forName="left_32_2" refType="w" fact="0.37"/>
        <dgm:constr type="h" for="ch" forName="left_32_2" refType="h" fact="0.24"/>
        <dgm:constr type="b" for="ch" forName="left_32_2" refType="h" fact="0.535"/>
        <dgm:constr type="ctrX" for="ch" forName="left_32_2" refType="w" fact="0.217"/>
        <dgm:constr type="w" for="ch" forName="left_32_3" refType="w" fact="0.37"/>
        <dgm:constr type="h" for="ch" forName="left_32_3" refType="h" fact="0.24"/>
        <dgm:constr type="b" for="ch" forName="left_32_3" refType="h" fact="0.315"/>
        <dgm:constr type="ctrX" for="ch" forName="left_32_3" refType="w" fact="0.204"/>
        <dgm:constr type="w" for="ch" forName="right_32_1" refType="w" fact="0.37"/>
        <dgm:constr type="h" for="ch" forName="right_32_1" refType="h" fact="0.24"/>
        <dgm:constr type="b" for="ch" forName="right_32_1" refType="h" fact="0.715"/>
        <dgm:constr type="ctrX" for="ch" forName="right_32_1" refType="w" fact="0.745"/>
        <dgm:constr type="w" for="ch" forName="right_32_2" refType="w" fact="0.37"/>
        <dgm:constr type="h" for="ch" forName="right_32_2" refType="h" fact="0.24"/>
        <dgm:constr type="b" for="ch" forName="right_32_2" refType="h" fact="0.49"/>
        <dgm:constr type="ctrX" for="ch" forName="right_32_2" refType="w" fact="0.732"/>
        <dgm:constr type="w" for="ch" forName="right_33_1" refType="w" fact="0.36"/>
        <dgm:constr type="h" for="ch" forName="right_33_1" refType="h" fact="0.21"/>
        <dgm:constr type="b" for="ch" forName="right_33_1" refType="h" fact="0.725"/>
        <dgm:constr type="ctrX" for="ch" forName="right_33_1" refType="w" fact="0.76"/>
        <dgm:constr type="w" for="ch" forName="right_33_2" refType="w" fact="0.36"/>
        <dgm:constr type="h" for="ch" forName="right_33_2" refType="h" fact="0.21"/>
        <dgm:constr type="b" for="ch" forName="right_33_2" refType="h" fact="0.5"/>
        <dgm:constr type="ctrX" for="ch" forName="right_33_2" refType="w" fact="0.76"/>
        <dgm:constr type="w" for="ch" forName="right_33_3" refType="w" fact="0.36"/>
        <dgm:constr type="h" for="ch" forName="right_33_3" refType="h" fact="0.21"/>
        <dgm:constr type="b" for="ch" forName="right_33_3" refType="h" fact="0.275"/>
        <dgm:constr type="ctrX" for="ch" forName="right_33_3" refType="w" fact="0.76"/>
        <dgm:constr type="w" for="ch" forName="left_33_1" refType="w" fact="0.36"/>
        <dgm:constr type="h" for="ch" forName="left_33_1" refType="h" fact="0.21"/>
        <dgm:constr type="b" for="ch" forName="left_33_1" refType="h" fact="0.725"/>
        <dgm:constr type="ctrX" for="ch" forName="left_33_1" refType="w" fact="0.24"/>
        <dgm:constr type="w" for="ch" forName="left_33_2" refType="w" fact="0.36"/>
        <dgm:constr type="h" for="ch" forName="left_33_2" refType="h" fact="0.21"/>
        <dgm:constr type="b" for="ch" forName="left_33_2" refType="h" fact="0.5"/>
        <dgm:constr type="ctrX" for="ch" forName="left_33_2" refType="w" fact="0.24"/>
        <dgm:constr type="w" for="ch" forName="left_33_3" refType="w" fact="0.36"/>
        <dgm:constr type="h" for="ch" forName="left_33_3" refType="h" fact="0.21"/>
        <dgm:constr type="b" for="ch" forName="left_33_3" refType="h" fact="0.275"/>
        <dgm:constr type="ctrX" for="ch" forName="left_33_3" refType="w" fact="0.24"/>
        <dgm:constr type="w" for="ch" forName="right_04_1" refType="w" fact="0.365"/>
        <dgm:constr type="h" for="ch" forName="right_04_1" refType="h" fact="0.185"/>
        <dgm:constr type="b" for="ch" forName="right_04_1" refType="h" fact="0.76"/>
        <dgm:constr type="ctrX" for="ch" forName="right_04_1" refType="w" fact="0.77"/>
        <dgm:constr type="w" for="ch" forName="right_04_2" refType="w" fact="0.365"/>
        <dgm:constr type="h" for="ch" forName="right_04_2" refType="h" fact="0.185"/>
        <dgm:constr type="b" for="ch" forName="right_04_2" refType="h" fact="0.595"/>
        <dgm:constr type="ctrX" for="ch" forName="right_04_2" refType="w" fact="0.78"/>
        <dgm:constr type="w" for="ch" forName="right_04_3" refType="w" fact="0.365"/>
        <dgm:constr type="h" for="ch" forName="right_04_3" refType="h" fact="0.185"/>
        <dgm:constr type="b" for="ch" forName="right_04_3" refType="h" fact="0.43"/>
        <dgm:constr type="ctrX" for="ch" forName="right_04_3" refType="w" fact="0.79"/>
        <dgm:constr type="w" for="ch" forName="right_04_4" refType="w" fact="0.365"/>
        <dgm:constr type="h" for="ch" forName="right_04_4" refType="h" fact="0.185"/>
        <dgm:constr type="b" for="ch" forName="right_04_4" refType="h" fact="0.265"/>
        <dgm:constr type="ctrX" for="ch" forName="right_04_4" refType="w" fact="0.8"/>
        <dgm:constr type="w" for="ch" forName="left_40_1" refType="w" fact="0.365"/>
        <dgm:constr type="h" for="ch" forName="left_40_1" refType="h" fact="0.185"/>
        <dgm:constr type="b" for="ch" forName="left_40_1" refType="h" fact="0.76"/>
        <dgm:constr type="ctrX" for="ch" forName="left_40_1" refType="w" fact="0.23"/>
        <dgm:constr type="w" for="ch" forName="left_40_2" refType="w" fact="0.365"/>
        <dgm:constr type="h" for="ch" forName="left_40_2" refType="h" fact="0.185"/>
        <dgm:constr type="b" for="ch" forName="left_40_2" refType="h" fact="0.595"/>
        <dgm:constr type="ctrX" for="ch" forName="left_40_2" refType="w" fact="0.22"/>
        <dgm:constr type="w" for="ch" forName="left_40_3" refType="w" fact="0.365"/>
        <dgm:constr type="h" for="ch" forName="left_40_3" refType="h" fact="0.185"/>
        <dgm:constr type="b" for="ch" forName="left_40_3" refType="h" fact="0.43"/>
        <dgm:constr type="ctrX" for="ch" forName="left_40_3" refType="w" fact="0.21"/>
        <dgm:constr type="w" for="ch" forName="left_40_4" refType="w" fact="0.365"/>
        <dgm:constr type="h" for="ch" forName="left_40_4" refType="h" fact="0.185"/>
        <dgm:constr type="b" for="ch" forName="left_40_4" refType="h" fact="0.265"/>
        <dgm:constr type="ctrX" for="ch" forName="left_40_4" refType="w" fact="0.2"/>
        <dgm:constr type="w" for="ch" forName="right_14_1" refType="w" fact="0.365"/>
        <dgm:constr type="h" for="ch" forName="right_14_1" refType="h" fact="0.185"/>
        <dgm:constr type="b" for="ch" forName="right_14_1" refType="h" fact="0.76"/>
        <dgm:constr type="ctrX" for="ch" forName="right_14_1" refType="w" fact="0.77"/>
        <dgm:constr type="w" for="ch" forName="right_14_2" refType="w" fact="0.365"/>
        <dgm:constr type="h" for="ch" forName="right_14_2" refType="h" fact="0.185"/>
        <dgm:constr type="b" for="ch" forName="right_14_2" refType="h" fact="0.595"/>
        <dgm:constr type="ctrX" for="ch" forName="right_14_2" refType="w" fact="0.78"/>
        <dgm:constr type="w" for="ch" forName="right_14_3" refType="w" fact="0.365"/>
        <dgm:constr type="h" for="ch" forName="right_14_3" refType="h" fact="0.185"/>
        <dgm:constr type="b" for="ch" forName="right_14_3" refType="h" fact="0.43"/>
        <dgm:constr type="ctrX" for="ch" forName="right_14_3" refType="w" fact="0.79"/>
        <dgm:constr type="w" for="ch" forName="right_14_4" refType="w" fact="0.365"/>
        <dgm:constr type="h" for="ch" forName="right_14_4" refType="h" fact="0.185"/>
        <dgm:constr type="b" for="ch" forName="right_14_4" refType="h" fact="0.265"/>
        <dgm:constr type="ctrX" for="ch" forName="right_14_4" refType="w" fact="0.8"/>
        <dgm:constr type="w" for="ch" forName="left_14_1" refType="w" fact="0.365"/>
        <dgm:constr type="h" for="ch" forName="left_14_1" refType="h" fact="0.185"/>
        <dgm:constr type="b" for="ch" forName="left_14_1" refType="h" fact="0.715"/>
        <dgm:constr type="ctrX" for="ch" forName="left_14_1" refType="w" fact="0.25"/>
        <dgm:constr type="w" for="ch" forName="left_41_1" refType="w" fact="0.365"/>
        <dgm:constr type="h" for="ch" forName="left_41_1" refType="h" fact="0.185"/>
        <dgm:constr type="b" for="ch" forName="left_41_1" refType="h" fact="0.76"/>
        <dgm:constr type="ctrX" for="ch" forName="left_41_1" refType="w" fact="0.23"/>
        <dgm:constr type="w" for="ch" forName="left_41_2" refType="w" fact="0.365"/>
        <dgm:constr type="h" for="ch" forName="left_41_2" refType="h" fact="0.185"/>
        <dgm:constr type="b" for="ch" forName="left_41_2" refType="h" fact="0.595"/>
        <dgm:constr type="ctrX" for="ch" forName="left_41_2" refType="w" fact="0.22"/>
        <dgm:constr type="w" for="ch" forName="left_41_3" refType="w" fact="0.365"/>
        <dgm:constr type="h" for="ch" forName="left_41_3" refType="h" fact="0.185"/>
        <dgm:constr type="b" for="ch" forName="left_41_3" refType="h" fact="0.43"/>
        <dgm:constr type="ctrX" for="ch" forName="left_41_3" refType="w" fact="0.21"/>
        <dgm:constr type="w" for="ch" forName="left_41_4" refType="w" fact="0.365"/>
        <dgm:constr type="h" for="ch" forName="left_41_4" refType="h" fact="0.185"/>
        <dgm:constr type="b" for="ch" forName="left_41_4" refType="h" fact="0.265"/>
        <dgm:constr type="ctrX" for="ch" forName="left_41_4" refType="w" fact="0.2"/>
        <dgm:constr type="w" for="ch" forName="right_41_1" refType="w" fact="0.365"/>
        <dgm:constr type="h" for="ch" forName="right_41_1" refType="h" fact="0.185"/>
        <dgm:constr type="b" for="ch" forName="right_41_1" refType="h" fact="0.715"/>
        <dgm:constr type="ctrX" for="ch" forName="right_41_1" refType="w" fact="0.75"/>
        <dgm:constr type="w" for="ch" forName="right_24_1" refType="w" fact="0.365"/>
        <dgm:constr type="h" for="ch" forName="right_24_1" refType="h" fact="0.185"/>
        <dgm:constr type="b" for="ch" forName="right_24_1" refType="h" fact="0.76"/>
        <dgm:constr type="ctrX" for="ch" forName="right_24_1" refType="w" fact="0.77"/>
        <dgm:constr type="w" for="ch" forName="right_24_2" refType="w" fact="0.365"/>
        <dgm:constr type="h" for="ch" forName="right_24_2" refType="h" fact="0.185"/>
        <dgm:constr type="b" for="ch" forName="right_24_2" refType="h" fact="0.595"/>
        <dgm:constr type="ctrX" for="ch" forName="right_24_2" refType="w" fact="0.78"/>
        <dgm:constr type="w" for="ch" forName="right_24_3" refType="w" fact="0.365"/>
        <dgm:constr type="h" for="ch" forName="right_24_3" refType="h" fact="0.185"/>
        <dgm:constr type="b" for="ch" forName="right_24_3" refType="h" fact="0.43"/>
        <dgm:constr type="ctrX" for="ch" forName="right_24_3" refType="w" fact="0.79"/>
        <dgm:constr type="w" for="ch" forName="right_24_4" refType="w" fact="0.365"/>
        <dgm:constr type="h" for="ch" forName="right_24_4" refType="h" fact="0.185"/>
        <dgm:constr type="b" for="ch" forName="right_24_4" refType="h" fact="0.265"/>
        <dgm:constr type="ctrX" for="ch" forName="right_24_4" refType="w" fact="0.8"/>
        <dgm:constr type="w" for="ch" forName="left_24_1" refType="w" fact="0.365"/>
        <dgm:constr type="h" for="ch" forName="left_24_1" refType="h" fact="0.185"/>
        <dgm:constr type="b" for="ch" forName="left_24_1" refType="h" fact="0.715"/>
        <dgm:constr type="ctrX" for="ch" forName="left_24_1" refType="w" fact="0.25"/>
        <dgm:constr type="w" for="ch" forName="left_24_2" refType="w" fact="0.365"/>
        <dgm:constr type="h" for="ch" forName="left_24_2" refType="h" fact="0.185"/>
        <dgm:constr type="b" for="ch" forName="left_24_2" refType="h" fact="0.55"/>
        <dgm:constr type="ctrX" for="ch" forName="left_24_2" refType="w" fact="0.26"/>
        <dgm:constr type="w" for="ch" forName="left_42_1" refType="w" fact="0.365"/>
        <dgm:constr type="h" for="ch" forName="left_42_1" refType="h" fact="0.185"/>
        <dgm:constr type="b" for="ch" forName="left_42_1" refType="h" fact="0.76"/>
        <dgm:constr type="ctrX" for="ch" forName="left_42_1" refType="w" fact="0.23"/>
        <dgm:constr type="w" for="ch" forName="left_42_2" refType="w" fact="0.365"/>
        <dgm:constr type="h" for="ch" forName="left_42_2" refType="h" fact="0.185"/>
        <dgm:constr type="b" for="ch" forName="left_42_2" refType="h" fact="0.595"/>
        <dgm:constr type="ctrX" for="ch" forName="left_42_2" refType="w" fact="0.22"/>
        <dgm:constr type="w" for="ch" forName="left_42_3" refType="w" fact="0.365"/>
        <dgm:constr type="h" for="ch" forName="left_42_3" refType="h" fact="0.185"/>
        <dgm:constr type="b" for="ch" forName="left_42_3" refType="h" fact="0.43"/>
        <dgm:constr type="ctrX" for="ch" forName="left_42_3" refType="w" fact="0.21"/>
        <dgm:constr type="w" for="ch" forName="left_42_4" refType="w" fact="0.365"/>
        <dgm:constr type="h" for="ch" forName="left_42_4" refType="h" fact="0.185"/>
        <dgm:constr type="b" for="ch" forName="left_42_4" refType="h" fact="0.265"/>
        <dgm:constr type="ctrX" for="ch" forName="left_42_4" refType="w" fact="0.2"/>
        <dgm:constr type="w" for="ch" forName="right_42_1" refType="w" fact="0.365"/>
        <dgm:constr type="h" for="ch" forName="right_42_1" refType="h" fact="0.185"/>
        <dgm:constr type="b" for="ch" forName="right_42_1" refType="h" fact="0.715"/>
        <dgm:constr type="ctrX" for="ch" forName="right_42_1" refType="w" fact="0.75"/>
        <dgm:constr type="w" for="ch" forName="right_42_2" refType="w" fact="0.365"/>
        <dgm:constr type="h" for="ch" forName="right_42_2" refType="h" fact="0.185"/>
        <dgm:constr type="b" for="ch" forName="right_42_2" refType="h" fact="0.55"/>
        <dgm:constr type="ctrX" for="ch" forName="right_42_2" refType="w" fact="0.74"/>
        <dgm:constr type="w" for="ch" forName="right_34_1" refType="w" fact="0.365"/>
        <dgm:constr type="h" for="ch" forName="right_34_1" refType="h" fact="0.185"/>
        <dgm:constr type="b" for="ch" forName="right_34_1" refType="h" fact="0.76"/>
        <dgm:constr type="ctrX" for="ch" forName="right_34_1" refType="w" fact="0.77"/>
        <dgm:constr type="w" for="ch" forName="right_34_2" refType="w" fact="0.365"/>
        <dgm:constr type="h" for="ch" forName="right_34_2" refType="h" fact="0.185"/>
        <dgm:constr type="b" for="ch" forName="right_34_2" refType="h" fact="0.595"/>
        <dgm:constr type="ctrX" for="ch" forName="right_34_2" refType="w" fact="0.78"/>
        <dgm:constr type="w" for="ch" forName="right_34_3" refType="w" fact="0.365"/>
        <dgm:constr type="h" for="ch" forName="right_34_3" refType="h" fact="0.185"/>
        <dgm:constr type="b" for="ch" forName="right_34_3" refType="h" fact="0.43"/>
        <dgm:constr type="ctrX" for="ch" forName="right_34_3" refType="w" fact="0.79"/>
        <dgm:constr type="w" for="ch" forName="right_34_4" refType="w" fact="0.365"/>
        <dgm:constr type="h" for="ch" forName="right_34_4" refType="h" fact="0.185"/>
        <dgm:constr type="b" for="ch" forName="right_34_4" refType="h" fact="0.265"/>
        <dgm:constr type="ctrX" for="ch" forName="right_34_4" refType="w" fact="0.8"/>
        <dgm:constr type="w" for="ch" forName="left_34_1" refType="w" fact="0.365"/>
        <dgm:constr type="h" for="ch" forName="left_34_1" refType="h" fact="0.185"/>
        <dgm:constr type="b" for="ch" forName="left_34_1" refType="h" fact="0.715"/>
        <dgm:constr type="ctrX" for="ch" forName="left_34_1" refType="w" fact="0.25"/>
        <dgm:constr type="w" for="ch" forName="left_34_2" refType="w" fact="0.365"/>
        <dgm:constr type="h" for="ch" forName="left_34_2" refType="h" fact="0.185"/>
        <dgm:constr type="b" for="ch" forName="left_34_2" refType="h" fact="0.55"/>
        <dgm:constr type="ctrX" for="ch" forName="left_34_2" refType="w" fact="0.26"/>
        <dgm:constr type="w" for="ch" forName="left_34_3" refType="w" fact="0.365"/>
        <dgm:constr type="h" for="ch" forName="left_34_3" refType="h" fact="0.185"/>
        <dgm:constr type="b" for="ch" forName="left_34_3" refType="h" fact="0.385"/>
        <dgm:constr type="ctrX" for="ch" forName="left_34_3" refType="w" fact="0.27"/>
        <dgm:constr type="w" for="ch" forName="left_43_1" refType="w" fact="0.365"/>
        <dgm:constr type="h" for="ch" forName="left_43_1" refType="h" fact="0.185"/>
        <dgm:constr type="b" for="ch" forName="left_43_1" refType="h" fact="0.76"/>
        <dgm:constr type="ctrX" for="ch" forName="left_43_1" refType="w" fact="0.23"/>
        <dgm:constr type="w" for="ch" forName="left_43_2" refType="w" fact="0.365"/>
        <dgm:constr type="h" for="ch" forName="left_43_2" refType="h" fact="0.185"/>
        <dgm:constr type="b" for="ch" forName="left_43_2" refType="h" fact="0.595"/>
        <dgm:constr type="ctrX" for="ch" forName="left_43_2" refType="w" fact="0.22"/>
        <dgm:constr type="w" for="ch" forName="left_43_3" refType="w" fact="0.365"/>
        <dgm:constr type="h" for="ch" forName="left_43_3" refType="h" fact="0.185"/>
        <dgm:constr type="b" for="ch" forName="left_43_3" refType="h" fact="0.43"/>
        <dgm:constr type="ctrX" for="ch" forName="left_43_3" refType="w" fact="0.21"/>
        <dgm:constr type="w" for="ch" forName="left_43_4" refType="w" fact="0.365"/>
        <dgm:constr type="h" for="ch" forName="left_43_4" refType="h" fact="0.185"/>
        <dgm:constr type="b" for="ch" forName="left_43_4" refType="h" fact="0.265"/>
        <dgm:constr type="ctrX" for="ch" forName="left_43_4" refType="w" fact="0.2"/>
        <dgm:constr type="w" for="ch" forName="right_43_1" refType="w" fact="0.365"/>
        <dgm:constr type="h" for="ch" forName="right_43_1" refType="h" fact="0.185"/>
        <dgm:constr type="b" for="ch" forName="right_43_1" refType="h" fact="0.715"/>
        <dgm:constr type="ctrX" for="ch" forName="right_43_1" refType="w" fact="0.75"/>
        <dgm:constr type="w" for="ch" forName="right_43_2" refType="w" fact="0.365"/>
        <dgm:constr type="h" for="ch" forName="right_43_2" refType="h" fact="0.185"/>
        <dgm:constr type="b" for="ch" forName="right_43_2" refType="h" fact="0.55"/>
        <dgm:constr type="ctrX" for="ch" forName="right_43_2" refType="w" fact="0.74"/>
        <dgm:constr type="w" for="ch" forName="right_43_3" refType="w" fact="0.365"/>
        <dgm:constr type="h" for="ch" forName="right_43_3" refType="h" fact="0.185"/>
        <dgm:constr type="b" for="ch" forName="right_43_3" refType="h" fact="0.385"/>
        <dgm:constr type="ctrX" for="ch" forName="right_43_3" refType="w" fact="0.73"/>
        <dgm:constr type="w" for="ch" forName="right_44_1" refType="w" fact="0.36"/>
        <dgm:constr type="h" for="ch" forName="right_44_1" refType="h" fact="0.154"/>
        <dgm:constr type="b" for="ch" forName="right_44_1" refType="h" fact="0.725"/>
        <dgm:constr type="ctrX" for="ch" forName="right_44_1" refType="w" fact="0.76"/>
        <dgm:constr type="w" for="ch" forName="right_44_2" refType="w" fact="0.36"/>
        <dgm:constr type="h" for="ch" forName="right_44_2" refType="h" fact="0.154"/>
        <dgm:constr type="b" for="ch" forName="right_44_2" refType="h" fact="0.559"/>
        <dgm:constr type="ctrX" for="ch" forName="right_44_2" refType="w" fact="0.76"/>
        <dgm:constr type="w" for="ch" forName="right_44_3" refType="w" fact="0.36"/>
        <dgm:constr type="h" for="ch" forName="right_44_3" refType="h" fact="0.154"/>
        <dgm:constr type="b" for="ch" forName="right_44_3" refType="h" fact="0.393"/>
        <dgm:constr type="ctrX" for="ch" forName="right_44_3" refType="w" fact="0.76"/>
        <dgm:constr type="w" for="ch" forName="right_44_4" refType="w" fact="0.36"/>
        <dgm:constr type="h" for="ch" forName="right_44_4" refType="h" fact="0.154"/>
        <dgm:constr type="b" for="ch" forName="right_44_4" refType="h" fact="0.224"/>
        <dgm:constr type="ctrX" for="ch" forName="right_44_4" refType="w" fact="0.76"/>
        <dgm:constr type="w" for="ch" forName="left_44_1" refType="w" fact="0.36"/>
        <dgm:constr type="h" for="ch" forName="left_44_1" refType="h" fact="0.154"/>
        <dgm:constr type="b" for="ch" forName="left_44_1" refType="h" fact="0.725"/>
        <dgm:constr type="ctrX" for="ch" forName="left_44_1" refType="w" fact="0.24"/>
        <dgm:constr type="w" for="ch" forName="left_44_2" refType="w" fact="0.36"/>
        <dgm:constr type="h" for="ch" forName="left_44_2" refType="h" fact="0.154"/>
        <dgm:constr type="b" for="ch" forName="left_44_2" refType="h" fact="0.559"/>
        <dgm:constr type="ctrX" for="ch" forName="left_44_2" refType="w" fact="0.24"/>
        <dgm:constr type="w" for="ch" forName="left_44_3" refType="w" fact="0.36"/>
        <dgm:constr type="h" for="ch" forName="left_44_3" refType="h" fact="0.154"/>
        <dgm:constr type="b" for="ch" forName="left_44_3" refType="h" fact="0.393"/>
        <dgm:constr type="ctrX" for="ch" forName="left_44_3" refType="w" fact="0.24"/>
        <dgm:constr type="w" for="ch" forName="left_44_4" refType="w" fact="0.36"/>
        <dgm:constr type="h" for="ch" forName="left_44_4" refType="h" fact="0.154"/>
        <dgm:constr type="b" for="ch" forName="left_44_4" refType="h" fact="0.224"/>
        <dgm:constr type="ctrX" for="ch" forName="left_44_4" refType="w" fact="0.24"/>
      </dgm:constrLst>
      <dgm:ruleLst/>
      <dgm:layoutNode name="dummyMaxCanvas_ChildArea">
        <dgm:alg type="sp"/>
        <dgm:shape xmlns:r="http://schemas.openxmlformats.org/officeDocument/2006/relationships" r:blip="">
          <dgm:adjLst/>
        </dgm:shape>
        <dgm:presOf/>
        <dgm:constrLst/>
        <dgm:ruleLst/>
      </dgm:layoutNode>
      <dgm:layoutNode name="fulcrum" styleLbl="alignAccFollowNode1">
        <dgm:alg type="sp"/>
        <dgm:shape xmlns:r="http://schemas.openxmlformats.org/officeDocument/2006/relationships" type="triangle" r:blip="">
          <dgm:adjLst/>
        </dgm:shape>
        <dgm:presOf/>
        <dgm:constrLst/>
        <dgm:ruleLst/>
      </dgm:layoutNode>
      <dgm:choose name="Name0">
        <dgm:if name="Name1" axis="ch ch" ptType="node node" st="1 1" cnt="1 0" func="cnt" op="equ" val="0">
          <dgm:choose name="Name2">
            <dgm:if name="Name3" axis="ch ch" ptType="node node" st="2 1" cnt="1 0" func="cnt" op="equ" val="0">
              <dgm:layoutNode name="balance_00" styleLbl="alignAccFollowNode1">
                <dgm:varLst>
                  <dgm:bulletEnabled val="1"/>
                </dgm:varLst>
                <dgm:alg type="sp"/>
                <dgm:shape xmlns:r="http://schemas.openxmlformats.org/officeDocument/2006/relationships" type="rect" r:blip="">
                  <dgm:adjLst/>
                </dgm:shape>
                <dgm:presOf/>
                <dgm:constrLst/>
                <dgm:ruleLst/>
              </dgm:layoutNode>
            </dgm:if>
            <dgm:else name="Name4">
              <dgm:choose name="Name5">
                <dgm:if name="Name6" axis="ch ch" ptType="node node" st="2 1" cnt="1 0" func="cnt" op="equ" val="1">
                  <dgm:layoutNode name="balance_01" styleLbl="alignAccFollowNode1">
                    <dgm:varLst>
                      <dgm:bulletEnabled val="1"/>
                    </dgm:varLst>
                    <dgm:alg type="sp"/>
                    <dgm:shape xmlns:r="http://schemas.openxmlformats.org/officeDocument/2006/relationships" rot="4" type="rect" r:blip="">
                      <dgm:adjLst/>
                    </dgm:shape>
                    <dgm:presOf/>
                    <dgm:constrLst/>
                    <dgm:ruleLst/>
                  </dgm:layoutNode>
                  <dgm:layoutNode name="right_0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
                  <dgm:choose name="Name8">
                    <dgm:if name="Name9" axis="ch ch" ptType="node node" st="2 1" cnt="1 0" func="cnt" op="equ" val="2">
                      <dgm:layoutNode name="balance_02" styleLbl="alignAccFollowNode1">
                        <dgm:varLst>
                          <dgm:bulletEnabled val="1"/>
                        </dgm:varLst>
                        <dgm:alg type="sp"/>
                        <dgm:shape xmlns:r="http://schemas.openxmlformats.org/officeDocument/2006/relationships" rot="4" type="rect" r:blip="">
                          <dgm:adjLst/>
                        </dgm:shape>
                        <dgm:presOf/>
                        <dgm:constrLst/>
                        <dgm:ruleLst/>
                      </dgm:layoutNode>
                      <dgm:layoutNode name="right_0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
                      <dgm:choose name="Name11">
                        <dgm:if name="Name12" axis="ch ch" ptType="node node" st="2 1" cnt="1 0" func="cnt" op="equ" val="3">
                          <dgm:layoutNode name="balance_03" styleLbl="alignAccFollowNode1">
                            <dgm:varLst>
                              <dgm:bulletEnabled val="1"/>
                            </dgm:varLst>
                            <dgm:alg type="sp"/>
                            <dgm:shape xmlns:r="http://schemas.openxmlformats.org/officeDocument/2006/relationships" rot="4" type="rect" r:blip="">
                              <dgm:adjLst/>
                            </dgm:shape>
                            <dgm:presOf/>
                            <dgm:constrLst/>
                            <dgm:ruleLst/>
                          </dgm:layoutNode>
                          <dgm:layoutNode name="right_0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3">
                          <dgm:choose name="Name14">
                            <dgm:if name="Name15" axis="ch ch" ptType="node node" st="2 1" cnt="1 0" func="cnt" op="gte" val="4">
                              <dgm:layoutNode name="balance_04" styleLbl="alignAccFollowNode1">
                                <dgm:varLst>
                                  <dgm:bulletEnabled val="1"/>
                                </dgm:varLst>
                                <dgm:alg type="sp"/>
                                <dgm:shape xmlns:r="http://schemas.openxmlformats.org/officeDocument/2006/relationships" rot="4" type="rect" r:blip="">
                                  <dgm:adjLst/>
                                </dgm:shape>
                                <dgm:presOf/>
                                <dgm:constrLst/>
                                <dgm:ruleLst/>
                              </dgm:layoutNode>
                              <dgm:layoutNode name="right_0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6"/>
                          </dgm:choose>
                        </dgm:else>
                      </dgm:choose>
                    </dgm:else>
                  </dgm:choose>
                </dgm:else>
              </dgm:choose>
            </dgm:else>
          </dgm:choose>
        </dgm:if>
        <dgm:else name="Name17">
          <dgm:choose name="Name18">
            <dgm:if name="Name19" axis="ch ch" ptType="node node" st="1 1" cnt="1 0" func="cnt" op="equ" val="1">
              <dgm:choose name="Name20">
                <dgm:if name="Name21" axis="ch ch" ptType="node node" st="2 1" cnt="1 0" func="cnt" op="equ" val="0">
                  <dgm:layoutNode name="balance_10" styleLbl="alignAccFollowNode1">
                    <dgm:varLst>
                      <dgm:bulletEnabled val="1"/>
                    </dgm:varLst>
                    <dgm:alg type="sp"/>
                    <dgm:shape xmlns:r="http://schemas.openxmlformats.org/officeDocument/2006/relationships" rot="-4" type="rect" r:blip="">
                      <dgm:adjLst/>
                    </dgm:shape>
                    <dgm:presOf/>
                    <dgm:constrLst/>
                    <dgm:ruleLst/>
                  </dgm:layoutNode>
                  <dgm:layoutNode name="left_1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2">
                  <dgm:choose name="Name23">
                    <dgm:if name="Name24" axis="ch ch" ptType="node node" st="2 1" cnt="1 0" func="cnt" op="equ" val="1">
                      <dgm:layoutNode name="balance_11" styleLbl="alignAccFollowNode1">
                        <dgm:varLst>
                          <dgm:bulletEnabled val="1"/>
                        </dgm:varLst>
                        <dgm:alg type="sp"/>
                        <dgm:shape xmlns:r="http://schemas.openxmlformats.org/officeDocument/2006/relationships" type="rect" r:blip="">
                          <dgm:adjLst/>
                        </dgm:shape>
                        <dgm:presOf/>
                        <dgm:constrLst/>
                        <dgm:ruleLst/>
                      </dgm:layoutNode>
                      <dgm:layoutNode name="left_11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1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5">
                      <dgm:choose name="Name26">
                        <dgm:if name="Name27" axis="ch ch" ptType="node node" st="2 1" cnt="1 0" func="cnt" op="equ" val="2">
                          <dgm:layoutNode name="balance_12" styleLbl="alignAccFollowNode1">
                            <dgm:varLst>
                              <dgm:bulletEnabled val="1"/>
                            </dgm:varLst>
                            <dgm:alg type="sp"/>
                            <dgm:shape xmlns:r="http://schemas.openxmlformats.org/officeDocument/2006/relationships" rot="4" type="rect" r:blip="">
                              <dgm:adjLst/>
                            </dgm:shape>
                            <dgm:presOf/>
                            <dgm:constrLst/>
                            <dgm:ruleLst/>
                          </dgm:layoutNode>
                          <dgm:layoutNode name="right_1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2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8">
                          <dgm:choose name="Name29">
                            <dgm:if name="Name30" axis="ch ch" ptType="node node" st="2 1" cnt="1 0" func="cnt" op="equ" val="3">
                              <dgm:layoutNode name="balance_13" styleLbl="alignAccFollowNode1">
                                <dgm:varLst>
                                  <dgm:bulletEnabled val="1"/>
                                </dgm:varLst>
                                <dgm:alg type="sp"/>
                                <dgm:shape xmlns:r="http://schemas.openxmlformats.org/officeDocument/2006/relationships" rot="4" type="rect" r:blip="">
                                  <dgm:adjLst/>
                                </dgm:shape>
                                <dgm:presOf/>
                                <dgm:constrLst/>
                                <dgm:ruleLst/>
                              </dgm:layoutNode>
                              <dgm:layoutNode name="right_1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3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31">
                              <dgm:choose name="Name32">
                                <dgm:if name="Name33" axis="ch ch" ptType="node node" st="2 1" cnt="1 0" func="cnt" op="gte" val="4">
                                  <dgm:layoutNode name="balance_14" styleLbl="alignAccFollowNode1">
                                    <dgm:varLst>
                                      <dgm:bulletEnabled val="1"/>
                                    </dgm:varLst>
                                    <dgm:alg type="sp"/>
                                    <dgm:shape xmlns:r="http://schemas.openxmlformats.org/officeDocument/2006/relationships" rot="4" type="rect" r:blip="">
                                      <dgm:adjLst/>
                                    </dgm:shape>
                                    <dgm:presOf/>
                                    <dgm:constrLst/>
                                    <dgm:ruleLst/>
                                  </dgm:layoutNode>
                                  <dgm:layoutNode name="right_1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4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34"/>
                              </dgm:choose>
                            </dgm:else>
                          </dgm:choose>
                        </dgm:else>
                      </dgm:choose>
                    </dgm:else>
                  </dgm:choose>
                </dgm:else>
              </dgm:choose>
            </dgm:if>
            <dgm:else name="Name35">
              <dgm:choose name="Name36">
                <dgm:if name="Name37" axis="ch ch" ptType="node node" st="1 1" cnt="1 0" func="cnt" op="equ" val="2">
                  <dgm:choose name="Name38">
                    <dgm:if name="Name39" axis="ch ch" ptType="node node" st="2 1" cnt="1 0" func="cnt" op="equ" val="0">
                      <dgm:layoutNode name="balance_20" styleLbl="alignAccFollowNode1">
                        <dgm:varLst>
                          <dgm:bulletEnabled val="1"/>
                        </dgm:varLst>
                        <dgm:alg type="sp"/>
                        <dgm:shape xmlns:r="http://schemas.openxmlformats.org/officeDocument/2006/relationships" rot="-4" type="rect" r:blip="">
                          <dgm:adjLst/>
                        </dgm:shape>
                        <dgm:presOf/>
                        <dgm:constrLst/>
                        <dgm:ruleLst/>
                      </dgm:layoutNode>
                      <dgm:layoutNode name="left_2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0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0">
                      <dgm:choose name="Name41">
                        <dgm:if name="Name42" axis="ch ch" ptType="node node" st="2 1" cnt="1 0" func="cnt" op="equ" val="1">
                          <dgm:layoutNode name="balance_21" styleLbl="alignAccFollowNode1">
                            <dgm:varLst>
                              <dgm:bulletEnabled val="1"/>
                            </dgm:varLst>
                            <dgm:alg type="sp"/>
                            <dgm:shape xmlns:r="http://schemas.openxmlformats.org/officeDocument/2006/relationships" rot="-4" type="rect" r:blip="">
                              <dgm:adjLst/>
                            </dgm:shape>
                            <dgm:presOf/>
                            <dgm:constrLst/>
                            <dgm:ruleLst/>
                          </dgm:layoutNode>
                          <dgm:layoutNode name="left_21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1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3">
                          <dgm:choose name="Name44">
                            <dgm:if name="Name45" axis="ch ch" ptType="node node" st="2 1" cnt="1 0" func="cnt" op="equ" val="2">
                              <dgm:layoutNode name="balance_22" styleLbl="alignAccFollowNode1">
                                <dgm:varLst>
                                  <dgm:bulletEnabled val="1"/>
                                </dgm:varLst>
                                <dgm:alg type="sp"/>
                                <dgm:shape xmlns:r="http://schemas.openxmlformats.org/officeDocument/2006/relationships" type="rect" r:blip="">
                                  <dgm:adjLst/>
                                </dgm:shape>
                                <dgm:presOf/>
                                <dgm:constrLst/>
                                <dgm:ruleLst/>
                              </dgm:layoutNode>
                              <dgm:layoutNode name="right_22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2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2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2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6">
                              <dgm:choose name="Name47">
                                <dgm:if name="Name48" axis="ch ch" ptType="node node" st="2 1" cnt="1 0" func="cnt" op="equ" val="3">
                                  <dgm:layoutNode name="balance_23" styleLbl="alignAccFollowNode1">
                                    <dgm:varLst>
                                      <dgm:bulletEnabled val="1"/>
                                    </dgm:varLst>
                                    <dgm:alg type="sp"/>
                                    <dgm:shape xmlns:r="http://schemas.openxmlformats.org/officeDocument/2006/relationships" rot="4" type="rect" r:blip="">
                                      <dgm:adjLst/>
                                    </dgm:shape>
                                    <dgm:presOf/>
                                    <dgm:constrLst/>
                                    <dgm:ruleLst/>
                                  </dgm:layoutNode>
                                  <dgm:layoutNode name="right_2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3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3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9">
                                  <dgm:choose name="Name50">
                                    <dgm:if name="Name51" axis="ch ch" ptType="node node" st="2 1" cnt="1 0" func="cnt" op="gte" val="4">
                                      <dgm:layoutNode name="balance_24" styleLbl="alignAccFollowNode1">
                                        <dgm:varLst>
                                          <dgm:bulletEnabled val="1"/>
                                        </dgm:varLst>
                                        <dgm:alg type="sp"/>
                                        <dgm:shape xmlns:r="http://schemas.openxmlformats.org/officeDocument/2006/relationships" rot="4" type="rect" r:blip="">
                                          <dgm:adjLst/>
                                        </dgm:shape>
                                        <dgm:presOf/>
                                        <dgm:constrLst/>
                                        <dgm:ruleLst/>
                                      </dgm:layoutNode>
                                      <dgm:layoutNode name="right_2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4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4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2"/>
                                  </dgm:choose>
                                </dgm:else>
                              </dgm:choose>
                            </dgm:else>
                          </dgm:choose>
                        </dgm:else>
                      </dgm:choose>
                    </dgm:else>
                  </dgm:choose>
                </dgm:if>
                <dgm:else name="Name53">
                  <dgm:choose name="Name54">
                    <dgm:if name="Name55" axis="ch ch" ptType="node node" st="1 1" cnt="1 0" func="cnt" op="equ" val="3">
                      <dgm:choose name="Name56">
                        <dgm:if name="Name57" axis="ch ch" ptType="node node" st="2 1" cnt="1 0" func="cnt" op="equ" val="0">
                          <dgm:layoutNode name="balance_30" styleLbl="alignAccFollowNode1">
                            <dgm:varLst>
                              <dgm:bulletEnabled val="1"/>
                            </dgm:varLst>
                            <dgm:alg type="sp"/>
                            <dgm:shape xmlns:r="http://schemas.openxmlformats.org/officeDocument/2006/relationships" rot="-4" type="rect" r:blip="">
                              <dgm:adjLst/>
                            </dgm:shape>
                            <dgm:presOf/>
                            <dgm:constrLst/>
                            <dgm:ruleLst/>
                          </dgm:layoutNode>
                          <dgm:layoutNode name="left_3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0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0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8">
                          <dgm:choose name="Name59">
                            <dgm:if name="Name60" axis="ch ch" ptType="node node" st="2 1" cnt="1 0" func="cnt" op="equ" val="1">
                              <dgm:layoutNode name="balance_31" styleLbl="alignAccFollowNode1">
                                <dgm:varLst>
                                  <dgm:bulletEnabled val="1"/>
                                </dgm:varLst>
                                <dgm:alg type="sp"/>
                                <dgm:shape xmlns:r="http://schemas.openxmlformats.org/officeDocument/2006/relationships" rot="-4" type="rect" r:blip="">
                                  <dgm:adjLst/>
                                </dgm:shape>
                                <dgm:presOf/>
                                <dgm:constrLst/>
                                <dgm:ruleLst/>
                              </dgm:layoutNode>
                              <dgm:layoutNode name="left_31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1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1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1">
                              <dgm:choose name="Name62">
                                <dgm:if name="Name63" axis="ch ch" ptType="node node" st="2 1" cnt="1 0" func="cnt" op="equ" val="2">
                                  <dgm:layoutNode name="balance_32" styleLbl="alignAccFollowNode1">
                                    <dgm:varLst>
                                      <dgm:bulletEnabled val="1"/>
                                    </dgm:varLst>
                                    <dgm:alg type="sp"/>
                                    <dgm:shape xmlns:r="http://schemas.openxmlformats.org/officeDocument/2006/relationships" rot="-4" type="rect" r:blip="">
                                      <dgm:adjLst/>
                                    </dgm:shape>
                                    <dgm:presOf/>
                                    <dgm:constrLst/>
                                    <dgm:ruleLst/>
                                  </dgm:layoutNode>
                                  <dgm:layoutNode name="left_32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2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2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4">
                                  <dgm:choose name="Name65">
                                    <dgm:if name="Name66" axis="ch ch" ptType="node node" st="2 1" cnt="1 0" func="cnt" op="equ" val="3">
                                      <dgm:layoutNode name="balance_33" styleLbl="alignAccFollowNode1">
                                        <dgm:varLst>
                                          <dgm:bulletEnabled val="1"/>
                                        </dgm:varLst>
                                        <dgm:alg type="sp"/>
                                        <dgm:shape xmlns:r="http://schemas.openxmlformats.org/officeDocument/2006/relationships" type="rect" r:blip="">
                                          <dgm:adjLst/>
                                        </dgm:shape>
                                        <dgm:presOf/>
                                        <dgm:constrLst/>
                                        <dgm:ruleLst/>
                                      </dgm:layoutNode>
                                      <dgm:layoutNode name="right_33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3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3_3" styleLbl="node1">
                                        <dgm:varLst>
                                          <dgm:bulletEnabled val="1"/>
                                        </dgm:varLst>
                                        <dgm:alg type="tx"/>
                                        <dgm:shape xmlns:r="http://schemas.openxmlformats.org/officeDocument/2006/relationships"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3" styleLbl="node1">
                                        <dgm:varLst>
                                          <dgm:bulletEnabled val="1"/>
                                        </dgm:varLst>
                                        <dgm:alg type="tx"/>
                                        <dgm:shape xmlns:r="http://schemas.openxmlformats.org/officeDocument/2006/relationships"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7">
                                      <dgm:choose name="Name68">
                                        <dgm:if name="Name69" axis="ch ch" ptType="node node" st="2 1" cnt="1 0" func="cnt" op="gte" val="4">
                                          <dgm:layoutNode name="balance_34" styleLbl="alignAccFollowNode1">
                                            <dgm:varLst>
                                              <dgm:bulletEnabled val="1"/>
                                            </dgm:varLst>
                                            <dgm:alg type="sp"/>
                                            <dgm:shape xmlns:r="http://schemas.openxmlformats.org/officeDocument/2006/relationships" rot="4" type="rect" r:blip="">
                                              <dgm:adjLst/>
                                            </dgm:shape>
                                            <dgm:presOf/>
                                            <dgm:constrLst/>
                                            <dgm:ruleLst/>
                                          </dgm:layoutNode>
                                          <dgm:layoutNode name="right_3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0"/>
                                      </dgm:choose>
                                    </dgm:else>
                                  </dgm:choose>
                                </dgm:else>
                              </dgm:choose>
                            </dgm:else>
                          </dgm:choose>
                        </dgm:else>
                      </dgm:choose>
                    </dgm:if>
                    <dgm:else name="Name71">
                      <dgm:choose name="Name72">
                        <dgm:if name="Name73" axis="ch ch" ptType="node node" st="1 1" cnt="1 0" func="cnt" op="gte" val="4">
                          <dgm:choose name="Name74">
                            <dgm:if name="Name75" axis="ch ch" ptType="node node" st="2 1" cnt="1 0" func="cnt" op="equ" val="0">
                              <dgm:layoutNode name="balance_40" styleLbl="alignAccFollowNode1">
                                <dgm:varLst>
                                  <dgm:bulletEnabled val="1"/>
                                </dgm:varLst>
                                <dgm:alg type="sp"/>
                                <dgm:shape xmlns:r="http://schemas.openxmlformats.org/officeDocument/2006/relationships" rot="-4" type="rect" r:blip="">
                                  <dgm:adjLst/>
                                </dgm:shape>
                                <dgm:presOf/>
                                <dgm:constrLst/>
                                <dgm:ruleLst/>
                              </dgm:layoutNode>
                              <dgm:layoutNode name="left_4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6">
                              <dgm:choose name="Name77">
                                <dgm:if name="Name78" axis="ch ch" ptType="node node" st="2 1" cnt="1 0" func="cnt" op="equ" val="1">
                                  <dgm:layoutNode name="balance_41" styleLbl="alignAccFollowNode1">
                                    <dgm:varLst>
                                      <dgm:bulletEnabled val="1"/>
                                    </dgm:varLst>
                                    <dgm:alg type="sp"/>
                                    <dgm:shape xmlns:r="http://schemas.openxmlformats.org/officeDocument/2006/relationships" rot="-4" type="rect" r:blip="">
                                      <dgm:adjLst/>
                                    </dgm:shape>
                                    <dgm:presOf/>
                                    <dgm:constrLst/>
                                    <dgm:ruleLst/>
                                  </dgm:layoutNode>
                                  <dgm:layoutNode name="left_41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9">
                                  <dgm:choose name="Name80">
                                    <dgm:if name="Name81" axis="ch ch" ptType="node node" st="2 1" cnt="1 0" func="cnt" op="equ" val="2">
                                      <dgm:layoutNode name="balance_42" styleLbl="alignAccFollowNode1">
                                        <dgm:varLst>
                                          <dgm:bulletEnabled val="1"/>
                                        </dgm:varLst>
                                        <dgm:alg type="sp"/>
                                        <dgm:shape xmlns:r="http://schemas.openxmlformats.org/officeDocument/2006/relationships" rot="-4" type="rect" r:blip="">
                                          <dgm:adjLst/>
                                        </dgm:shape>
                                        <dgm:presOf/>
                                        <dgm:constrLst/>
                                        <dgm:ruleLst/>
                                      </dgm:layoutNode>
                                      <dgm:layoutNode name="left_42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2">
                                      <dgm:choose name="Name83">
                                        <dgm:if name="Name84" axis="ch ch" ptType="node node" st="2 1" cnt="1 0" func="cnt" op="equ" val="3">
                                          <dgm:layoutNode name="balance_43" styleLbl="alignAccFollowNode1">
                                            <dgm:varLst>
                                              <dgm:bulletEnabled val="1"/>
                                            </dgm:varLst>
                                            <dgm:alg type="sp"/>
                                            <dgm:shape xmlns:r="http://schemas.openxmlformats.org/officeDocument/2006/relationships" rot="-4" type="rect" r:blip="">
                                              <dgm:adjLst/>
                                            </dgm:shape>
                                            <dgm:presOf/>
                                            <dgm:constrLst/>
                                            <dgm:ruleLst/>
                                          </dgm:layoutNode>
                                          <dgm:layoutNode name="left_43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5">
                                          <dgm:choose name="Name86">
                                            <dgm:if name="Name87" axis="ch ch" ptType="node node" st="2 1" cnt="1 0" func="cnt" op="gte" val="4">
                                              <dgm:layoutNode name="balance_44" styleLbl="alignAccFollowNode1">
                                                <dgm:varLst>
                                                  <dgm:bulletEnabled val="1"/>
                                                </dgm:varLst>
                                                <dgm:alg type="sp"/>
                                                <dgm:shape xmlns:r="http://schemas.openxmlformats.org/officeDocument/2006/relationships" type="rect" r:blip="">
                                                  <dgm:adjLst/>
                                                </dgm:shape>
                                                <dgm:presOf/>
                                                <dgm:constrLst/>
                                                <dgm:ruleLst/>
                                              </dgm:layoutNode>
                                              <dgm:layoutNode name="right_44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3" styleLbl="node1">
                                                <dgm:varLst>
                                                  <dgm:bulletEnabled val="1"/>
                                                </dgm:varLst>
                                                <dgm:alg type="tx"/>
                                                <dgm:shape xmlns:r="http://schemas.openxmlformats.org/officeDocument/2006/relationships"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4" styleLbl="node1">
                                                <dgm:varLst>
                                                  <dgm:bulletEnabled val="1"/>
                                                </dgm:varLst>
                                                <dgm:alg type="tx"/>
                                                <dgm:shape xmlns:r="http://schemas.openxmlformats.org/officeDocument/2006/relationships"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3" styleLbl="node1">
                                                <dgm:varLst>
                                                  <dgm:bulletEnabled val="1"/>
                                                </dgm:varLst>
                                                <dgm:alg type="tx"/>
                                                <dgm:shape xmlns:r="http://schemas.openxmlformats.org/officeDocument/2006/relationships"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4" styleLbl="node1">
                                                <dgm:varLst>
                                                  <dgm:bulletEnabled val="1"/>
                                                </dgm:varLst>
                                                <dgm:alg type="tx"/>
                                                <dgm:shape xmlns:r="http://schemas.openxmlformats.org/officeDocument/2006/relationships"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8"/>
                                          </dgm:choose>
                                        </dgm:else>
                                      </dgm:choose>
                                    </dgm:else>
                                  </dgm:choose>
                                </dgm:else>
                              </dgm:choose>
                            </dgm:else>
                          </dgm:choose>
                        </dgm:if>
                        <dgm:else name="Name89"/>
                      </dgm:choose>
                    </dgm:else>
                  </dgm:choose>
                </dgm:else>
              </dgm:choose>
            </dgm:else>
          </dgm:choose>
        </dgm:else>
      </dgm:choose>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0893DF8-D520-BB40-837C-91CE1787B0EB}" type="datetimeFigureOut">
              <a:rPr lang="en-US" smtClean="0"/>
              <a:t>9/6/2021</a:t>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298FB97-EEE8-A641-B9BA-ACE8418557CD}" type="slidenum">
              <a:rPr lang="en-US" smtClean="0"/>
              <a:t>‹N°›</a:t>
            </a:fld>
            <a:endParaRPr lang="en-US" dirty="0"/>
          </a:p>
        </p:txBody>
      </p:sp>
    </p:spTree>
    <p:extLst>
      <p:ext uri="{BB962C8B-B14F-4D97-AF65-F5344CB8AC3E}">
        <p14:creationId xmlns:p14="http://schemas.microsoft.com/office/powerpoint/2010/main" val="1485269695"/>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1EFA781-CA11-2141-A5F7-C7B0DDD8E00E}" type="datetimeFigureOut">
              <a:rPr lang="en-US" smtClean="0"/>
              <a:t>9/5/2021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a:extLst>
              <a:ext uri="{FF2B5EF4-FFF2-40B4-BE49-F238E27FC236}">
                <a16:creationId xmlns:a16="http://schemas.microsoft.com/office/drawing/2014/main" id="{3D93E734-7399-4C1F-9D09-3FC20005ACD5}"/>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Tree>
    <p:extLst>
      <p:ext uri="{BB962C8B-B14F-4D97-AF65-F5344CB8AC3E}">
        <p14:creationId xmlns:p14="http://schemas.microsoft.com/office/powerpoint/2010/main" val="35696427"/>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docs.aws.amazon.com/IAM/latest/UserGuide/id_credentials_mfa.html"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docs.aws.amazon.com/IAM/latest/UserGuide/access_policies.html" TargetMode="External"/><Relationship Id="rId2" Type="http://schemas.openxmlformats.org/officeDocument/2006/relationships/slide" Target="../slides/slide23.xml"/><Relationship Id="rId1" Type="http://schemas.openxmlformats.org/officeDocument/2006/relationships/notesMaster" Target="../notesMasters/notesMaster1.xml"/><Relationship Id="rId4" Type="http://schemas.openxmlformats.org/officeDocument/2006/relationships/hyperlink" Target="https://docs.aws.amazon.com/IAM/latest/UserGuide/access_policies_testing-policies.html" TargetMode="Externa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console.aws.amazon.com/trustedadvisor/"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aws.amazon.com/premiumsupport/trustedadvisor/best-practices/" TargetMode="External"/><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aws.amazon.com/premiumsupport/trustedadvisor/"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aws.amazon.com/solutions/case-studies/hungama/" TargetMode="External"/><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3" Type="http://schemas.openxmlformats.org/officeDocument/2006/relationships/hyperlink" Target="http://docs.aws.amazon.com/IAM/latest/UserGuide/getting-started_create-admin-group.html" TargetMode="External"/><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3" Type="http://schemas.openxmlformats.org/officeDocument/2006/relationships/hyperlink" Target="https://aws.amazon.com/iam/details/mfa/smsmfa/" TargetMode="External"/><Relationship Id="rId2" Type="http://schemas.openxmlformats.org/officeDocument/2006/relationships/slide" Target="../slides/slide45.xml"/><Relationship Id="rId1" Type="http://schemas.openxmlformats.org/officeDocument/2006/relationships/notesMaster" Target="../notesMasters/notesMaster1.xml"/><Relationship Id="rId4" Type="http://schemas.openxmlformats.org/officeDocument/2006/relationships/hyperlink" Target="https://aws.amazon.com/iam/details/mfa/" TargetMode="External"/></Relationships>
</file>

<file path=ppt/notesSlides/_rels/notesSlide46.xml.rels><?xml version="1.0" encoding="UTF-8" standalone="yes"?>
<Relationships xmlns="http://schemas.openxmlformats.org/package/2006/relationships"><Relationship Id="rId3" Type="http://schemas.openxmlformats.org/officeDocument/2006/relationships/hyperlink" Target="http://docs.aws.amazon.com/awscloudtrail/latest/userguide/cloudtrail-create-a-trail-using-the-console-first-time.html" TargetMode="External"/><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3" Type="http://schemas.openxmlformats.org/officeDocument/2006/relationships/hyperlink" Target="http://docs.aws.amazon.com/awsaccountbilling/latest/aboutv2/detailed-billing-reports.html#turnonreports" TargetMode="External"/><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3" Type="http://schemas.openxmlformats.org/officeDocument/2006/relationships/hyperlink" Target="http://docs.aws.amazon.com/IAM/latest/UserGuide/best-practices.html" TargetMode="External"/><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3" Type="http://schemas.openxmlformats.org/officeDocument/2006/relationships/hyperlink" Target="http://docs.aws.amazon.com/IAM/latest/UserGuide/best-practices.html" TargetMode="External"/><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3" Type="http://schemas.openxmlformats.org/officeDocument/2006/relationships/hyperlink" Target="http://docs.aws.amazon.com/IAM/latest/UserGuide/best-practices.html" TargetMode="External"/><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3" Type="http://schemas.openxmlformats.org/officeDocument/2006/relationships/hyperlink" Target="https://aws.amazon.com/servicecatalog/" TargetMode="External"/><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3" Type="http://schemas.openxmlformats.org/officeDocument/2006/relationships/hyperlink" Target="https://aws.amazon.com/compliance/" TargetMode="External"/><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3" Type="http://schemas.openxmlformats.org/officeDocument/2006/relationships/hyperlink" Target="https://aws.amazon.com/premiumsupport/enterprise-support/" TargetMode="External"/><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3" Type="http://schemas.openxmlformats.org/officeDocument/2006/relationships/hyperlink" Target="https://aws.amazon.com/compliance/resources/" TargetMode="External"/><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fr-FR" sz="1100"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sz="1100" dirty="0"/>
              <a:t>Bienvenue dans le module 3 – AWS Cloud Security.</a:t>
            </a:r>
            <a:endParaRPr lang="en-US" sz="1100" dirty="0"/>
          </a:p>
        </p:txBody>
      </p:sp>
    </p:spTree>
    <p:extLst>
      <p:ext uri="{BB962C8B-B14F-4D97-AF65-F5344CB8AC3E}">
        <p14:creationId xmlns:p14="http://schemas.microsoft.com/office/powerpoint/2010/main" val="732471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r>
              <a:rPr lang="fr-FR" sz="1100" kern="1200" dirty="0">
                <a:solidFill>
                  <a:schemeClr val="tx1"/>
                </a:solidFill>
                <a:effectLst/>
                <a:latin typeface="+mn-lt"/>
                <a:ea typeface="+mn-ea"/>
                <a:cs typeface="+mn-cs"/>
              </a:rPr>
              <a:t>Revoyons rapidement les points clés du modèle de responsabilité partagée :</a:t>
            </a:r>
          </a:p>
          <a:p>
            <a:endParaRPr lang="fr-FR" sz="1100" kern="1200" dirty="0">
              <a:solidFill>
                <a:schemeClr val="tx1"/>
              </a:solidFill>
              <a:effectLst/>
              <a:latin typeface="+mn-lt"/>
              <a:ea typeface="+mn-ea"/>
              <a:cs typeface="+mn-cs"/>
            </a:endParaRPr>
          </a:p>
          <a:p>
            <a:r>
              <a:rPr lang="fr-FR" sz="1100" kern="1200" dirty="0">
                <a:solidFill>
                  <a:schemeClr val="tx1"/>
                </a:solidFill>
                <a:effectLst/>
                <a:latin typeface="+mn-lt"/>
                <a:ea typeface="+mn-ea"/>
                <a:cs typeface="+mn-cs"/>
              </a:rPr>
              <a:t>Le modèle de responsabilité partagée consiste en AWS et le client travaillant ensemble pour sécuriser les données dans le cloud. AWS est responsable de la sécurité du cloud, tandis que le client est responsable de la sécurité dans le cloud.</a:t>
            </a:r>
          </a:p>
          <a:p>
            <a:r>
              <a:rPr lang="fr-FR" sz="1100" kern="1200" dirty="0">
                <a:solidFill>
                  <a:schemeClr val="tx1"/>
                </a:solidFill>
                <a:effectLst/>
                <a:latin typeface="+mn-lt"/>
                <a:ea typeface="+mn-ea"/>
                <a:cs typeface="+mn-cs"/>
              </a:rPr>
              <a:t>Les clients ont un contrôle total sur les mesures de sécurité qu'ils choisissent de mettre en œuvre, compte tenu des services AWS qu'ils utilisent.</a:t>
            </a:r>
          </a:p>
          <a:p>
            <a:r>
              <a:rPr lang="fr-FR" sz="1100" kern="1200" dirty="0">
                <a:solidFill>
                  <a:schemeClr val="tx1"/>
                </a:solidFill>
                <a:effectLst/>
                <a:latin typeface="+mn-lt"/>
                <a:ea typeface="+mn-ea"/>
                <a:cs typeface="+mn-cs"/>
              </a:rPr>
              <a:t>Les clients peuvent utiliser AWS Service </a:t>
            </a:r>
            <a:r>
              <a:rPr lang="fr-FR" sz="1100" kern="1200" dirty="0" err="1">
                <a:solidFill>
                  <a:schemeClr val="tx1"/>
                </a:solidFill>
                <a:effectLst/>
                <a:latin typeface="+mn-lt"/>
                <a:ea typeface="+mn-ea"/>
                <a:cs typeface="+mn-cs"/>
              </a:rPr>
              <a:t>Catalog</a:t>
            </a:r>
            <a:r>
              <a:rPr lang="fr-FR" sz="1100" kern="1200" dirty="0">
                <a:solidFill>
                  <a:schemeClr val="tx1"/>
                </a:solidFill>
                <a:effectLst/>
                <a:latin typeface="+mn-lt"/>
                <a:ea typeface="+mn-ea"/>
                <a:cs typeface="+mn-cs"/>
              </a:rPr>
              <a:t> pour créer et gérer des catalogues de services informatiques qui ont été approuvés pour une utilisation sur AWS.</a:t>
            </a:r>
          </a:p>
          <a:p>
            <a:r>
              <a:rPr lang="fr-FR" sz="1100" kern="1200" dirty="0">
                <a:solidFill>
                  <a:schemeClr val="tx1"/>
                </a:solidFill>
                <a:effectLst/>
                <a:latin typeface="+mn-lt"/>
                <a:ea typeface="+mn-ea"/>
                <a:cs typeface="+mn-cs"/>
              </a:rPr>
              <a:t>Les produits AWS qui entrent dans la catégorie IaaS, tels qu'Amazon EC2 et Amazon VPC, sont entièrement sous le contrôle du client et cela l'oblige à effectuer toutes les tâches de configuration et de gestion de sécurité nécessaires.</a:t>
            </a:r>
          </a:p>
          <a:p>
            <a:r>
              <a:rPr lang="fr-FR" sz="1100" kern="1200" dirty="0">
                <a:solidFill>
                  <a:schemeClr val="tx1"/>
                </a:solidFill>
                <a:effectLst/>
                <a:latin typeface="+mn-lt"/>
                <a:ea typeface="+mn-ea"/>
                <a:cs typeface="+mn-cs"/>
              </a:rPr>
              <a:t>En appliquant le modèle de responsabilité partagée, AWS et ses clients peuvent garantir des données sécurisées et conformes.</a:t>
            </a:r>
            <a:endParaRPr lang="en-US" sz="11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3148243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sz="1100" dirty="0"/>
              <a:t>Présentation de la partie : AWS Identity and Access Management (ou IAM).</a:t>
            </a:r>
          </a:p>
        </p:txBody>
      </p:sp>
    </p:spTree>
    <p:extLst>
      <p:ext uri="{BB962C8B-B14F-4D97-AF65-F5344CB8AC3E}">
        <p14:creationId xmlns:p14="http://schemas.microsoft.com/office/powerpoint/2010/main" val="19695109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sz="1100" dirty="0"/>
              <a:t>Il s’agit du gestionnaires d’identification (qui à accès) et d’autorisations (qui peut faire quoi sur tel ou telle ressource) de AWS, donc il permet de contrôler l'accès aux services de calcul, de stockage, de base de données et d'application dans le cloud AWS. </a:t>
            </a:r>
          </a:p>
          <a:p>
            <a:endParaRPr lang="fr-FR" sz="1100" dirty="0"/>
          </a:p>
          <a:p>
            <a:endParaRPr lang="fr-FR" sz="1100" dirty="0"/>
          </a:p>
          <a:p>
            <a:r>
              <a:rPr lang="fr-FR" sz="1100" dirty="0"/>
              <a:t>C'est ce qu'on appelle l'authentification et la façon dont ils peuvent utiliser les ressources est appelée autorisation. IAM utilise des concepts de contrôle d'accès que vous connaissez déjà, tels que les utilisateurs, les groupes et les autorisations, afin que vous puissiez spécifier quels utilisateurs peuvent accéder à quels services.</a:t>
            </a:r>
            <a:endParaRPr lang="en-US" sz="1100" dirty="0"/>
          </a:p>
        </p:txBody>
      </p:sp>
    </p:spTree>
    <p:extLst>
      <p:ext uri="{BB962C8B-B14F-4D97-AF65-F5344CB8AC3E}">
        <p14:creationId xmlns:p14="http://schemas.microsoft.com/office/powerpoint/2010/main" val="16378251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sz="1050" kern="1200" dirty="0">
                <a:solidFill>
                  <a:schemeClr val="tx1"/>
                </a:solidFill>
                <a:effectLst/>
                <a:ea typeface="+mn-ea"/>
                <a:cs typeface="+mn-cs"/>
              </a:rPr>
              <a:t>IAM est un outil permettant de gérer de manière centralisée l'accès au lancement, à la configuration, à la gestion et à l'arrêt de vos ressources. Il permet un contrôle extrêmement granulaire des autorisations d'accès, non seulement en fonction des ressources, mais jusqu'à déterminer exactement quels appels d'interface de programmation d'application (API) pour chaque service peuvent être effectués.</a:t>
            </a:r>
          </a:p>
          <a:p>
            <a:endParaRPr lang="fr-FR" sz="1050" kern="1200" dirty="0">
              <a:solidFill>
                <a:schemeClr val="tx1"/>
              </a:solidFill>
              <a:effectLst/>
              <a:ea typeface="+mn-ea"/>
              <a:cs typeface="+mn-cs"/>
            </a:endParaRPr>
          </a:p>
          <a:p>
            <a:r>
              <a:rPr lang="fr-FR" sz="1050" kern="1200" dirty="0">
                <a:solidFill>
                  <a:schemeClr val="tx1"/>
                </a:solidFill>
                <a:effectLst/>
                <a:ea typeface="+mn-ea"/>
                <a:cs typeface="+mn-cs"/>
              </a:rPr>
              <a:t>Pensez aux concepts de contrôle d'accès que vous connaissez déjà, tels que les utilisateurs (considérez-les comme vos utilisateurs finaux), les groupes (considérez-les comme une collection d'utilisateurs par fonction), les autorisations, qui peuvent être appliquées aux utilisateurs ou aux groupes , et les rôles (considérez-les comme des entités de confiance). C'est exactement ce qu'utilise IAM qui le rend si puissant !</a:t>
            </a:r>
          </a:p>
          <a:p>
            <a:endParaRPr lang="fr-FR" sz="1050" kern="1200" dirty="0">
              <a:solidFill>
                <a:schemeClr val="tx1"/>
              </a:solidFill>
              <a:effectLst/>
              <a:ea typeface="+mn-ea"/>
              <a:cs typeface="+mn-cs"/>
            </a:endParaRPr>
          </a:p>
          <a:p>
            <a:r>
              <a:rPr lang="fr-FR" sz="1050" kern="1200" dirty="0">
                <a:solidFill>
                  <a:schemeClr val="tx1"/>
                </a:solidFill>
                <a:effectLst/>
                <a:ea typeface="+mn-ea"/>
                <a:cs typeface="+mn-cs"/>
              </a:rPr>
              <a:t>À l'aide d'IAM, vous pouvez créer et gérer des utilisateurs et des groupes AWS, et utiliser des autorisations pour autoriser et refuser leur accès aux ressources AWS. IAM vous permet de :</a:t>
            </a:r>
          </a:p>
          <a:p>
            <a:r>
              <a:rPr lang="fr-FR" sz="1050" kern="1200" dirty="0">
                <a:solidFill>
                  <a:schemeClr val="tx1"/>
                </a:solidFill>
                <a:effectLst/>
                <a:ea typeface="+mn-ea"/>
                <a:cs typeface="+mn-cs"/>
              </a:rPr>
              <a:t>Gérer les utilisateurs IAM et leur accès : vous pouvez créer des utilisateurs dans IAM, leur attribuer des informations d'identification de sécurité individuelles (en d'autres termes, des clés d'accès, des mots de passe et des dispositifs d'authentification </a:t>
            </a:r>
            <a:r>
              <a:rPr lang="fr-FR" sz="1050" kern="1200" dirty="0" err="1">
                <a:solidFill>
                  <a:schemeClr val="tx1"/>
                </a:solidFill>
                <a:effectLst/>
                <a:ea typeface="+mn-ea"/>
                <a:cs typeface="+mn-cs"/>
              </a:rPr>
              <a:t>multifacteur</a:t>
            </a:r>
            <a:r>
              <a:rPr lang="fr-FR" sz="1050" kern="1200" dirty="0">
                <a:solidFill>
                  <a:schemeClr val="tx1"/>
                </a:solidFill>
                <a:effectLst/>
                <a:ea typeface="+mn-ea"/>
                <a:cs typeface="+mn-cs"/>
              </a:rPr>
              <a:t>) ou demander des informations d'identification de sécurité temporaires pour fournir aux utilisateurs l'accès aux services AWS et Ressources. Vous pouvez gérer les autorisations afin de contrôler les opérations qu'un utilisateur peut effectuer.</a:t>
            </a:r>
          </a:p>
          <a:p>
            <a:r>
              <a:rPr lang="fr-FR" sz="1050" kern="1200" dirty="0">
                <a:solidFill>
                  <a:schemeClr val="tx1"/>
                </a:solidFill>
                <a:effectLst/>
                <a:ea typeface="+mn-ea"/>
                <a:cs typeface="+mn-cs"/>
              </a:rPr>
              <a:t>Gérer les rôles IAM et leurs autorisations : vous pouvez créer des rôles dans IAM et gérer les autorisations pour contrôler les opérations pouvant être effectuées par l'entité, ou le service AWS, qui assume le rôle.</a:t>
            </a:r>
          </a:p>
          <a:p>
            <a:r>
              <a:rPr lang="fr-FR" sz="1050" kern="1200" dirty="0">
                <a:solidFill>
                  <a:schemeClr val="tx1"/>
                </a:solidFill>
                <a:effectLst/>
                <a:ea typeface="+mn-ea"/>
                <a:cs typeface="+mn-cs"/>
              </a:rPr>
              <a:t>Gérer les utilisateurs fédérés et leurs autorisations : vous pouvez activer la fédération d'identités pour permettre aux identités existantes (utilisateurs, groupes et rôles) de votre annuaire d'entreprise d'accéder à AWS Management Console, d'appeler les API AWS et d'accéder aux ressources, sans avoir besoin de créer un IAM utilisateur pour chaque identité.</a:t>
            </a:r>
          </a:p>
          <a:p>
            <a:r>
              <a:rPr lang="fr-FR" sz="1050" kern="1200" dirty="0">
                <a:solidFill>
                  <a:schemeClr val="tx1"/>
                </a:solidFill>
                <a:effectLst/>
                <a:ea typeface="+mn-ea"/>
                <a:cs typeface="+mn-cs"/>
              </a:rPr>
              <a:t>Vous pouvez gérer les ressources accessibles par qui et comment elles sont accessibles, par exemple en mettant fin aux instances EC2 et définir les informations d'identification requises en fonction du contexte, y compris qui accède à quel service et ce qu'ils essaient de faire.</a:t>
            </a:r>
            <a:endParaRPr lang="en-US" sz="105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17536985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sz="1100" kern="1200" dirty="0">
                <a:solidFill>
                  <a:schemeClr val="tx1"/>
                </a:solidFill>
                <a:effectLst/>
                <a:ea typeface="+mn-ea"/>
                <a:cs typeface="+mn-cs"/>
              </a:rPr>
              <a:t>Vous utilisez différents types d'informations d'identification de sécurité selon la façon dont vous interagissez avec AWS. Par exemple, pour vous connecter à la console, vous utilisez un nom d'utilisateur et un mot de passe. En revanche, pour effectuer des appels par programmation aux actions de l'interface de programmation d'application (API) AWS, vous utilisez des clés d'accès. Le tableau sur la diapositive résume les différents types d'informations d'identification de sécurité AWS et quand vous pouvez les utiliser.</a:t>
            </a:r>
            <a:endParaRPr lang="en-US" sz="1100" kern="1200" dirty="0">
              <a:solidFill>
                <a:schemeClr val="tx1"/>
              </a:solidFill>
              <a:effectLst/>
              <a:ea typeface="+mn-ea"/>
              <a:cs typeface="+mn-cs"/>
            </a:endParaRPr>
          </a:p>
        </p:txBody>
      </p:sp>
    </p:spTree>
    <p:extLst>
      <p:ext uri="{BB962C8B-B14F-4D97-AF65-F5344CB8AC3E}">
        <p14:creationId xmlns:p14="http://schemas.microsoft.com/office/powerpoint/2010/main" val="10059148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100" kern="1200" dirty="0">
                <a:solidFill>
                  <a:schemeClr val="tx1"/>
                </a:solidFill>
                <a:effectLst/>
                <a:latin typeface="+mn-lt"/>
                <a:ea typeface="+mn-ea"/>
                <a:cs typeface="+mn-cs"/>
              </a:rPr>
              <a:t>Lorsque vous créez un compte AWS pour la première fois, vous commencez avec une identité de connexion unique qui a un accès complet à tous les services et ressources AWS du compte. Cette identité est appelée utilisateur racine du compte AWS et est accessible en vous connectant avec l'adresse e-mail et le mot de passe que vous avez utilisés pour créer le compte. Les comptes racine AWS ont un accès complet à toutes les ressources du compte et vous ne pouvez pas contrôler les privilèges des informations d'identification du compte racine. Par conséquent, AWS vous recommande vivement de ne pas utiliser les informations d'identification du compte racine pour les interactions quotidiennes avec AWS.</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1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1100" kern="1200" dirty="0">
                <a:solidFill>
                  <a:schemeClr val="tx1"/>
                </a:solidFill>
                <a:effectLst/>
                <a:latin typeface="+mn-lt"/>
                <a:ea typeface="+mn-ea"/>
                <a:cs typeface="+mn-cs"/>
              </a:rPr>
              <a:t>Utilisez IAM pour créer des utilisateurs supplémentaires et attribuer des autorisations à ces utilisateurs, en suivant le principe du moindre privilège. Avec IAM, vous pouvez contrôler en toute sécurité l'accès aux services et ressources AWS pour les utilisateurs de votre compte AWS. Par exemple, si vous avez besoin d'autorisations de niveau administrateur, vous pouvez créer un utilisateur IAM, accorder à cet utilisateur un accès complet, puis utiliser ces informations d'identification pour interagir avec AWS. Plus tard, si vous devez révoquer ou modifier vos autorisations, vous pouvez supprimer ou modifier toutes les stratégies associées à cet utilisateur IAM.</a:t>
            </a:r>
            <a:endParaRPr lang="en-US" sz="1100" kern="1200" dirty="0">
              <a:solidFill>
                <a:schemeClr val="tx1"/>
              </a:solidFill>
              <a:effectLst/>
              <a:ea typeface="+mn-ea"/>
              <a:cs typeface="+mn-cs"/>
            </a:endParaRPr>
          </a:p>
        </p:txBody>
      </p:sp>
    </p:spTree>
    <p:extLst>
      <p:ext uri="{BB962C8B-B14F-4D97-AF65-F5344CB8AC3E}">
        <p14:creationId xmlns:p14="http://schemas.microsoft.com/office/powerpoint/2010/main" val="6935042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sz="1100" kern="1200" dirty="0">
                <a:solidFill>
                  <a:schemeClr val="tx1"/>
                </a:solidFill>
                <a:effectLst/>
                <a:latin typeface="+mn-lt"/>
                <a:ea typeface="+mn-ea"/>
                <a:cs typeface="+mn-cs"/>
              </a:rPr>
              <a:t>Lors de l'ajout d'utilisateurs, vous pouvez sélectionner la manière dont les utilisateurs accéderont à AWS. Il existe deux types d'accès différents que vous pouvez attribuer aux utilisateurs : l'accès par programmation et l'accès à la AWS Management Console.</a:t>
            </a:r>
          </a:p>
          <a:p>
            <a:endParaRPr lang="fr-FR" sz="1100" kern="1200" dirty="0">
              <a:solidFill>
                <a:schemeClr val="tx1"/>
              </a:solidFill>
              <a:effectLst/>
              <a:latin typeface="+mn-lt"/>
              <a:ea typeface="+mn-ea"/>
              <a:cs typeface="+mn-cs"/>
            </a:endParaRPr>
          </a:p>
          <a:p>
            <a:r>
              <a:rPr lang="fr-FR" sz="1100" kern="1200" dirty="0">
                <a:solidFill>
                  <a:schemeClr val="tx1"/>
                </a:solidFill>
                <a:effectLst/>
                <a:latin typeface="+mn-lt"/>
                <a:ea typeface="+mn-ea"/>
                <a:cs typeface="+mn-cs"/>
              </a:rPr>
              <a:t>L'accès par programmation active un ID de clé d'accès et une clé d'accès secrète pour l'API AWS, l'interface de ligne de commande (CLI), le SDK et d'autres outils de développement.</a:t>
            </a:r>
          </a:p>
          <a:p>
            <a:endParaRPr lang="fr-FR" sz="1100" kern="1200" dirty="0">
              <a:solidFill>
                <a:schemeClr val="tx1"/>
              </a:solidFill>
              <a:effectLst/>
              <a:latin typeface="+mn-lt"/>
              <a:ea typeface="+mn-ea"/>
              <a:cs typeface="+mn-cs"/>
            </a:endParaRPr>
          </a:p>
          <a:p>
            <a:r>
              <a:rPr lang="fr-FR" sz="1100" kern="1200" dirty="0">
                <a:solidFill>
                  <a:schemeClr val="tx1"/>
                </a:solidFill>
                <a:effectLst/>
                <a:latin typeface="+mn-lt"/>
                <a:ea typeface="+mn-ea"/>
                <a:cs typeface="+mn-cs"/>
              </a:rPr>
              <a:t>Une autre option consiste à donner à l'utilisateur un accès à la console, ce qui lui permet de se connecter à la console. La console fournit une interface Web simple pour AWS. Vous pouvez vous connecter à l'aide de votre nom de compte et de votre mot de passe AWS. Si vous avez activé l'authentification </a:t>
            </a:r>
            <a:r>
              <a:rPr lang="fr-FR" sz="1100" kern="1200" dirty="0" err="1">
                <a:solidFill>
                  <a:schemeClr val="tx1"/>
                </a:solidFill>
                <a:effectLst/>
                <a:latin typeface="+mn-lt"/>
                <a:ea typeface="+mn-ea"/>
                <a:cs typeface="+mn-cs"/>
              </a:rPr>
              <a:t>multifacteur</a:t>
            </a:r>
            <a:r>
              <a:rPr lang="fr-FR" sz="1100" kern="1200" dirty="0">
                <a:solidFill>
                  <a:schemeClr val="tx1"/>
                </a:solidFill>
                <a:effectLst/>
                <a:latin typeface="+mn-lt"/>
                <a:ea typeface="+mn-ea"/>
                <a:cs typeface="+mn-cs"/>
              </a:rPr>
              <a:t> (MFA), vous serez invité à saisir le code d'authentification de votre appareil.</a:t>
            </a:r>
            <a:endParaRPr lang="en-US" sz="11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17001865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sz="1100" kern="1200" dirty="0">
                <a:solidFill>
                  <a:schemeClr val="tx1"/>
                </a:solidFill>
                <a:effectLst/>
                <a:latin typeface="+mn-lt"/>
                <a:ea typeface="+mn-ea"/>
                <a:cs typeface="+mn-cs"/>
              </a:rPr>
              <a:t>Une fois qu'un utilisateur a été authentifié, il doit alors être autorisé à accéder à un service AWS.</a:t>
            </a:r>
          </a:p>
          <a:p>
            <a:endParaRPr lang="fr-FR" sz="1100" kern="1200" dirty="0">
              <a:solidFill>
                <a:schemeClr val="tx1"/>
              </a:solidFill>
              <a:effectLst/>
              <a:latin typeface="+mn-lt"/>
              <a:ea typeface="+mn-ea"/>
              <a:cs typeface="+mn-cs"/>
            </a:endParaRPr>
          </a:p>
          <a:p>
            <a:r>
              <a:rPr lang="fr-FR" sz="1100" kern="1200" dirty="0">
                <a:solidFill>
                  <a:schemeClr val="tx1"/>
                </a:solidFill>
                <a:effectLst/>
                <a:latin typeface="+mn-lt"/>
                <a:ea typeface="+mn-ea"/>
                <a:cs typeface="+mn-cs"/>
              </a:rPr>
              <a:t>Afin d'attribuer une autorisation à un utilisateur, un groupe ou un rôle, vous devez créer une stratégie IAM, qui est un document qui répertorie explicitement les autorisations. Il n'y a pas d'autorisations par défaut. Toutes les actions sont refusées par défaut (refus implicite) à moins qu'elles ne soient explicitement autorisées. Toutes les actions que vous n'avez pas explicitement autorisées sont refusées. Toutes les actions que vous refusez explicitement sont toujours refusées.</a:t>
            </a:r>
          </a:p>
          <a:p>
            <a:endParaRPr lang="fr-FR" sz="1100" kern="1200" dirty="0">
              <a:solidFill>
                <a:schemeClr val="tx1"/>
              </a:solidFill>
              <a:effectLst/>
              <a:latin typeface="+mn-lt"/>
              <a:ea typeface="+mn-ea"/>
              <a:cs typeface="+mn-cs"/>
            </a:endParaRPr>
          </a:p>
          <a:p>
            <a:r>
              <a:rPr lang="fr-FR" sz="1100" kern="1200" dirty="0">
                <a:solidFill>
                  <a:schemeClr val="tx1"/>
                </a:solidFill>
                <a:effectLst/>
                <a:latin typeface="+mn-lt"/>
                <a:ea typeface="+mn-ea"/>
                <a:cs typeface="+mn-cs"/>
              </a:rPr>
              <a:t>Le principe du moindre privilège est un concept important de la sécurité informatique, favorisant des privilèges de profil utilisateur minimaux en fonction des besoins professionnels des utilisateurs. Lorsque vous créez des stratégies IAM, suivez les conseils de sécurité standard consistant à accorder le moindre privilège, c'est-à-dire à n'accorder que les autorisations requises pour effectuer une tâche. Déterminez ce que les utilisateurs doivent faire, puis élaborez pour eux des règles qui leur permettent d'effectuer uniquement ces tâches. Commencez avec un ensemble minimum d'autorisations et accordez des autorisations supplémentaires si nécessaire. Cela est plus sûr que de commencer avec des autorisations trop clémentes, puis d'essayer de les renforcer plus tard.</a:t>
            </a:r>
          </a:p>
          <a:p>
            <a:endParaRPr lang="fr-FR" sz="1100" kern="1200" dirty="0">
              <a:solidFill>
                <a:schemeClr val="tx1"/>
              </a:solidFill>
              <a:effectLst/>
              <a:latin typeface="+mn-lt"/>
              <a:ea typeface="+mn-ea"/>
              <a:cs typeface="+mn-cs"/>
            </a:endParaRPr>
          </a:p>
          <a:p>
            <a:r>
              <a:rPr lang="fr-FR" sz="1100" kern="1200" dirty="0">
                <a:solidFill>
                  <a:schemeClr val="tx1"/>
                </a:solidFill>
                <a:effectLst/>
                <a:latin typeface="+mn-lt"/>
                <a:ea typeface="+mn-ea"/>
                <a:cs typeface="+mn-cs"/>
              </a:rPr>
              <a:t>Notez qu'IAM est global. Ce n'est pas par région. Il s'applique à toutes les régions.</a:t>
            </a:r>
            <a:endParaRPr lang="en-US" sz="1100" dirty="0"/>
          </a:p>
        </p:txBody>
      </p:sp>
    </p:spTree>
    <p:extLst>
      <p:ext uri="{BB962C8B-B14F-4D97-AF65-F5344CB8AC3E}">
        <p14:creationId xmlns:p14="http://schemas.microsoft.com/office/powerpoint/2010/main" val="33760427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600"/>
              </a:spcAft>
            </a:pPr>
            <a:r>
              <a:rPr lang="fr-FR" sz="1100" dirty="0"/>
              <a:t>Les services et ressources AWS sont accessibles à l'aide de la console, de l'interface de ligne de commande ou via des SDK et des API à partir d'un large éventail d'environnements pris en charge. Pour une sécurité accrue, nous vous recommandons d'activer l'authentification </a:t>
            </a:r>
            <a:r>
              <a:rPr lang="fr-FR" sz="1100" dirty="0" err="1"/>
              <a:t>multifacteur</a:t>
            </a:r>
            <a:r>
              <a:rPr lang="fr-FR" sz="1100" dirty="0"/>
              <a:t> (MFA). Avec MFA, les utilisateurs et les systèmes doivent être authentifiés avant de pouvoir accéder aux services et ressources AWS. Il existe deux options pour les périphériques d'authentification : les périphériques matériels et les applications virtuelles compatibles MFA (Google </a:t>
            </a:r>
            <a:r>
              <a:rPr lang="fr-FR" sz="1100" dirty="0" err="1"/>
              <a:t>Authenticator</a:t>
            </a:r>
            <a:r>
              <a:rPr lang="fr-FR" sz="1100" dirty="0"/>
              <a:t> ou </a:t>
            </a:r>
            <a:r>
              <a:rPr lang="fr-FR" sz="1100" dirty="0" err="1"/>
              <a:t>Authy</a:t>
            </a:r>
            <a:r>
              <a:rPr lang="fr-FR" sz="1100" dirty="0"/>
              <a:t> 2-Factor </a:t>
            </a:r>
            <a:r>
              <a:rPr lang="fr-FR" sz="1100" dirty="0" err="1"/>
              <a:t>Authentication</a:t>
            </a:r>
            <a:r>
              <a:rPr lang="fr-FR" sz="1100" dirty="0"/>
              <a:t>). Le SMS est une autre alternative d'authentification où vous utilisez votre appareil mobile qui peut recevoir des messages SMS (Short Message Service) pour recevoir un code.</a:t>
            </a:r>
          </a:p>
          <a:p>
            <a:pPr>
              <a:spcAft>
                <a:spcPts val="600"/>
              </a:spcAft>
            </a:pPr>
            <a:endParaRPr lang="fr-FR" sz="1100" dirty="0"/>
          </a:p>
          <a:p>
            <a:pPr>
              <a:spcAft>
                <a:spcPts val="600"/>
              </a:spcAft>
            </a:pPr>
            <a:r>
              <a:rPr lang="fr-FR" sz="1100" dirty="0"/>
              <a:t>AWS Security Token Service (STS) est un service Web qui vous permet également de demander des informations d'identification temporaires à privilèges limités pour les utilisateurs IAM ou pour les utilisateurs que vous authentifiez.</a:t>
            </a:r>
            <a:endParaRPr lang="en-US" sz="1100" dirty="0"/>
          </a:p>
          <a:p>
            <a:pPr>
              <a:spcAft>
                <a:spcPts val="600"/>
              </a:spcAft>
            </a:pPr>
            <a:r>
              <a:rPr lang="en-US" sz="1100" dirty="0"/>
              <a:t>Visit the link to learn more. </a:t>
            </a:r>
            <a:r>
              <a:rPr lang="en-US" sz="1100" baseline="0" dirty="0">
                <a:hlinkClick r:id="rId3"/>
              </a:rPr>
              <a:t>https://docs.aws.amazon.com/IAM/latest/UserGuide/id_credentials_mfa.html</a:t>
            </a:r>
            <a:r>
              <a:rPr lang="en-US" sz="1100" baseline="0" dirty="0"/>
              <a:t>. </a:t>
            </a:r>
          </a:p>
        </p:txBody>
      </p:sp>
    </p:spTree>
    <p:extLst>
      <p:ext uri="{BB962C8B-B14F-4D97-AF65-F5344CB8AC3E}">
        <p14:creationId xmlns:p14="http://schemas.microsoft.com/office/powerpoint/2010/main" val="3239818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sz="1100" kern="1200" dirty="0">
                <a:solidFill>
                  <a:schemeClr val="tx1"/>
                </a:solidFill>
                <a:effectLst/>
                <a:ea typeface="+mn-ea"/>
                <a:cs typeface="+mn-cs"/>
              </a:rPr>
              <a:t>Un utilisateur IAM est une entité que vous créez dans AWS et qui permet d'interagir avec AWS. Un utilisateur IAM donne principalement aux personnes avec lesquelles vous travaillez des identités qu'elles peuvent utiliser pour se connecter à la console et faire des demandes aux services AWS.</a:t>
            </a:r>
          </a:p>
          <a:p>
            <a:endParaRPr lang="fr-FR" sz="1100" kern="1200" dirty="0">
              <a:solidFill>
                <a:schemeClr val="tx1"/>
              </a:solidFill>
              <a:effectLst/>
              <a:ea typeface="+mn-ea"/>
              <a:cs typeface="+mn-cs"/>
            </a:endParaRPr>
          </a:p>
          <a:p>
            <a:r>
              <a:rPr lang="fr-FR" sz="1100" kern="1200" dirty="0">
                <a:solidFill>
                  <a:schemeClr val="tx1"/>
                </a:solidFill>
                <a:effectLst/>
                <a:ea typeface="+mn-ea"/>
                <a:cs typeface="+mn-cs"/>
              </a:rPr>
              <a:t>Les utilisateurs IAM nouvellement créés n'ont pas d'informations d'identification par défaut à utiliser pour s'authentifier et accéder aux ressources AWS. Vous devez d'abord leur attribuer des informations d'identification de sécurité pour l'authentification, puis attacher des autorisations les autorisant à effectuer des actions AWS ou à accéder à des ressources AWS. Les informations d'identification que vous créez pour les utilisateurs sont ce qu'ils utilisent pour s'identifier de manière unique auprès d'AWS.</a:t>
            </a:r>
          </a:p>
          <a:p>
            <a:endParaRPr lang="fr-FR" sz="1100" kern="1200" dirty="0">
              <a:solidFill>
                <a:schemeClr val="tx1"/>
              </a:solidFill>
              <a:effectLst/>
              <a:ea typeface="+mn-ea"/>
              <a:cs typeface="+mn-cs"/>
            </a:endParaRPr>
          </a:p>
          <a:p>
            <a:r>
              <a:rPr lang="fr-FR" sz="1100" kern="1200" dirty="0">
                <a:solidFill>
                  <a:schemeClr val="tx1"/>
                </a:solidFill>
                <a:effectLst/>
                <a:ea typeface="+mn-ea"/>
                <a:cs typeface="+mn-cs"/>
              </a:rPr>
              <a:t>Un utilisateur IAM n'est en réalité qu'une identité avec des autorisations associées. Vous pouvez créer un utilisateur IAM pour représenter une application qui doit avoir des informations d'identification afin de faire des demandes à AWS. Une application peut avoir sa propre identité dans votre compte et son propre ensemble d'autorisations, de la même manière que les processus ont leurs propres identités et autorisations dans un système d'exploitation comme Windows ou Linux.</a:t>
            </a:r>
          </a:p>
          <a:p>
            <a:endParaRPr lang="fr-FR" sz="1100" kern="1200" dirty="0">
              <a:solidFill>
                <a:schemeClr val="tx1"/>
              </a:solidFill>
              <a:effectLst/>
              <a:ea typeface="+mn-ea"/>
              <a:cs typeface="+mn-cs"/>
            </a:endParaRPr>
          </a:p>
          <a:p>
            <a:r>
              <a:rPr lang="fr-FR" sz="1100" kern="1200" dirty="0">
                <a:solidFill>
                  <a:schemeClr val="tx1"/>
                </a:solidFill>
                <a:effectLst/>
                <a:ea typeface="+mn-ea"/>
                <a:cs typeface="+mn-cs"/>
              </a:rPr>
              <a:t>Une bonne pratique consiste à créer un compte d'utilisateur IAM distinct avec des privilèges administratifs au lieu d'utiliser l'utilisateur du compte racine</a:t>
            </a:r>
            <a:r>
              <a:rPr lang="en-US" sz="1100" dirty="0"/>
              <a:t>.</a:t>
            </a:r>
          </a:p>
          <a:p>
            <a:endParaRPr lang="en-US" sz="1100" kern="1200" dirty="0">
              <a:solidFill>
                <a:schemeClr val="tx1"/>
              </a:solidFill>
              <a:effectLst/>
              <a:ea typeface="+mn-ea"/>
              <a:cs typeface="+mn-cs"/>
            </a:endParaRPr>
          </a:p>
        </p:txBody>
      </p:sp>
    </p:spTree>
    <p:extLst>
      <p:ext uri="{BB962C8B-B14F-4D97-AF65-F5344CB8AC3E}">
        <p14:creationId xmlns:p14="http://schemas.microsoft.com/office/powerpoint/2010/main" val="2942503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sz="1100" kern="1200" dirty="0">
                <a:solidFill>
                  <a:schemeClr val="tx1"/>
                </a:solidFill>
                <a:effectLst/>
                <a:latin typeface="+mn-lt"/>
                <a:ea typeface="+mn-ea"/>
                <a:cs typeface="+mn-cs"/>
              </a:rPr>
              <a:t>Ce module nous parle de la sécurité dans AWS, paramètre très important dans le cloud,</a:t>
            </a:r>
          </a:p>
          <a:p>
            <a:r>
              <a:rPr lang="fr-FR" sz="1100" kern="1200" dirty="0">
                <a:solidFill>
                  <a:schemeClr val="tx1"/>
                </a:solidFill>
                <a:effectLst/>
                <a:latin typeface="+mn-lt"/>
                <a:ea typeface="+mn-ea"/>
                <a:cs typeface="+mn-cs"/>
              </a:rPr>
              <a:t>Ce module est destiné à fournir une introduction à l'approche d'AWS en matière de sécurité, y compris les contrôles dans l'environnement AWS et certains des produits et fonctionnalités qu'AWS met à la disposition des clients pour atteindre leurs objectifs de sécurité.</a:t>
            </a:r>
          </a:p>
          <a:p>
            <a:endParaRPr lang="fr-FR" sz="1100" kern="1200" dirty="0">
              <a:solidFill>
                <a:schemeClr val="tx1"/>
              </a:solidFill>
              <a:effectLst/>
              <a:latin typeface="+mn-lt"/>
              <a:ea typeface="+mn-ea"/>
              <a:cs typeface="+mn-cs"/>
            </a:endParaRPr>
          </a:p>
          <a:p>
            <a:r>
              <a:rPr lang="fr-FR" sz="1100" kern="1200" dirty="0">
                <a:solidFill>
                  <a:schemeClr val="tx1"/>
                </a:solidFill>
                <a:effectLst/>
                <a:latin typeface="+mn-lt"/>
                <a:ea typeface="+mn-ea"/>
                <a:cs typeface="+mn-cs"/>
              </a:rPr>
              <a:t>Dans la première partie, nous passerons en revue le modèle de responsabilité partagée. </a:t>
            </a:r>
          </a:p>
          <a:p>
            <a:r>
              <a:rPr lang="fr-FR" sz="1100" kern="1200" dirty="0">
                <a:solidFill>
                  <a:schemeClr val="tx1"/>
                </a:solidFill>
                <a:effectLst/>
                <a:latin typeface="+mn-lt"/>
                <a:ea typeface="+mn-ea"/>
                <a:cs typeface="+mn-cs"/>
              </a:rPr>
              <a:t>Dans la deuxième partie, nous examinerons IAM, qui concerne en effet la gestion de utilisateurs, des groupes et des rôles dans AWS.</a:t>
            </a:r>
          </a:p>
          <a:p>
            <a:endParaRPr lang="fr-FR" sz="1100" kern="1200" dirty="0">
              <a:solidFill>
                <a:schemeClr val="tx1"/>
              </a:solidFill>
              <a:effectLst/>
              <a:latin typeface="+mn-lt"/>
              <a:ea typeface="+mn-ea"/>
              <a:cs typeface="+mn-cs"/>
            </a:endParaRPr>
          </a:p>
          <a:p>
            <a:endParaRPr lang="fr-FR" sz="1100" kern="1200" dirty="0">
              <a:solidFill>
                <a:schemeClr val="tx1"/>
              </a:solidFill>
              <a:effectLst/>
              <a:latin typeface="+mn-lt"/>
              <a:ea typeface="+mn-ea"/>
              <a:cs typeface="+mn-cs"/>
            </a:endParaRPr>
          </a:p>
          <a:p>
            <a:r>
              <a:rPr lang="fr-FR" sz="1100" kern="1200" dirty="0">
                <a:solidFill>
                  <a:schemeClr val="tx1"/>
                </a:solidFill>
                <a:effectLst/>
                <a:latin typeface="+mn-lt"/>
                <a:ea typeface="+mn-ea"/>
                <a:cs typeface="+mn-cs"/>
              </a:rPr>
              <a:t> Dans la troisième partie, nous explorerons AWS </a:t>
            </a:r>
            <a:r>
              <a:rPr lang="fr-FR" sz="1100" kern="1200" dirty="0" err="1">
                <a:solidFill>
                  <a:schemeClr val="tx1"/>
                </a:solidFill>
                <a:effectLst/>
                <a:latin typeface="+mn-lt"/>
                <a:ea typeface="+mn-ea"/>
                <a:cs typeface="+mn-cs"/>
              </a:rPr>
              <a:t>Trusted</a:t>
            </a:r>
            <a:r>
              <a:rPr lang="fr-FR" sz="1100" kern="1200" dirty="0">
                <a:solidFill>
                  <a:schemeClr val="tx1"/>
                </a:solidFill>
                <a:effectLst/>
                <a:latin typeface="+mn-lt"/>
                <a:ea typeface="+mn-ea"/>
                <a:cs typeface="+mn-cs"/>
              </a:rPr>
              <a:t> Advisor. Dans la quatrième partie, nous explorerons AWS </a:t>
            </a:r>
            <a:r>
              <a:rPr lang="fr-FR" sz="1100" kern="1200" dirty="0" err="1">
                <a:solidFill>
                  <a:schemeClr val="tx1"/>
                </a:solidFill>
                <a:effectLst/>
                <a:latin typeface="+mn-lt"/>
                <a:ea typeface="+mn-ea"/>
                <a:cs typeface="+mn-cs"/>
              </a:rPr>
              <a:t>CloudTrail</a:t>
            </a:r>
            <a:r>
              <a:rPr lang="fr-FR" sz="1100" kern="1200" dirty="0">
                <a:solidFill>
                  <a:schemeClr val="tx1"/>
                </a:solidFill>
                <a:effectLst/>
                <a:latin typeface="+mn-lt"/>
                <a:ea typeface="+mn-ea"/>
                <a:cs typeface="+mn-cs"/>
              </a:rPr>
              <a:t>. Dans la cinquième partie, nous explorerons AWS Config. Dans la sixième partie, nous passerons en revue les meilleures pratiques du premier jour. Dans les parties sept et huit, nous discuterons de la sécurité, des problèmes de conformité et des ressources. Une marche optionnelle étape par étape du premier jour est disponible à la fin de ce module.</a:t>
            </a:r>
            <a:endParaRPr lang="en-US" sz="11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205598585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sz="1100" kern="1200" dirty="0">
                <a:solidFill>
                  <a:schemeClr val="tx1"/>
                </a:solidFill>
                <a:effectLst/>
              </a:rPr>
              <a:t>Un groupe est un ensemble d'utilisateurs IAM. Les groupes vous permettent de spécifier des autorisations pour un ensemble d'utilisateurs, ce qui peut faciliter la gestion des autorisations pour ces utilisateurs. Par exemple, vous pourriez avoir un groupe appelé Développeurs et donner à ce groupe les types d'autorisations dont les développeurs ont généralement besoin. Tout utilisateur de ce groupe dispose automatiquement des autorisations attribuées au groupe. Si un nouvel utilisateur rejoint votre organisation et doit disposer de privilèges de développeur, ajoutez cet utilisateur au groupe Développeurs. Cela leur donne automatiquement les autorisations appropriées. De même, si une personne change de poste dans votre organisation, au lieu de modifier les autorisations de cet utilisateur, vous pouvez la supprimer de l'ancien groupe et l'ajouter au nouveau groupe.</a:t>
            </a:r>
          </a:p>
          <a:p>
            <a:endParaRPr lang="fr-FR" sz="1100" kern="1200" dirty="0">
              <a:solidFill>
                <a:schemeClr val="tx1"/>
              </a:solidFill>
              <a:effectLst/>
            </a:endParaRPr>
          </a:p>
          <a:p>
            <a:r>
              <a:rPr lang="fr-FR" sz="1100" kern="1200" dirty="0">
                <a:solidFill>
                  <a:schemeClr val="tx1"/>
                </a:solidFill>
                <a:effectLst/>
              </a:rPr>
              <a:t>Caractéristiques importantes des groupes :</a:t>
            </a:r>
          </a:p>
          <a:p>
            <a:r>
              <a:rPr lang="fr-FR" sz="1100" kern="1200" dirty="0">
                <a:solidFill>
                  <a:schemeClr val="tx1"/>
                </a:solidFill>
                <a:effectLst/>
              </a:rPr>
              <a:t>Un groupe peut contenir plusieurs utilisateurs et un utilisateur peut appartenir à plusieurs groupes.</a:t>
            </a:r>
          </a:p>
          <a:p>
            <a:r>
              <a:rPr lang="fr-FR" sz="1100" kern="1200" dirty="0">
                <a:solidFill>
                  <a:schemeClr val="tx1"/>
                </a:solidFill>
                <a:effectLst/>
              </a:rPr>
              <a:t>Les groupes ne peuvent pas être imbriqués ; ils ne peuvent contenir que des utilisateurs, pas d'autres groupes.</a:t>
            </a:r>
          </a:p>
          <a:p>
            <a:r>
              <a:rPr lang="fr-FR" sz="1100" kern="1200" dirty="0">
                <a:solidFill>
                  <a:schemeClr val="tx1"/>
                </a:solidFill>
                <a:effectLst/>
              </a:rPr>
              <a:t>Il n'y a pas de groupe par défaut qui inclut automatiquement tous les utilisateurs du compte AWS. Si vous voulez avoir un groupe comme celui-ci, vous devez le créer et lui affecter chaque nouvel utilisateur.</a:t>
            </a:r>
            <a:endParaRPr lang="en-US" sz="1100" dirty="0"/>
          </a:p>
        </p:txBody>
      </p:sp>
    </p:spTree>
    <p:extLst>
      <p:ext uri="{BB962C8B-B14F-4D97-AF65-F5344CB8AC3E}">
        <p14:creationId xmlns:p14="http://schemas.microsoft.com/office/powerpoint/2010/main" val="11087338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4384635"/>
          </a:xfrm>
        </p:spPr>
        <p:txBody>
          <a:bodyPr/>
          <a:lstStyle/>
          <a:p>
            <a:r>
              <a:rPr lang="fr-FR" sz="1100" kern="1200" dirty="0">
                <a:solidFill>
                  <a:schemeClr val="tx1"/>
                </a:solidFill>
                <a:effectLst/>
                <a:ea typeface="+mn-ea"/>
                <a:cs typeface="+mn-cs"/>
              </a:rPr>
              <a:t>Les utilisateurs fédérés n'ont pas d'identités permanentes dans votre compte AWS comme le font les utilisateurs IAM. Pour attribuer des autorisations aux utilisateurs fédérés, vous pouvez créer une entité appelée rôle.</a:t>
            </a:r>
          </a:p>
          <a:p>
            <a:endParaRPr lang="fr-FR" sz="1100" kern="1200" dirty="0">
              <a:solidFill>
                <a:schemeClr val="tx1"/>
              </a:solidFill>
              <a:effectLst/>
              <a:ea typeface="+mn-ea"/>
              <a:cs typeface="+mn-cs"/>
            </a:endParaRPr>
          </a:p>
          <a:p>
            <a:r>
              <a:rPr lang="fr-FR" sz="1100" kern="1200" dirty="0">
                <a:solidFill>
                  <a:schemeClr val="tx1"/>
                </a:solidFill>
                <a:effectLst/>
                <a:ea typeface="+mn-ea"/>
                <a:cs typeface="+mn-cs"/>
              </a:rPr>
              <a:t>Un rôle vous permet de définir un ensemble d'autorisations pour accéder aux ressources dont un utilisateur ou un service a besoin, mais les autorisations ne sont pas attachées à un utilisateur ou un groupe IAM. Au lieu de cela, au moment de l'exécution, les applications ou les services AWS peuvent assumer un rôle par programmation. Lorsqu'un rôle est assumé, AWS renvoie des informations d'identification de sécurité temporaires que l'utilisateur ou l'application peut utiliser pour envoyer des demandes de programmation à AWS. Par conséquent, vous n'avez pas à partager les informations d'identification de sécurité à long terme, par exemple, en créant un utilisateur IAM, pour chaque entité qui nécessite l'accès à une ressource.</a:t>
            </a:r>
          </a:p>
          <a:p>
            <a:endParaRPr lang="fr-FR" sz="1100" kern="1200" dirty="0">
              <a:solidFill>
                <a:schemeClr val="tx1"/>
              </a:solidFill>
              <a:effectLst/>
              <a:ea typeface="+mn-ea"/>
              <a:cs typeface="+mn-cs"/>
            </a:endParaRPr>
          </a:p>
          <a:p>
            <a:r>
              <a:rPr lang="fr-FR" sz="1100" kern="1200" dirty="0">
                <a:solidFill>
                  <a:schemeClr val="tx1"/>
                </a:solidFill>
                <a:effectLst/>
                <a:ea typeface="+mn-ea"/>
                <a:cs typeface="+mn-cs"/>
              </a:rPr>
              <a:t>Vous créez un rôle dans le compte AWS qui contient les ressources auxquelles vous souhaitez autoriser l'accès. Lorsque vous créez le rôle, vous spécifiez deux règles :</a:t>
            </a:r>
          </a:p>
          <a:p>
            <a:endParaRPr lang="fr-FR" sz="1100" kern="1200" dirty="0">
              <a:solidFill>
                <a:schemeClr val="tx1"/>
              </a:solidFill>
              <a:effectLst/>
              <a:ea typeface="+mn-ea"/>
              <a:cs typeface="+mn-cs"/>
            </a:endParaRPr>
          </a:p>
          <a:p>
            <a:r>
              <a:rPr lang="fr-FR" sz="1100" kern="1200" dirty="0">
                <a:solidFill>
                  <a:schemeClr val="tx1"/>
                </a:solidFill>
                <a:effectLst/>
                <a:ea typeface="+mn-ea"/>
                <a:cs typeface="+mn-cs"/>
              </a:rPr>
              <a:t>La stratégie de confiance spécifie qui est autorisé à assumer le rôle, comme l'entité de confiance ou le principal.</a:t>
            </a:r>
          </a:p>
          <a:p>
            <a:endParaRPr lang="fr-FR" sz="1100" kern="1200" dirty="0">
              <a:solidFill>
                <a:schemeClr val="tx1"/>
              </a:solidFill>
              <a:effectLst/>
              <a:ea typeface="+mn-ea"/>
              <a:cs typeface="+mn-cs"/>
            </a:endParaRPr>
          </a:p>
          <a:p>
            <a:r>
              <a:rPr lang="fr-FR" sz="1100" kern="1200" dirty="0">
                <a:solidFill>
                  <a:schemeClr val="tx1"/>
                </a:solidFill>
                <a:effectLst/>
                <a:ea typeface="+mn-ea"/>
                <a:cs typeface="+mn-cs"/>
              </a:rPr>
              <a:t>La stratégie d'accès (ou d'autorisations) définit les actions et les ressources auxquelles le principal est autorisé à accéder. Le principal peut être un compte AWS, un service AWS, tel qu'Amazon EC2, un fournisseur SAML ou un fournisseur d'identité (</a:t>
            </a:r>
            <a:r>
              <a:rPr lang="fr-FR" sz="1100" kern="1200" dirty="0" err="1">
                <a:solidFill>
                  <a:schemeClr val="tx1"/>
                </a:solidFill>
                <a:effectLst/>
                <a:ea typeface="+mn-ea"/>
                <a:cs typeface="+mn-cs"/>
              </a:rPr>
              <a:t>IdP</a:t>
            </a:r>
            <a:r>
              <a:rPr lang="fr-FR" sz="1100" kern="1200" dirty="0">
                <a:solidFill>
                  <a:schemeClr val="tx1"/>
                </a:solidFill>
                <a:effectLst/>
                <a:ea typeface="+mn-ea"/>
                <a:cs typeface="+mn-cs"/>
              </a:rPr>
              <a:t>) qui peut inclure la connexion avec Amazon, Facebook ou Google. Le mandataire peut également être un utilisateur, un groupe ou un rôle IAM d'autres comptes AWS, y compris ceux qui ne vous appartiennent pas.</a:t>
            </a:r>
            <a:endParaRPr lang="en-US" sz="1100" kern="1200" dirty="0">
              <a:solidFill>
                <a:schemeClr val="tx1"/>
              </a:solidFill>
              <a:effectLst/>
              <a:ea typeface="+mn-ea"/>
              <a:cs typeface="+mn-cs"/>
            </a:endParaRPr>
          </a:p>
        </p:txBody>
      </p:sp>
    </p:spTree>
    <p:extLst>
      <p:ext uri="{BB962C8B-B14F-4D97-AF65-F5344CB8AC3E}">
        <p14:creationId xmlns:p14="http://schemas.microsoft.com/office/powerpoint/2010/main" val="81978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sz="1100" kern="1200" dirty="0">
                <a:solidFill>
                  <a:schemeClr val="tx1"/>
                </a:solidFill>
                <a:effectLst/>
                <a:ea typeface="+mn-ea"/>
                <a:cs typeface="+mn-cs"/>
              </a:rPr>
              <a:t>Les stratégies vous donnent la possibilité d'affiner les privilèges accordés aux utilisateurs, groupes et rôles IAM. Étant donné que les stratégies sont stockées au format JSON, elles peuvent être utilisées conjointement avec un système de contrôle de version. C'est une bonne idée de définir l'accès au moindre privilège pour chaque utilisateur, groupe ou rôle. De cette façon, vous pouvez personnaliser l'accès à des ressources spécifiques à l'aide d'une stratégie d'autorisation.</a:t>
            </a:r>
          </a:p>
          <a:p>
            <a:endParaRPr lang="fr-FR" sz="1100" kern="1200" dirty="0">
              <a:solidFill>
                <a:schemeClr val="tx1"/>
              </a:solidFill>
              <a:effectLst/>
              <a:ea typeface="+mn-ea"/>
              <a:cs typeface="+mn-cs"/>
            </a:endParaRPr>
          </a:p>
          <a:p>
            <a:r>
              <a:rPr lang="fr-FR" sz="1100" kern="1200" dirty="0">
                <a:solidFill>
                  <a:schemeClr val="tx1"/>
                </a:solidFill>
                <a:effectLst/>
                <a:ea typeface="+mn-ea"/>
                <a:cs typeface="+mn-cs"/>
              </a:rPr>
              <a:t>Lorsqu'il détermine si l'autorisation est autorisée, IAM recherche d'abord une stratégie de refus explicite. S'il n'en existe pas, il recherche alors une politique d'autorisation explicite. Si aucune stratégie de refus explicite ou d'autorisation explicite n'existe, IAM revient à la valeur par défaut : refus implicite.</a:t>
            </a:r>
            <a:endParaRPr lang="en-US" sz="1100" kern="1200" dirty="0">
              <a:solidFill>
                <a:schemeClr val="tx1"/>
              </a:solidFill>
              <a:effectLst/>
              <a:ea typeface="+mn-ea"/>
              <a:cs typeface="+mn-cs"/>
            </a:endParaRPr>
          </a:p>
        </p:txBody>
      </p:sp>
    </p:spTree>
    <p:extLst>
      <p:ext uri="{BB962C8B-B14F-4D97-AF65-F5344CB8AC3E}">
        <p14:creationId xmlns:p14="http://schemas.microsoft.com/office/powerpoint/2010/main" val="263700244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619750" cy="3600450"/>
          </a:xfrm>
        </p:spPr>
        <p:txBody>
          <a:bodyPr/>
          <a:lstStyle/>
          <a:p>
            <a:r>
              <a:rPr lang="fr-FR" sz="1000" dirty="0"/>
              <a:t>Une stratégie IAM est une déclaration formelle d'une ou plusieurs autorisations. Les stratégies peuvent être attachées à n'importe quelle entité IAM, qui inclut un utilisateur, un groupe, un rôle ou une ressource. Par exemple, vous pouvez attacher une stratégie à vos ressources AWS pour bloquer toutes les demandes qui ne proviennent pas d'une plage d'adresses IP (Internet Protocol) approuvée. Les stratégies spécifient quelles actions sont autorisées, sur quelles ressources autoriser les actions et quel sera l'effet lorsque l'utilisateur demandera l'accès aux ressources.</a:t>
            </a:r>
          </a:p>
          <a:p>
            <a:endParaRPr lang="fr-FR" sz="1000" dirty="0"/>
          </a:p>
          <a:p>
            <a:r>
              <a:rPr lang="fr-FR" sz="1000" dirty="0"/>
              <a:t>L'ordre dans lequel les politiques sont évaluées n'a aucun effet sur le résultat de l'évaluation. Toutes les stratégies sont évaluées et le résultat est toujours que la demande est soit autorisée, soit refusée. En cas de conflit, la politique la plus restrictive l'emporte.</a:t>
            </a:r>
          </a:p>
          <a:p>
            <a:endParaRPr lang="fr-FR" sz="1000" dirty="0"/>
          </a:p>
          <a:p>
            <a:r>
              <a:rPr lang="fr-FR" sz="1000" dirty="0"/>
              <a:t>Il existe deux types de stratégies IAM. Les stratégies basées sur l'identité sont des stratégies d'autorisation que vous pouvez attacher à un mandataire ou à une identité, comme un utilisateur, un rôle ou un groupe IAM. Ces stratégies contrôlent les actions que cette identité peut effectuer, sur quelles ressources et dans quelles conditions. Les politiques basées sur l'identité peuvent être catégorisées comme suit :</a:t>
            </a:r>
          </a:p>
          <a:p>
            <a:r>
              <a:rPr lang="fr-FR" sz="1000" dirty="0"/>
              <a:t>Stratégies gérées : stratégies autonomes basées sur l'identité que vous pouvez attacher à plusieurs utilisateurs, groupes et rôles dans votre compte AWS</a:t>
            </a:r>
          </a:p>
          <a:p>
            <a:r>
              <a:rPr lang="fr-FR" sz="1000" dirty="0"/>
              <a:t>Stratégies en ligne : stratégies que vous créez et gérez et qui sont intégrées directement dans un seul groupe d'utilisateurs ou rôle.</a:t>
            </a:r>
          </a:p>
          <a:p>
            <a:r>
              <a:rPr lang="fr-FR" sz="1000" dirty="0"/>
              <a:t>Les stratégies basées sur les ressources sont des documents de stratégie JSON que vous attachez à une ressource, telle qu'un compartiment Amazon S3. Ces stratégies contrôlent les actions qu'un mandataire spécifié peut effectuer sur cette ressource et dans quelles conditions. Les stratégies basées sur les ressources sont des stratégies en ligne. Il n'y a pas de stratégies basées sur les ressources gérées</a:t>
            </a:r>
            <a:r>
              <a:rPr lang="en-US" sz="1000" kern="1200" baseline="0" dirty="0">
                <a:effectLst/>
                <a:latin typeface="+mn-lt"/>
                <a:ea typeface="+mn-ea"/>
                <a:cs typeface="+mn-cs"/>
              </a:rPr>
              <a:t>.</a:t>
            </a:r>
          </a:p>
          <a:p>
            <a:endParaRPr lang="en-US" sz="1000" kern="1200" baseline="0" dirty="0">
              <a:effectLst/>
              <a:latin typeface="+mn-lt"/>
              <a:ea typeface="+mn-ea"/>
              <a:cs typeface="+mn-cs"/>
            </a:endParaRPr>
          </a:p>
          <a:p>
            <a:r>
              <a:rPr lang="en-US" sz="1000" kern="1200" baseline="0" dirty="0">
                <a:effectLst/>
                <a:latin typeface="+mn-lt"/>
                <a:ea typeface="+mn-ea"/>
                <a:cs typeface="+mn-cs"/>
              </a:rPr>
              <a:t> </a:t>
            </a:r>
            <a:r>
              <a:rPr lang="en-US" sz="1000" dirty="0"/>
              <a:t>For more information, select the link. </a:t>
            </a:r>
            <a:r>
              <a:rPr lang="en-US" sz="1000" kern="1200" baseline="0" dirty="0">
                <a:effectLst/>
                <a:latin typeface="+mn-lt"/>
                <a:ea typeface="+mn-ea"/>
                <a:cs typeface="+mn-cs"/>
              </a:rPr>
              <a:t> </a:t>
            </a:r>
            <a:r>
              <a:rPr lang="en-US" sz="1000" kern="1200" baseline="0" dirty="0">
                <a:effectLst/>
                <a:latin typeface="+mn-lt"/>
                <a:ea typeface="+mn-ea"/>
                <a:cs typeface="+mn-cs"/>
                <a:hlinkClick r:id="rId3"/>
              </a:rPr>
              <a:t>https://docs.aws.amazon.com/IAM/latest/UserGuide/access_policies.html</a:t>
            </a:r>
            <a:endParaRPr lang="en-US" sz="1000" kern="1200" baseline="0" dirty="0">
              <a:effectLst/>
              <a:latin typeface="+mn-lt"/>
              <a:ea typeface="+mn-ea"/>
              <a:cs typeface="+mn-cs"/>
            </a:endParaRPr>
          </a:p>
          <a:p>
            <a:endParaRPr lang="en-US" sz="1000" kern="1200" dirty="0">
              <a:solidFill>
                <a:schemeClr val="tx1"/>
              </a:solidFill>
              <a:effectLst/>
              <a:ea typeface="+mn-ea"/>
              <a:cs typeface="+mn-cs"/>
            </a:endParaRPr>
          </a:p>
          <a:p>
            <a:r>
              <a:rPr lang="fr-FR" sz="1000" dirty="0"/>
              <a:t>Lorsque vous attachez la même stratégie à plusieurs utilisateurs IAM, placez les utilisateurs dans un groupe et attachez plutôt la stratégie au groupe. De plus, vous pouvez utiliser le simulateur de stratégie IAM pour tester et dépanner les stratégies IAM et basées sur les ressources. </a:t>
            </a:r>
          </a:p>
          <a:p>
            <a:endParaRPr lang="fr-FR" sz="1000" dirty="0"/>
          </a:p>
          <a:p>
            <a:r>
              <a:rPr lang="fr-FR" sz="1000" dirty="0"/>
              <a:t>Sélectionnez le lien pour en savoir plus sur le simulateur de stratégie IAM.</a:t>
            </a:r>
          </a:p>
          <a:p>
            <a:r>
              <a:rPr lang="en-US" sz="1000" b="0" i="0" kern="1200" dirty="0">
                <a:solidFill>
                  <a:schemeClr val="tx1"/>
                </a:solidFill>
                <a:effectLst/>
                <a:latin typeface="+mn-lt"/>
                <a:ea typeface="+mn-ea"/>
                <a:cs typeface="+mn-cs"/>
                <a:hlinkClick r:id="rId4"/>
              </a:rPr>
              <a:t>https://docs.aws.amazon.com/IAM/latest/UserGuide/access_policies_testing-policies.html</a:t>
            </a:r>
            <a:r>
              <a:rPr lang="en-US" sz="1000" b="0" i="0" kern="1200" dirty="0">
                <a:solidFill>
                  <a:schemeClr val="tx1"/>
                </a:solidFill>
                <a:effectLst/>
                <a:latin typeface="+mn-lt"/>
                <a:ea typeface="+mn-ea"/>
                <a:cs typeface="+mn-cs"/>
              </a:rPr>
              <a:t> </a:t>
            </a:r>
            <a:endParaRPr lang="en-US" sz="1000" kern="1200" dirty="0">
              <a:solidFill>
                <a:schemeClr val="tx1"/>
              </a:solidFill>
              <a:effectLst/>
              <a:ea typeface="+mn-ea"/>
              <a:cs typeface="+mn-cs"/>
            </a:endParaRPr>
          </a:p>
        </p:txBody>
      </p:sp>
    </p:spTree>
    <p:extLst>
      <p:ext uri="{BB962C8B-B14F-4D97-AF65-F5344CB8AC3E}">
        <p14:creationId xmlns:p14="http://schemas.microsoft.com/office/powerpoint/2010/main" val="253392040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sz="1100" kern="1200" dirty="0">
                <a:solidFill>
                  <a:schemeClr val="tx1"/>
                </a:solidFill>
                <a:effectLst/>
                <a:ea typeface="+mn-ea"/>
                <a:cs typeface="+mn-cs"/>
              </a:rPr>
              <a:t>La stratégie permet aux utilisateurs d'accéder uniquement aux éléments suivants :</a:t>
            </a:r>
          </a:p>
          <a:p>
            <a:r>
              <a:rPr lang="fr-FR" sz="1100" kern="1200" dirty="0">
                <a:solidFill>
                  <a:schemeClr val="tx1"/>
                </a:solidFill>
                <a:effectLst/>
                <a:ea typeface="+mn-ea"/>
                <a:cs typeface="+mn-cs"/>
              </a:rPr>
              <a:t>La table </a:t>
            </a:r>
            <a:r>
              <a:rPr lang="fr-FR" sz="1100" kern="1200" dirty="0" err="1">
                <a:solidFill>
                  <a:schemeClr val="tx1"/>
                </a:solidFill>
                <a:effectLst/>
                <a:ea typeface="+mn-ea"/>
                <a:cs typeface="+mn-cs"/>
              </a:rPr>
              <a:t>DynamoDB</a:t>
            </a:r>
            <a:r>
              <a:rPr lang="fr-FR" sz="1100" kern="1200" dirty="0">
                <a:solidFill>
                  <a:schemeClr val="tx1"/>
                </a:solidFill>
                <a:effectLst/>
                <a:ea typeface="+mn-ea"/>
                <a:cs typeface="+mn-cs"/>
              </a:rPr>
              <a:t> dont le nom est représenté par table-name.</a:t>
            </a:r>
          </a:p>
          <a:p>
            <a:r>
              <a:rPr lang="fr-FR" sz="1100" kern="1200" dirty="0">
                <a:solidFill>
                  <a:schemeClr val="tx1"/>
                </a:solidFill>
                <a:effectLst/>
                <a:ea typeface="+mn-ea"/>
                <a:cs typeface="+mn-cs"/>
              </a:rPr>
              <a:t>Le compartiment Amazon S3 d'entreprise du compte AWS, dont le nom est représenté par </a:t>
            </a:r>
            <a:r>
              <a:rPr lang="fr-FR" sz="1100" kern="1200" dirty="0" err="1">
                <a:solidFill>
                  <a:schemeClr val="tx1"/>
                </a:solidFill>
                <a:effectLst/>
                <a:ea typeface="+mn-ea"/>
                <a:cs typeface="+mn-cs"/>
              </a:rPr>
              <a:t>bucket</a:t>
            </a:r>
            <a:r>
              <a:rPr lang="fr-FR" sz="1100" kern="1200" dirty="0">
                <a:solidFill>
                  <a:schemeClr val="tx1"/>
                </a:solidFill>
                <a:effectLst/>
                <a:ea typeface="+mn-ea"/>
                <a:cs typeface="+mn-cs"/>
              </a:rPr>
              <a:t>-name et tous les objets qu'il contient.</a:t>
            </a:r>
          </a:p>
          <a:p>
            <a:endParaRPr lang="fr-FR" sz="1100" kern="1200" dirty="0">
              <a:solidFill>
                <a:schemeClr val="tx1"/>
              </a:solidFill>
              <a:effectLst/>
              <a:ea typeface="+mn-ea"/>
              <a:cs typeface="+mn-cs"/>
            </a:endParaRPr>
          </a:p>
          <a:p>
            <a:r>
              <a:rPr lang="fr-FR" sz="1100" kern="1200" dirty="0">
                <a:solidFill>
                  <a:schemeClr val="tx1"/>
                </a:solidFill>
                <a:effectLst/>
                <a:ea typeface="+mn-ea"/>
                <a:cs typeface="+mn-cs"/>
              </a:rPr>
              <a:t>La Stratégie comprend un élément de refus explicite ("</a:t>
            </a:r>
            <a:r>
              <a:rPr lang="fr-FR" sz="1100" kern="1200" dirty="0" err="1">
                <a:solidFill>
                  <a:schemeClr val="tx1"/>
                </a:solidFill>
                <a:effectLst/>
                <a:ea typeface="+mn-ea"/>
                <a:cs typeface="+mn-cs"/>
              </a:rPr>
              <a:t>Effect</a:t>
            </a:r>
            <a:r>
              <a:rPr lang="fr-FR" sz="1100" kern="1200" dirty="0">
                <a:solidFill>
                  <a:schemeClr val="tx1"/>
                </a:solidFill>
                <a:effectLst/>
                <a:ea typeface="+mn-ea"/>
                <a:cs typeface="+mn-cs"/>
              </a:rPr>
              <a:t>":"</a:t>
            </a:r>
            <a:r>
              <a:rPr lang="fr-FR" sz="1100" kern="1200" dirty="0" err="1">
                <a:solidFill>
                  <a:schemeClr val="tx1"/>
                </a:solidFill>
                <a:effectLst/>
                <a:ea typeface="+mn-ea"/>
                <a:cs typeface="+mn-cs"/>
              </a:rPr>
              <a:t>Deny</a:t>
            </a:r>
            <a:r>
              <a:rPr lang="fr-FR" sz="1100" kern="1200" dirty="0">
                <a:solidFill>
                  <a:schemeClr val="tx1"/>
                </a:solidFill>
                <a:effectLst/>
                <a:ea typeface="+mn-ea"/>
                <a:cs typeface="+mn-cs"/>
              </a:rPr>
              <a:t>"). En conjonction avec l'élément </a:t>
            </a:r>
            <a:r>
              <a:rPr lang="fr-FR" sz="1100" kern="1200" dirty="0" err="1">
                <a:solidFill>
                  <a:schemeClr val="tx1"/>
                </a:solidFill>
                <a:effectLst/>
                <a:ea typeface="+mn-ea"/>
                <a:cs typeface="+mn-cs"/>
              </a:rPr>
              <a:t>NotResource</a:t>
            </a:r>
            <a:r>
              <a:rPr lang="fr-FR" sz="1100" kern="1200" dirty="0">
                <a:solidFill>
                  <a:schemeClr val="tx1"/>
                </a:solidFill>
                <a:effectLst/>
                <a:ea typeface="+mn-ea"/>
                <a:cs typeface="+mn-cs"/>
              </a:rPr>
              <a:t>, qui permet de garantir que les utilisateurs ne peuvent utiliser aucune action ou ressource AWS à l'exception de celles spécifiées dans la stratégie, même si des autorisations ont été accordées dans une autre stratégie. Une instruction de refus explicite est prioritaire sur une instruction d'autorisation.</a:t>
            </a:r>
            <a:endParaRPr lang="en-US" sz="1100" kern="1200" dirty="0">
              <a:solidFill>
                <a:schemeClr val="tx1"/>
              </a:solidFill>
              <a:effectLst/>
              <a:ea typeface="+mn-ea"/>
              <a:cs typeface="+mn-cs"/>
            </a:endParaRPr>
          </a:p>
        </p:txBody>
      </p:sp>
    </p:spTree>
    <p:extLst>
      <p:ext uri="{BB962C8B-B14F-4D97-AF65-F5344CB8AC3E}">
        <p14:creationId xmlns:p14="http://schemas.microsoft.com/office/powerpoint/2010/main" val="275921641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sz="1100" kern="1200" dirty="0">
                <a:solidFill>
                  <a:schemeClr val="tx1"/>
                </a:solidFill>
                <a:effectLst/>
                <a:latin typeface="+mn-lt"/>
                <a:ea typeface="+mn-ea"/>
                <a:cs typeface="+mn-cs"/>
              </a:rPr>
              <a:t>Il est important de noter qu'une stratégie peut être attribuée à un utilisateur IAM, un groupe IAM et des rôles IAM.</a:t>
            </a:r>
          </a:p>
          <a:p>
            <a:endParaRPr lang="fr-FR" sz="1100" kern="1200" dirty="0">
              <a:solidFill>
                <a:schemeClr val="tx1"/>
              </a:solidFill>
              <a:effectLst/>
              <a:latin typeface="+mn-lt"/>
              <a:ea typeface="+mn-ea"/>
              <a:cs typeface="+mn-cs"/>
            </a:endParaRPr>
          </a:p>
          <a:p>
            <a:r>
              <a:rPr lang="fr-FR" sz="1100" kern="1200" dirty="0">
                <a:solidFill>
                  <a:schemeClr val="tx1"/>
                </a:solidFill>
                <a:effectLst/>
                <a:latin typeface="+mn-lt"/>
                <a:ea typeface="+mn-ea"/>
                <a:cs typeface="+mn-cs"/>
              </a:rPr>
              <a:t>Maintenant que nous avons couvert les concepts de base d'IAM, connectons-nous à la console, créons un utilisateur, affectons l'utilisateur à un groupe et appliquons des autorisations.</a:t>
            </a:r>
            <a:endParaRPr lang="en-US" sz="11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389680926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sz="1100" kern="1200" dirty="0">
                <a:solidFill>
                  <a:schemeClr val="tx1"/>
                </a:solidFill>
                <a:effectLst/>
                <a:latin typeface="+mn-lt"/>
                <a:ea typeface="+mn-ea"/>
                <a:cs typeface="+mn-cs"/>
              </a:rPr>
              <a:t>Examinons maintenant un service supplémentaire qui peut être utilisé pour améliorer la sécurité et la conformité globales.</a:t>
            </a:r>
          </a:p>
          <a:p>
            <a:endParaRPr lang="fr-FR" sz="1100" kern="1200" dirty="0">
              <a:solidFill>
                <a:schemeClr val="tx1"/>
              </a:solidFill>
              <a:effectLst/>
              <a:latin typeface="+mn-lt"/>
              <a:ea typeface="+mn-ea"/>
              <a:cs typeface="+mn-cs"/>
            </a:endParaRPr>
          </a:p>
          <a:p>
            <a:r>
              <a:rPr lang="fr-FR" sz="1100" kern="1200" dirty="0">
                <a:solidFill>
                  <a:schemeClr val="tx1"/>
                </a:solidFill>
                <a:effectLst/>
                <a:latin typeface="+mn-lt"/>
                <a:ea typeface="+mn-ea"/>
                <a:cs typeface="+mn-cs"/>
              </a:rPr>
              <a:t>AWS </a:t>
            </a:r>
            <a:r>
              <a:rPr lang="fr-FR" sz="1100" kern="1200" dirty="0" err="1">
                <a:solidFill>
                  <a:schemeClr val="tx1"/>
                </a:solidFill>
                <a:effectLst/>
                <a:latin typeface="+mn-lt"/>
                <a:ea typeface="+mn-ea"/>
                <a:cs typeface="+mn-cs"/>
              </a:rPr>
              <a:t>Trusted</a:t>
            </a:r>
            <a:r>
              <a:rPr lang="fr-FR" sz="1100" kern="1200" dirty="0">
                <a:solidFill>
                  <a:schemeClr val="tx1"/>
                </a:solidFill>
                <a:effectLst/>
                <a:latin typeface="+mn-lt"/>
                <a:ea typeface="+mn-ea"/>
                <a:cs typeface="+mn-cs"/>
              </a:rPr>
              <a:t> Advisor est comme votre expert cloud personnalisé. </a:t>
            </a:r>
          </a:p>
          <a:p>
            <a:endParaRPr lang="fr-FR" sz="1100" kern="1200" dirty="0">
              <a:solidFill>
                <a:schemeClr val="tx1"/>
              </a:solidFill>
              <a:effectLst/>
              <a:latin typeface="+mn-lt"/>
              <a:ea typeface="+mn-ea"/>
              <a:cs typeface="+mn-cs"/>
            </a:endParaRPr>
          </a:p>
          <a:p>
            <a:r>
              <a:rPr lang="fr-FR" sz="1100" kern="1200" dirty="0">
                <a:solidFill>
                  <a:schemeClr val="tx1"/>
                </a:solidFill>
                <a:effectLst/>
                <a:latin typeface="+mn-lt"/>
                <a:ea typeface="+mn-ea"/>
                <a:cs typeface="+mn-cs"/>
              </a:rPr>
              <a:t>Il fournit quatre des recommandations de performances et de sécurité les plus populaires à tous les clients AWS. Regardons les détails et une étude de cas pour comprendre ce service</a:t>
            </a:r>
            <a:endParaRPr lang="en-US" sz="1100" dirty="0"/>
          </a:p>
        </p:txBody>
      </p:sp>
    </p:spTree>
    <p:extLst>
      <p:ext uri="{BB962C8B-B14F-4D97-AF65-F5344CB8AC3E}">
        <p14:creationId xmlns:p14="http://schemas.microsoft.com/office/powerpoint/2010/main" val="126265154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343400"/>
            <a:ext cx="5486400" cy="4025096"/>
          </a:xfrm>
        </p:spPr>
        <p:txBody>
          <a:bodyPr/>
          <a:lstStyle/>
          <a:p>
            <a:r>
              <a:rPr lang="fr-FR" sz="1100" b="1" dirty="0"/>
              <a:t>AWS </a:t>
            </a:r>
            <a:r>
              <a:rPr lang="fr-FR" sz="1100" b="1" dirty="0" err="1"/>
              <a:t>Trusted</a:t>
            </a:r>
            <a:r>
              <a:rPr lang="fr-FR" sz="1100" b="1" dirty="0"/>
              <a:t> Advisor </a:t>
            </a:r>
            <a:r>
              <a:rPr lang="fr-FR" sz="1100" b="0" dirty="0"/>
              <a:t>est une ressource en ligne qui vous aide à réduire les coûts, à augmenter les performances et à améliorer la sécurité en optimisant votre environnement AWS. Il fournit les meilleures pratiques, ou vérifications, dans cinq catégories, notamment :</a:t>
            </a:r>
          </a:p>
          <a:p>
            <a:endParaRPr lang="fr-FR" sz="1100" b="0" dirty="0"/>
          </a:p>
          <a:p>
            <a:r>
              <a:rPr lang="fr-FR" sz="1100" b="1" dirty="0"/>
              <a:t>1- Optimisation des coûts</a:t>
            </a:r>
            <a:r>
              <a:rPr lang="fr-FR" sz="1100" b="0" dirty="0"/>
              <a:t> : découvrez comment vous pouvez économiser de l'argent sur AWS en éliminant les ressources inutilisées et inactives ou en vous engageant sur la capacité réservée.</a:t>
            </a:r>
          </a:p>
          <a:p>
            <a:r>
              <a:rPr lang="fr-FR" sz="1100" b="1" dirty="0"/>
              <a:t>2- Performances </a:t>
            </a:r>
            <a:r>
              <a:rPr lang="fr-FR" sz="1100" b="0" dirty="0"/>
              <a:t>: améliorez les performances de vos services en vérifiant vos limites de service, en vous assurant de tirer parti du débit provisionné et en surveillant les instances surutilisées.</a:t>
            </a:r>
          </a:p>
          <a:p>
            <a:r>
              <a:rPr lang="fr-FR" sz="1100" b="1" dirty="0"/>
              <a:t>3- Sécurité </a:t>
            </a:r>
            <a:r>
              <a:rPr lang="fr-FR" sz="1100" b="0" dirty="0"/>
              <a:t>: améliorez la sécurité de votre application en comblant les lacunes, en activant diverses fonctionnalités de sécurité AWS et en examinant vos autorisations.</a:t>
            </a:r>
          </a:p>
          <a:p>
            <a:r>
              <a:rPr lang="fr-FR" sz="1100" b="1" dirty="0"/>
              <a:t>4- Tolérance aux pannes </a:t>
            </a:r>
            <a:r>
              <a:rPr lang="fr-FR" sz="1100" b="0" dirty="0"/>
              <a:t>: augmentez la disponibilité et la redondance de votre application AWS en tirant parti de la mise à l'échelle automatique, des vérifications de l'état, de plusieurs zones de disponibilité et des capacités de sauvegarde.</a:t>
            </a:r>
          </a:p>
          <a:p>
            <a:r>
              <a:rPr lang="fr-FR" sz="1100" b="1" dirty="0"/>
              <a:t>5- Limites de service </a:t>
            </a:r>
            <a:r>
              <a:rPr lang="fr-FR" sz="1100" b="0" dirty="0"/>
              <a:t>: vérifie si l'utilisation du service est supérieure à 80 % de la limite de service.</a:t>
            </a:r>
          </a:p>
          <a:p>
            <a:endParaRPr lang="fr-FR" sz="1100" b="0" dirty="0"/>
          </a:p>
          <a:p>
            <a:r>
              <a:rPr lang="fr-FR" sz="1100" b="0" dirty="0"/>
              <a:t>L'état du contrôle est affiché à l'aide d'un code couleur sur la page du tableau de bord :</a:t>
            </a:r>
          </a:p>
          <a:p>
            <a:r>
              <a:rPr lang="fr-FR" sz="1100" b="0" dirty="0"/>
              <a:t>Rouge : une action est recommandée</a:t>
            </a:r>
          </a:p>
          <a:p>
            <a:r>
              <a:rPr lang="fr-FR" sz="1100" b="0" dirty="0"/>
              <a:t>Jaune : une enquête est recommandée</a:t>
            </a:r>
          </a:p>
          <a:p>
            <a:r>
              <a:rPr lang="fr-FR" sz="1100" b="0" dirty="0"/>
              <a:t>Vert : aucun problème n'a été détecté</a:t>
            </a:r>
            <a:endParaRPr lang="en-US" sz="1100" b="0" i="0" kern="1200" dirty="0">
              <a:solidFill>
                <a:schemeClr val="tx1"/>
              </a:solidFill>
              <a:effectLst/>
              <a:latin typeface="+mn-lt"/>
              <a:ea typeface="+mn-ea"/>
              <a:cs typeface="+mn-cs"/>
            </a:endParaRPr>
          </a:p>
          <a:p>
            <a:pPr>
              <a:defRPr/>
            </a:pPr>
            <a:r>
              <a:rPr lang="en-US" sz="1100" dirty="0"/>
              <a:t>You can visit the Trusted Advisor Console by selecting the link.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baseline="0" dirty="0">
                <a:hlinkClick r:id="rId3"/>
              </a:rPr>
              <a:t>https://console.aws.amazon.com/trustedadvisor/</a:t>
            </a:r>
            <a:endParaRPr lang="en-US" sz="1100" baseline="0" dirty="0"/>
          </a:p>
          <a:p>
            <a:endParaRPr lang="en-US" sz="1100" b="0" dirty="0"/>
          </a:p>
        </p:txBody>
      </p:sp>
    </p:spTree>
    <p:extLst>
      <p:ext uri="{BB962C8B-B14F-4D97-AF65-F5344CB8AC3E}">
        <p14:creationId xmlns:p14="http://schemas.microsoft.com/office/powerpoint/2010/main" val="397839088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sz="1100" dirty="0"/>
              <a:t>AWS </a:t>
            </a:r>
            <a:r>
              <a:rPr lang="fr-FR" sz="1100" dirty="0" err="1"/>
              <a:t>Trusted</a:t>
            </a:r>
            <a:r>
              <a:rPr lang="fr-FR" sz="1100" dirty="0"/>
              <a:t> Advisor fournit des recommandations de performances et de sécurité populaires à tous les clients AWS. </a:t>
            </a:r>
          </a:p>
          <a:p>
            <a:endParaRPr lang="fr-FR" sz="1100" dirty="0"/>
          </a:p>
          <a:p>
            <a:r>
              <a:rPr lang="fr-FR" sz="1100" dirty="0"/>
              <a:t>Ces six vérifications de </a:t>
            </a:r>
            <a:r>
              <a:rPr lang="fr-FR" sz="1100" dirty="0" err="1"/>
              <a:t>Trusted</a:t>
            </a:r>
            <a:r>
              <a:rPr lang="fr-FR" sz="1100" dirty="0"/>
              <a:t> Advisor sont disponibles gratuitement pour tous les clients :</a:t>
            </a:r>
          </a:p>
          <a:p>
            <a:r>
              <a:rPr lang="fr-FR" sz="1100" dirty="0"/>
              <a:t>Limites de service</a:t>
            </a:r>
          </a:p>
          <a:p>
            <a:r>
              <a:rPr lang="fr-FR" sz="1100" dirty="0"/>
              <a:t>Groupes de sécurité - Ports spécifiques sans restriction</a:t>
            </a:r>
          </a:p>
          <a:p>
            <a:r>
              <a:rPr lang="fr-FR" sz="1100" dirty="0"/>
              <a:t>Utilisation de l'IAM</a:t>
            </a:r>
          </a:p>
          <a:p>
            <a:r>
              <a:rPr lang="fr-FR" sz="1100" dirty="0"/>
              <a:t>Authentification </a:t>
            </a:r>
            <a:r>
              <a:rPr lang="fr-FR" sz="1100" dirty="0" err="1"/>
              <a:t>multifacteur</a:t>
            </a:r>
            <a:r>
              <a:rPr lang="fr-FR" sz="1100" dirty="0"/>
              <a:t> (MFA) sur le compte racine</a:t>
            </a:r>
          </a:p>
          <a:p>
            <a:r>
              <a:rPr lang="fr-FR" sz="1100" dirty="0"/>
              <a:t>Instantanés publics Elastic Block Store (EBS)</a:t>
            </a:r>
          </a:p>
          <a:p>
            <a:r>
              <a:rPr lang="fr-FR" sz="1100" dirty="0"/>
              <a:t>Instantanés publics du service de base de données relationnelle (RDS)</a:t>
            </a:r>
          </a:p>
          <a:p>
            <a:endParaRPr lang="fr-FR" sz="1100" dirty="0"/>
          </a:p>
          <a:p>
            <a:r>
              <a:rPr lang="fr-FR" sz="1100" dirty="0"/>
              <a:t>L'ensemble complet de vérifications et de conseils est disponible avec les plans de support Business et Enterprise. AWS </a:t>
            </a:r>
            <a:r>
              <a:rPr lang="fr-FR" sz="1100" dirty="0" err="1"/>
              <a:t>Trusted</a:t>
            </a:r>
            <a:r>
              <a:rPr lang="fr-FR" sz="1100" dirty="0"/>
              <a:t> Advisor vous aide à provisionner vos ressources en suivant les meilleures pratiques pour améliorer les performances et la fiabilité du système, augmenter la sécurité et rechercher des opportunités d'économiser de l'argent.</a:t>
            </a:r>
            <a:r>
              <a:rPr lang="en-US" sz="1100" dirty="0"/>
              <a:t>For more information about Trusted Advisor best practices, select the link. </a:t>
            </a:r>
            <a:r>
              <a:rPr lang="en-US" sz="1100" dirty="0">
                <a:hlinkClick r:id="rId3"/>
              </a:rPr>
              <a:t>https://aws.amazon.com/premiumsupport/trustedadvisor/best-practices/</a:t>
            </a:r>
            <a:r>
              <a:rPr lang="en-US" sz="1100" dirty="0"/>
              <a:t>. </a:t>
            </a:r>
          </a:p>
        </p:txBody>
      </p:sp>
    </p:spTree>
    <p:extLst>
      <p:ext uri="{BB962C8B-B14F-4D97-AF65-F5344CB8AC3E}">
        <p14:creationId xmlns:p14="http://schemas.microsoft.com/office/powerpoint/2010/main" val="295546564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343400"/>
            <a:ext cx="5486400" cy="4025096"/>
          </a:xfrm>
        </p:spPr>
        <p:txBody>
          <a:bodyPr/>
          <a:lstStyle/>
          <a:p>
            <a:r>
              <a:rPr lang="fr-FR" sz="1100" dirty="0"/>
              <a:t>AWS </a:t>
            </a:r>
            <a:r>
              <a:rPr lang="fr-FR" sz="1100" dirty="0" err="1"/>
              <a:t>Trusted</a:t>
            </a:r>
            <a:r>
              <a:rPr lang="fr-FR" sz="1100" dirty="0"/>
              <a:t> Advisor fournit une suite de fonctionnalités pour vous permettre de personnaliser les recommandations et de surveiller de manière proactive vos ressources AWS, notamment :</a:t>
            </a:r>
          </a:p>
          <a:p>
            <a:r>
              <a:rPr lang="fr-FR" sz="1100" b="1" dirty="0"/>
              <a:t>Les notifications </a:t>
            </a:r>
            <a:r>
              <a:rPr lang="fr-FR" sz="1100" b="1" dirty="0" err="1"/>
              <a:t>Trusted</a:t>
            </a:r>
            <a:r>
              <a:rPr lang="fr-FR" sz="1100" b="1" dirty="0"/>
              <a:t> Advisor</a:t>
            </a:r>
            <a:r>
              <a:rPr lang="fr-FR" sz="1100" dirty="0"/>
              <a:t> vous permettent de rester à jour avec votre déploiement de ressources AWS. Vous serez averti par un e-mail hebdomadaire lorsque vous optez pour ce service, cette fonctionnalité est gratuite.</a:t>
            </a:r>
          </a:p>
          <a:p>
            <a:endParaRPr lang="fr-FR" sz="1100" dirty="0"/>
          </a:p>
          <a:p>
            <a:r>
              <a:rPr lang="fr-FR" sz="1100" dirty="0"/>
              <a:t>Vous pouvez utiliser </a:t>
            </a:r>
            <a:r>
              <a:rPr lang="fr-FR" sz="1100" b="1" dirty="0"/>
              <a:t>IAM </a:t>
            </a:r>
            <a:r>
              <a:rPr lang="fr-FR" sz="1100" dirty="0"/>
              <a:t>pour contrôler l'accès à des contrôles spécifiques ou à des catégories de contrôles.</a:t>
            </a:r>
          </a:p>
          <a:p>
            <a:endParaRPr lang="fr-FR" sz="1100" dirty="0"/>
          </a:p>
          <a:p>
            <a:r>
              <a:rPr lang="fr-FR" sz="1100" dirty="0"/>
              <a:t>Vous pouvez récupérer et actualiser les résultats de </a:t>
            </a:r>
            <a:r>
              <a:rPr lang="fr-FR" sz="1100" dirty="0" err="1"/>
              <a:t>Trusted</a:t>
            </a:r>
            <a:r>
              <a:rPr lang="fr-FR" sz="1100" dirty="0"/>
              <a:t> Advisor de façon programmatique à l'aide de l'API AWS Support.</a:t>
            </a:r>
          </a:p>
          <a:p>
            <a:endParaRPr lang="fr-FR" sz="1100" dirty="0"/>
          </a:p>
          <a:p>
            <a:r>
              <a:rPr lang="fr-FR" sz="1100" dirty="0"/>
              <a:t>Les liens d'action sont des hyperliens sur des éléments d'un rapport </a:t>
            </a:r>
            <a:r>
              <a:rPr lang="fr-FR" sz="1100" dirty="0" err="1"/>
              <a:t>Trusted</a:t>
            </a:r>
            <a:r>
              <a:rPr lang="fr-FR" sz="1100" dirty="0"/>
              <a:t> Advisor qui vous amènent directement à la console, où vous pouvez agir sur les recommandations </a:t>
            </a:r>
            <a:r>
              <a:rPr lang="fr-FR" sz="1100" dirty="0" err="1"/>
              <a:t>Trusted</a:t>
            </a:r>
            <a:r>
              <a:rPr lang="fr-FR" sz="1100" dirty="0"/>
              <a:t> Advisor.</a:t>
            </a:r>
          </a:p>
          <a:p>
            <a:r>
              <a:rPr lang="fr-FR" sz="1100" dirty="0"/>
              <a:t>Avec la fonction Modifications récentes, vous pouvez suivre les modifications récentes de l'état des vérifications sur le tableau de bord de la console. Les modifications les plus récentes apparaissent en haut de la liste pour les porter à votre attention.</a:t>
            </a:r>
          </a:p>
          <a:p>
            <a:r>
              <a:rPr lang="fr-FR" sz="1100" dirty="0"/>
              <a:t>La fonction Exclure des éléments vous permet de personnaliser le rapport </a:t>
            </a:r>
            <a:r>
              <a:rPr lang="fr-FR" sz="1100" dirty="0" err="1"/>
              <a:t>Trusted</a:t>
            </a:r>
            <a:r>
              <a:rPr lang="fr-FR" sz="1100" dirty="0"/>
              <a:t> Advisor. Vous pouvez exclure des éléments du résultat du contrôle s'ils ne sont pas pertinents.</a:t>
            </a:r>
          </a:p>
          <a:p>
            <a:r>
              <a:rPr lang="fr-FR" sz="1100" dirty="0"/>
              <a:t>Vous pouvez actualiser des chèques individuels ou actualiser tous les chèques à la fois en cliquant sur le bouton Actualiser tout dans le tableau de bord récapitulatif. Un chèque est éligible pour une actualisation en 5 minutes après sa dernière actualisation.</a:t>
            </a:r>
            <a:endParaRPr lang="en-US" sz="1100" dirty="0"/>
          </a:p>
          <a:p>
            <a:r>
              <a:rPr lang="en-US" sz="1100" dirty="0"/>
              <a:t>For more information about Trusted Advisor select the link. </a:t>
            </a:r>
          </a:p>
          <a:p>
            <a:r>
              <a:rPr lang="en-US" sz="1100" dirty="0">
                <a:hlinkClick r:id="rId3"/>
              </a:rPr>
              <a:t>https://aws.amazon.com/premiumsupport/trustedadvisor/</a:t>
            </a:r>
            <a:r>
              <a:rPr lang="en-US" sz="1100" dirty="0"/>
              <a:t>.</a:t>
            </a:r>
            <a:endParaRPr lang="en-US" sz="1100" b="1" dirty="0"/>
          </a:p>
        </p:txBody>
      </p:sp>
    </p:spTree>
    <p:extLst>
      <p:ext uri="{BB962C8B-B14F-4D97-AF65-F5344CB8AC3E}">
        <p14:creationId xmlns:p14="http://schemas.microsoft.com/office/powerpoint/2010/main" val="13144264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sz="1100" dirty="0"/>
              <a:t>Dans ce module, nous décrirons le modèle de responsabilité partagée AWS, examinerons les utilisateurs, les groupes et les rôles IAM et décrirons différents types d'informations d'identification de sécurité,</a:t>
            </a:r>
          </a:p>
          <a:p>
            <a:endParaRPr lang="fr-FR" sz="1100" dirty="0"/>
          </a:p>
          <a:p>
            <a:endParaRPr lang="fr-FR" sz="1100" dirty="0"/>
          </a:p>
          <a:p>
            <a:r>
              <a:rPr lang="fr-FR" sz="1100" dirty="0"/>
              <a:t>L'objectif de ce module est de vous familiariser avec toutes les considérations de sécurité pour votre solution cloud. Nous passerons en revue les outils de sécurité et les meilleures pratiques pour vous aider à comprendre les concepts de sécurité clés liés au modèle de responsabilité partagée et à l'IAM. </a:t>
            </a:r>
          </a:p>
          <a:p>
            <a:endParaRPr lang="fr-FR" sz="1100" dirty="0"/>
          </a:p>
          <a:p>
            <a:r>
              <a:rPr lang="fr-FR" sz="1100" dirty="0"/>
              <a:t>Nous passerons en revue les vérifications d'AWS </a:t>
            </a:r>
            <a:r>
              <a:rPr lang="fr-FR" sz="1100" dirty="0" err="1"/>
              <a:t>Trusted</a:t>
            </a:r>
            <a:r>
              <a:rPr lang="fr-FR" sz="1100" dirty="0"/>
              <a:t> Advisor et discuterons de la conformité en matière de sécurité.</a:t>
            </a:r>
          </a:p>
          <a:p>
            <a:endParaRPr lang="fr-FR" sz="1100" dirty="0"/>
          </a:p>
          <a:p>
            <a:r>
              <a:rPr lang="fr-FR" sz="1100" dirty="0"/>
              <a:t>La démonstration des meilleures pratiques du jour 1 vous guidera à travers les meilleures pratiques pour créer un compte du début à la fin.</a:t>
            </a:r>
            <a:endParaRPr lang="en-US" sz="1100" dirty="0"/>
          </a:p>
        </p:txBody>
      </p:sp>
    </p:spTree>
    <p:extLst>
      <p:ext uri="{BB962C8B-B14F-4D97-AF65-F5344CB8AC3E}">
        <p14:creationId xmlns:p14="http://schemas.microsoft.com/office/powerpoint/2010/main" val="219809010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Let’s review a case study by </a:t>
            </a:r>
            <a:r>
              <a:rPr lang="en-US" sz="1100" dirty="0" err="1"/>
              <a:t>Hungama</a:t>
            </a:r>
            <a:r>
              <a:rPr lang="en-US" sz="1100" dirty="0"/>
              <a:t>, who has used AWS for server and storage management since 2008, saving 33% on their monthly bill. They deliver content to consumers in 47 countries across mobile, Internet and Internet Protocol Television services. They use Amazon S3 to host more than 60 terabytes of content and Amazon EC2 and Amazon RDS for server and storage management. As the company grew rapidly, more departments used AWS for development, causing an increase in monthly costs. </a:t>
            </a:r>
            <a:br>
              <a:rPr lang="en-US" sz="1100" dirty="0"/>
            </a:br>
            <a:br>
              <a:rPr lang="en-US" sz="1100" dirty="0"/>
            </a:br>
            <a:r>
              <a:rPr lang="en-US" sz="1100" dirty="0"/>
              <a:t>For more information on how </a:t>
            </a:r>
            <a:r>
              <a:rPr lang="en-US" sz="1100" dirty="0" err="1"/>
              <a:t>Hungama</a:t>
            </a:r>
            <a:r>
              <a:rPr lang="en-US" sz="1100" dirty="0"/>
              <a:t> uses AWS, select the link. </a:t>
            </a:r>
          </a:p>
          <a:p>
            <a:r>
              <a:rPr lang="en-US" sz="1100" kern="1200" dirty="0">
                <a:solidFill>
                  <a:schemeClr val="tx1"/>
                </a:solidFill>
                <a:effectLst/>
                <a:latin typeface="+mn-lt"/>
                <a:ea typeface="+mn-ea"/>
                <a:cs typeface="+mn-cs"/>
              </a:rPr>
              <a:t> </a:t>
            </a:r>
            <a:r>
              <a:rPr lang="en-US" sz="1100" b="0" i="0" kern="1200" baseline="0" dirty="0">
                <a:solidFill>
                  <a:schemeClr val="tx1"/>
                </a:solidFill>
                <a:effectLst/>
                <a:hlinkClick r:id="rId3"/>
              </a:rPr>
              <a:t>https://aws.amazon.com/solutions/case-studies/hungama/</a:t>
            </a:r>
            <a:r>
              <a:rPr lang="en-US" sz="1100" b="0" i="0" kern="1200" baseline="0" dirty="0">
                <a:solidFill>
                  <a:schemeClr val="tx1"/>
                </a:solidFill>
                <a:effectLst/>
              </a:rPr>
              <a:t>.</a:t>
            </a:r>
          </a:p>
        </p:txBody>
      </p:sp>
    </p:spTree>
    <p:extLst>
      <p:ext uri="{BB962C8B-B14F-4D97-AF65-F5344CB8AC3E}">
        <p14:creationId xmlns:p14="http://schemas.microsoft.com/office/powerpoint/2010/main" val="106976371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Three AWS Trusted Advisor checks were particularly helpful in optimizing usage and cutting costs.</a:t>
            </a:r>
          </a:p>
          <a:p>
            <a:endParaRPr lang="en-US" sz="1100" dirty="0"/>
          </a:p>
          <a:p>
            <a:r>
              <a:rPr lang="en-US" sz="1100" dirty="0"/>
              <a:t>The </a:t>
            </a:r>
            <a:r>
              <a:rPr lang="en-US" sz="1100" b="1" dirty="0"/>
              <a:t>Low Utilization Amazon EC2 Instances </a:t>
            </a:r>
            <a:r>
              <a:rPr lang="en-US" sz="1100" dirty="0"/>
              <a:t>check revealed over-provisioned instance sizes and instances spun up for special projects that were not terminated after completion. In response, the audit team used this information to </a:t>
            </a:r>
            <a:r>
              <a:rPr lang="en-US" sz="1100" b="1" dirty="0"/>
              <a:t>right-size</a:t>
            </a:r>
            <a:r>
              <a:rPr lang="en-US" sz="1100" dirty="0"/>
              <a:t> their instances. They also </a:t>
            </a:r>
            <a:r>
              <a:rPr lang="en-US" sz="1100" b="1" dirty="0"/>
              <a:t>categorized</a:t>
            </a:r>
            <a:r>
              <a:rPr lang="en-US" sz="1100" dirty="0"/>
              <a:t> production and development servers and </a:t>
            </a:r>
            <a:r>
              <a:rPr lang="en-US" sz="1100" b="1" dirty="0"/>
              <a:t>automated</a:t>
            </a:r>
            <a:r>
              <a:rPr lang="en-US" sz="1100" dirty="0"/>
              <a:t> the process of shutting down development servers during non-business hours.</a:t>
            </a:r>
          </a:p>
          <a:p>
            <a:r>
              <a:rPr lang="en-US" sz="1100" dirty="0"/>
              <a:t> </a:t>
            </a:r>
            <a:r>
              <a:rPr lang="en-US" sz="1100" b="1" dirty="0"/>
              <a:t> </a:t>
            </a:r>
          </a:p>
          <a:p>
            <a:r>
              <a:rPr lang="en-US" sz="1100" dirty="0"/>
              <a:t>The </a:t>
            </a:r>
            <a:r>
              <a:rPr lang="en-US" sz="1100" b="1" dirty="0"/>
              <a:t>Reserved Instance Optimization </a:t>
            </a:r>
            <a:r>
              <a:rPr lang="en-US" sz="1100" dirty="0"/>
              <a:t>check identified additional opportunities for optimization of the RI instances they had purchased. In response, Hungama changed how they reserved their instances and based reservations on the </a:t>
            </a:r>
            <a:r>
              <a:rPr lang="en-US" sz="1100" b="1" dirty="0"/>
              <a:t>specific usage patterns </a:t>
            </a:r>
            <a:r>
              <a:rPr lang="en-US" sz="1100" dirty="0"/>
              <a:t>of their different instance categories (dev/prod/test/etc.).</a:t>
            </a:r>
          </a:p>
          <a:p>
            <a:r>
              <a:rPr lang="en-US" sz="1100" dirty="0"/>
              <a:t>  </a:t>
            </a:r>
          </a:p>
          <a:p>
            <a:r>
              <a:rPr lang="en-US" sz="1100" dirty="0"/>
              <a:t>The </a:t>
            </a:r>
            <a:r>
              <a:rPr lang="en-US" sz="1100" b="1" dirty="0"/>
              <a:t>Underutilized Amazon EBS </a:t>
            </a:r>
            <a:r>
              <a:rPr lang="en-US" sz="1100" dirty="0"/>
              <a:t>volumes check identified a number of unused or underutilized EBS volumes that were often leftover from previous test projects. In response, the audit team created </a:t>
            </a:r>
            <a:r>
              <a:rPr lang="en-US" sz="1100" b="1" dirty="0"/>
              <a:t>snapshots</a:t>
            </a:r>
            <a:r>
              <a:rPr lang="en-US" sz="1100" dirty="0"/>
              <a:t> of many of the underutilized EBS volumes, which they stored on Amazon S3, and then </a:t>
            </a:r>
            <a:r>
              <a:rPr lang="en-US" sz="1100" b="1" dirty="0"/>
              <a:t>deleted the volumes</a:t>
            </a:r>
            <a:r>
              <a:rPr lang="en-US" sz="1100" dirty="0"/>
              <a:t>. This resulted in a reduction of over 90% on the number of snapshots generated weekly.</a:t>
            </a:r>
          </a:p>
        </p:txBody>
      </p:sp>
    </p:spTree>
    <p:extLst>
      <p:ext uri="{BB962C8B-B14F-4D97-AF65-F5344CB8AC3E}">
        <p14:creationId xmlns:p14="http://schemas.microsoft.com/office/powerpoint/2010/main" val="7463850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r>
              <a:rPr lang="fr-FR" sz="1100" dirty="0"/>
              <a:t>En résumé, AWS </a:t>
            </a:r>
            <a:r>
              <a:rPr lang="fr-FR" sz="1100" dirty="0" err="1"/>
              <a:t>Trusted</a:t>
            </a:r>
            <a:r>
              <a:rPr lang="fr-FR" sz="1100" dirty="0"/>
              <a:t> Advisor est un outil en ligne qui agit comme un expert cloud personnalisé, vous aidant à configurer vos ressources pour suivre les meilleures pratiques. </a:t>
            </a:r>
          </a:p>
          <a:p>
            <a:r>
              <a:rPr lang="fr-FR" sz="1100" dirty="0" err="1"/>
              <a:t>Trusted</a:t>
            </a:r>
            <a:r>
              <a:rPr lang="fr-FR" sz="1100" dirty="0"/>
              <a:t> Advisor inspecte votre environnement AWS pour vous aider à combler les failles de sécurité et trouve des opportunités d'économiser de l'argent, d'optimiser les coûts, d'améliorer les performances du système et d'augmenter la fiabilité. Cela augmente la sécurité avec la tolérance aux pannes et les limites de service.</a:t>
            </a:r>
            <a:endParaRPr lang="en-US" sz="1100" dirty="0"/>
          </a:p>
        </p:txBody>
      </p:sp>
    </p:spTree>
    <p:extLst>
      <p:ext uri="{BB962C8B-B14F-4D97-AF65-F5344CB8AC3E}">
        <p14:creationId xmlns:p14="http://schemas.microsoft.com/office/powerpoint/2010/main" val="6525134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Introducing part 4: AWS CloudTrail. </a:t>
            </a:r>
          </a:p>
          <a:p>
            <a:endParaRPr lang="en-US" sz="1100" dirty="0"/>
          </a:p>
          <a:p>
            <a:r>
              <a:rPr lang="fr-FR" sz="1100" dirty="0"/>
              <a:t>AWS </a:t>
            </a:r>
            <a:r>
              <a:rPr lang="fr-FR" sz="1100" dirty="0" err="1"/>
              <a:t>CloudTrail</a:t>
            </a:r>
            <a:r>
              <a:rPr lang="fr-FR" sz="1100" dirty="0"/>
              <a:t> vous permet de simplifier la gouvernance, la conformité et l'audit des risques. </a:t>
            </a:r>
            <a:r>
              <a:rPr lang="fr-FR" sz="1100" dirty="0" err="1"/>
              <a:t>CloudTrail</a:t>
            </a:r>
            <a:r>
              <a:rPr lang="fr-FR" sz="1100" dirty="0"/>
              <a:t> accélère l'analyse des problèmes opérationnels et de sécurité en offrant une visibilité sur les actions API et non API dans votre compte AWS</a:t>
            </a:r>
            <a:r>
              <a:rPr lang="en-US" sz="1100" dirty="0"/>
              <a:t>. </a:t>
            </a:r>
          </a:p>
          <a:p>
            <a:endParaRPr lang="en-US" sz="1050" dirty="0"/>
          </a:p>
        </p:txBody>
      </p:sp>
    </p:spTree>
    <p:extLst>
      <p:ext uri="{BB962C8B-B14F-4D97-AF65-F5344CB8AC3E}">
        <p14:creationId xmlns:p14="http://schemas.microsoft.com/office/powerpoint/2010/main" val="199744303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343400"/>
            <a:ext cx="5486400" cy="4025096"/>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i="0" kern="1200" dirty="0">
                <a:solidFill>
                  <a:schemeClr val="tx1"/>
                </a:solidFill>
                <a:effectLst/>
                <a:latin typeface="+mn-lt"/>
                <a:ea typeface="+mn-ea"/>
                <a:cs typeface="+mn-cs"/>
              </a:rPr>
              <a:t>CloudTrail</a:t>
            </a:r>
            <a:r>
              <a:rPr lang="en-US" sz="1100" b="0" i="0" kern="1200" dirty="0">
                <a:solidFill>
                  <a:schemeClr val="tx1"/>
                </a:solidFill>
                <a:effectLst/>
                <a:latin typeface="+mn-lt"/>
                <a:ea typeface="+mn-ea"/>
                <a:cs typeface="+mn-cs"/>
              </a:rPr>
              <a:t> </a:t>
            </a:r>
            <a:r>
              <a:rPr lang="fr-FR" sz="1100" b="0" i="0" kern="1200" dirty="0">
                <a:solidFill>
                  <a:schemeClr val="tx1"/>
                </a:solidFill>
                <a:effectLst/>
                <a:latin typeface="+mn-lt"/>
                <a:ea typeface="+mn-ea"/>
                <a:cs typeface="+mn-cs"/>
              </a:rPr>
              <a:t>est un service Web qui enregistre les appels d'API pour votre compte et vous fournit des fichiers journaux</a:t>
            </a:r>
            <a:r>
              <a:rPr lang="en-US" sz="1100" b="0" i="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b="1"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i="0" kern="1200" dirty="0">
                <a:solidFill>
                  <a:schemeClr val="tx1"/>
                </a:solidFill>
                <a:effectLst/>
                <a:latin typeface="+mn-lt"/>
                <a:ea typeface="+mn-ea"/>
                <a:cs typeface="+mn-cs"/>
              </a:rPr>
              <a:t>CloudTrail</a:t>
            </a:r>
            <a:r>
              <a:rPr lang="en-US" sz="1100" b="0" i="0" kern="1200" dirty="0">
                <a:solidFill>
                  <a:schemeClr val="tx1"/>
                </a:solidFill>
                <a:effectLst/>
                <a:latin typeface="+mn-lt"/>
                <a:ea typeface="+mn-ea"/>
                <a:cs typeface="+mn-cs"/>
              </a:rPr>
              <a:t> </a:t>
            </a:r>
            <a:r>
              <a:rPr lang="fr-FR" sz="1100" b="0" i="0" kern="1200" dirty="0">
                <a:solidFill>
                  <a:schemeClr val="tx1"/>
                </a:solidFill>
                <a:effectLst/>
                <a:latin typeface="+mn-lt"/>
                <a:ea typeface="+mn-ea"/>
                <a:cs typeface="+mn-cs"/>
              </a:rPr>
              <a:t>est un outil essentiel pour simplifier la gouvernance, la conformité et l'audit des risques. Tout dans AWS est un appel d'API et </a:t>
            </a:r>
            <a:r>
              <a:rPr lang="fr-FR" sz="1100" b="0" i="0" kern="1200" dirty="0" err="1">
                <a:solidFill>
                  <a:schemeClr val="tx1"/>
                </a:solidFill>
                <a:effectLst/>
                <a:latin typeface="+mn-lt"/>
                <a:ea typeface="+mn-ea"/>
                <a:cs typeface="+mn-cs"/>
              </a:rPr>
              <a:t>CloudTrail</a:t>
            </a:r>
            <a:r>
              <a:rPr lang="fr-FR" sz="1100" b="0" i="0" kern="1200" dirty="0">
                <a:solidFill>
                  <a:schemeClr val="tx1"/>
                </a:solidFill>
                <a:effectLst/>
                <a:latin typeface="+mn-lt"/>
                <a:ea typeface="+mn-ea"/>
                <a:cs typeface="+mn-cs"/>
              </a:rPr>
              <a:t> enregistre les appels d'API effectués dans un compte AWS dans toutes les régions, que cette action ait été effectuée via la CLI, un SDK, la console ou une API directement. Cela inclut des actions telles que le démarrage et l'arrêt d'instances, la création ou la modification de bases de données Amazon RDS ou le téléchargement d'un fichier sur Amazon S3. Cette journalisation accélère l'analyse des problèmes opérationnels et de sécurité en offrant une visibilité sur les actions dans votre compte AWS</a:t>
            </a:r>
            <a:r>
              <a:rPr lang="en-US" sz="1100" b="0" i="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b="0" i="0" kern="1200" dirty="0">
              <a:solidFill>
                <a:schemeClr val="tx1"/>
              </a:solidFill>
              <a:effectLst/>
              <a:latin typeface="+mn-lt"/>
              <a:ea typeface="+mn-ea"/>
              <a:cs typeface="+mn-cs"/>
            </a:endParaRPr>
          </a:p>
          <a:p>
            <a:r>
              <a:rPr lang="en-US" sz="1100" b="1" i="0" kern="1200" dirty="0">
                <a:solidFill>
                  <a:schemeClr val="tx1"/>
                </a:solidFill>
                <a:effectLst/>
                <a:latin typeface="+mn-lt"/>
                <a:ea typeface="+mn-ea"/>
                <a:cs typeface="+mn-cs"/>
              </a:rPr>
              <a:t>Amazon CloudWatch </a:t>
            </a:r>
            <a:r>
              <a:rPr lang="fr-FR" sz="1100" b="0" i="0" kern="1200" dirty="0">
                <a:solidFill>
                  <a:schemeClr val="tx1"/>
                </a:solidFill>
                <a:effectLst/>
                <a:latin typeface="+mn-lt"/>
                <a:ea typeface="+mn-ea"/>
                <a:cs typeface="+mn-cs"/>
              </a:rPr>
              <a:t>est un service de surveillance des ressources cloud AWS qui peut être utilisé pour collecter et suivre les métriques, collecter et surveiller les fichiers journaux, définir des alarmes et réagir automatiquement aux modifications des ressources AWS. L'intégration de </a:t>
            </a:r>
            <a:r>
              <a:rPr lang="fr-FR" sz="1100" b="0" i="0" kern="1200" dirty="0" err="1">
                <a:solidFill>
                  <a:schemeClr val="tx1"/>
                </a:solidFill>
                <a:effectLst/>
                <a:latin typeface="+mn-lt"/>
                <a:ea typeface="+mn-ea"/>
                <a:cs typeface="+mn-cs"/>
              </a:rPr>
              <a:t>CloudTrail</a:t>
            </a:r>
            <a:r>
              <a:rPr lang="fr-FR" sz="1100" b="0" i="0" kern="1200" dirty="0">
                <a:solidFill>
                  <a:schemeClr val="tx1"/>
                </a:solidFill>
                <a:effectLst/>
                <a:latin typeface="+mn-lt"/>
                <a:ea typeface="+mn-ea"/>
                <a:cs typeface="+mn-cs"/>
              </a:rPr>
              <a:t> à Amazon </a:t>
            </a:r>
            <a:r>
              <a:rPr lang="fr-FR" sz="1100" b="0" i="0" kern="1200" dirty="0" err="1">
                <a:solidFill>
                  <a:schemeClr val="tx1"/>
                </a:solidFill>
                <a:effectLst/>
                <a:latin typeface="+mn-lt"/>
                <a:ea typeface="+mn-ea"/>
                <a:cs typeface="+mn-cs"/>
              </a:rPr>
              <a:t>CloudWatch</a:t>
            </a:r>
            <a:r>
              <a:rPr lang="fr-FR" sz="1100" b="0" i="0" kern="1200" dirty="0">
                <a:solidFill>
                  <a:schemeClr val="tx1"/>
                </a:solidFill>
                <a:effectLst/>
                <a:latin typeface="+mn-lt"/>
                <a:ea typeface="+mn-ea"/>
                <a:cs typeface="+mn-cs"/>
              </a:rPr>
              <a:t> fournit un historique des événements complet, sécurisé et consultable des activités effectuées par la console, les kits SDK AWS, les outils de ligne de commande et d'autres services AWS.</a:t>
            </a:r>
            <a:endParaRPr lang="en-US" sz="1100" b="0" dirty="0"/>
          </a:p>
        </p:txBody>
      </p:sp>
    </p:spTree>
    <p:extLst>
      <p:ext uri="{BB962C8B-B14F-4D97-AF65-F5344CB8AC3E}">
        <p14:creationId xmlns:p14="http://schemas.microsoft.com/office/powerpoint/2010/main" val="60808024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343400"/>
            <a:ext cx="5486400" cy="4025096"/>
          </a:xfrm>
        </p:spPr>
        <p:txBody>
          <a:bodyPr/>
          <a:lstStyle/>
          <a:p>
            <a:r>
              <a:rPr lang="fr-FR" sz="1100" dirty="0" err="1"/>
              <a:t>CloudTrail</a:t>
            </a:r>
            <a:r>
              <a:rPr lang="fr-FR" sz="1100" dirty="0"/>
              <a:t> présente plusieurs avantages clés !</a:t>
            </a:r>
          </a:p>
          <a:p>
            <a:endParaRPr lang="fr-FR" sz="1100" dirty="0"/>
          </a:p>
          <a:p>
            <a:r>
              <a:rPr lang="fr-FR" sz="1100" dirty="0"/>
              <a:t>Il augmente votre visibilité sur l'activité des utilisateurs et des ressources, ce qui vous permet d'identifier qui a fait quoi et quand dans votre compte.</a:t>
            </a:r>
          </a:p>
          <a:p>
            <a:endParaRPr lang="fr-FR" sz="1100" dirty="0"/>
          </a:p>
          <a:p>
            <a:r>
              <a:rPr lang="fr-FR" sz="1100" dirty="0"/>
              <a:t>Les audits de conformité sont simplifiés car ils enregistrent et stockent automatiquement les journaux d'événements. Cela vous permet de rechercher dans les données des journaux, d'identifier les actions non conformes, d'accélérer les enquêtes sur les incidents, puis d'accélérer une réponse.</a:t>
            </a:r>
          </a:p>
          <a:p>
            <a:endParaRPr lang="fr-FR" sz="1100" dirty="0"/>
          </a:p>
          <a:p>
            <a:r>
              <a:rPr lang="fr-FR" sz="1100" dirty="0"/>
              <a:t>Étant donné que vous êtes en mesure de capturer un historique complet des modifications apportées à votre compte, vous pouvez analyser et résoudre tous les problèmes opérationnels de votre compte.</a:t>
            </a:r>
            <a:endParaRPr lang="en-US" sz="1100" dirty="0"/>
          </a:p>
        </p:txBody>
      </p:sp>
    </p:spTree>
    <p:extLst>
      <p:ext uri="{BB962C8B-B14F-4D97-AF65-F5344CB8AC3E}">
        <p14:creationId xmlns:p14="http://schemas.microsoft.com/office/powerpoint/2010/main" val="39578958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343400"/>
            <a:ext cx="5486400" cy="4025096"/>
          </a:xfrm>
        </p:spPr>
        <p:txBody>
          <a:bodyPr/>
          <a:lstStyle/>
          <a:p>
            <a:r>
              <a:rPr lang="fr-FR" sz="1100" b="0" i="0" kern="1200" dirty="0">
                <a:solidFill>
                  <a:schemeClr val="tx1"/>
                </a:solidFill>
                <a:effectLst/>
                <a:latin typeface="+mn-lt"/>
                <a:ea typeface="+mn-ea"/>
                <a:cs typeface="+mn-cs"/>
              </a:rPr>
              <a:t>Comment cela marche-t-il?</a:t>
            </a:r>
          </a:p>
          <a:p>
            <a:endParaRPr lang="fr-FR" sz="1100" b="0" i="0" kern="1200" dirty="0">
              <a:solidFill>
                <a:schemeClr val="tx1"/>
              </a:solidFill>
              <a:effectLst/>
              <a:latin typeface="+mn-lt"/>
              <a:ea typeface="+mn-ea"/>
              <a:cs typeface="+mn-cs"/>
            </a:endParaRPr>
          </a:p>
          <a:p>
            <a:r>
              <a:rPr lang="fr-FR" sz="1100" b="0" i="0" kern="1200" dirty="0">
                <a:solidFill>
                  <a:schemeClr val="tx1"/>
                </a:solidFill>
                <a:effectLst/>
                <a:latin typeface="+mn-lt"/>
                <a:ea typeface="+mn-ea"/>
                <a:cs typeface="+mn-cs"/>
              </a:rPr>
              <a:t>Tout d'abord, une activité se produit dans votre compte. Ensuite, </a:t>
            </a:r>
            <a:r>
              <a:rPr lang="fr-FR" sz="1100" b="0" i="0" kern="1200" dirty="0" err="1">
                <a:solidFill>
                  <a:schemeClr val="tx1"/>
                </a:solidFill>
                <a:effectLst/>
                <a:latin typeface="+mn-lt"/>
                <a:ea typeface="+mn-ea"/>
                <a:cs typeface="+mn-cs"/>
              </a:rPr>
              <a:t>CloudTrail</a:t>
            </a:r>
            <a:r>
              <a:rPr lang="fr-FR" sz="1100" b="0" i="0" kern="1200" dirty="0">
                <a:solidFill>
                  <a:schemeClr val="tx1"/>
                </a:solidFill>
                <a:effectLst/>
                <a:latin typeface="+mn-lt"/>
                <a:ea typeface="+mn-ea"/>
                <a:cs typeface="+mn-cs"/>
              </a:rPr>
              <a:t> capture et enregistre cette activité et l'appelle un événement </a:t>
            </a:r>
            <a:r>
              <a:rPr lang="fr-FR" sz="1100" b="0" i="0" kern="1200" dirty="0" err="1">
                <a:solidFill>
                  <a:schemeClr val="tx1"/>
                </a:solidFill>
                <a:effectLst/>
                <a:latin typeface="+mn-lt"/>
                <a:ea typeface="+mn-ea"/>
                <a:cs typeface="+mn-cs"/>
              </a:rPr>
              <a:t>CloudTrail</a:t>
            </a:r>
            <a:r>
              <a:rPr lang="fr-FR" sz="1100" b="0" i="0" kern="1200" dirty="0">
                <a:solidFill>
                  <a:schemeClr val="tx1"/>
                </a:solidFill>
                <a:effectLst/>
                <a:latin typeface="+mn-lt"/>
                <a:ea typeface="+mn-ea"/>
                <a:cs typeface="+mn-cs"/>
              </a:rPr>
              <a:t>. L'événement contiendra des détails sur la personne qui a effectué la demande, la date et l'heure de la demande, l'adresse IP source et la manière dont la demande a été effectuée, l'action effectuée, la région dans laquelle l'action a été entreprise et la réponse. Par défaut, les journaux sont stockés pendant 7 jours. Le journal d'activité peut être envoyé à d'autres services AWS, de sorte que l'historique d'activité peut être conservé aussi longtemps que vous le souhaitez.</a:t>
            </a:r>
            <a:endParaRPr lang="en-US" sz="1100" b="0" i="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8653268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sz="1100" dirty="0"/>
              <a:t>Pour tirer le meilleur parti de </a:t>
            </a:r>
            <a:r>
              <a:rPr lang="fr-FR" sz="1100" dirty="0" err="1"/>
              <a:t>CloudTrail</a:t>
            </a:r>
            <a:r>
              <a:rPr lang="fr-FR" sz="1100" dirty="0"/>
              <a:t>, activez les validations des fichiers journaux </a:t>
            </a:r>
            <a:r>
              <a:rPr lang="fr-FR" sz="1100" dirty="0" err="1"/>
              <a:t>CloudTrail</a:t>
            </a:r>
            <a:r>
              <a:rPr lang="fr-FR" sz="1100" dirty="0"/>
              <a:t>. Lorsque vous configurez </a:t>
            </a:r>
            <a:r>
              <a:rPr lang="fr-FR" sz="1100" dirty="0" err="1"/>
              <a:t>CloudTrail</a:t>
            </a:r>
            <a:r>
              <a:rPr lang="fr-FR" sz="1100" dirty="0"/>
              <a:t>, vous pouvez agréger tous les fichiers journaux dans un seul compartiment Amazon S3.</a:t>
            </a:r>
          </a:p>
          <a:p>
            <a:endParaRPr lang="fr-FR" sz="1100" dirty="0"/>
          </a:p>
          <a:p>
            <a:r>
              <a:rPr lang="fr-FR" sz="1100" dirty="0"/>
              <a:t>De plus, une configuration qui s'applique à toutes les régions garantit que vos paramètres sont appliqués de manière cohérente dans toutes les régions existantes et nouvellement lancées.</a:t>
            </a:r>
          </a:p>
          <a:p>
            <a:endParaRPr lang="fr-FR" sz="1100" dirty="0"/>
          </a:p>
          <a:p>
            <a:r>
              <a:rPr lang="fr-FR" sz="1100" dirty="0"/>
              <a:t>Vous pouvez également valider l'intégrité des fichiers journaux en détectant s'ils ont été modifiés ou supprimés après leur envoi au compartiment S3. C'est également une bonne idée d'exécuter MFA pour supprimer un </a:t>
            </a:r>
            <a:r>
              <a:rPr lang="fr-FR" sz="1100" dirty="0" err="1"/>
              <a:t>bucket</a:t>
            </a:r>
            <a:r>
              <a:rPr lang="fr-FR" sz="1100" dirty="0"/>
              <a:t> </a:t>
            </a:r>
            <a:r>
              <a:rPr lang="fr-FR" sz="1100" dirty="0" err="1"/>
              <a:t>CloudTrail</a:t>
            </a:r>
            <a:r>
              <a:rPr lang="fr-FR" sz="1100" dirty="0"/>
              <a:t>. Cela peut être accompli en limitant l'accès à l'endroit où ils sont stockés. Enfin, l'intégration de ce service à Amazon </a:t>
            </a:r>
            <a:r>
              <a:rPr lang="fr-FR" sz="1100" dirty="0" err="1"/>
              <a:t>CloudWatch</a:t>
            </a:r>
            <a:r>
              <a:rPr lang="fr-FR" sz="1100" dirty="0"/>
              <a:t> vous permet de définir des actions à exécuter lorsque des événements spécifiques sont enregistrés par </a:t>
            </a:r>
            <a:r>
              <a:rPr lang="fr-FR" sz="1100" dirty="0" err="1"/>
              <a:t>CloudTrail</a:t>
            </a:r>
            <a:r>
              <a:rPr lang="fr-FR" sz="1100" dirty="0"/>
              <a:t>.</a:t>
            </a:r>
            <a:endParaRPr lang="en-US" sz="1100" dirty="0"/>
          </a:p>
        </p:txBody>
      </p:sp>
    </p:spTree>
    <p:extLst>
      <p:ext uri="{BB962C8B-B14F-4D97-AF65-F5344CB8AC3E}">
        <p14:creationId xmlns:p14="http://schemas.microsoft.com/office/powerpoint/2010/main" val="180454943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Now, let’s look at AWS Config to see how it can help with security.</a:t>
            </a:r>
          </a:p>
        </p:txBody>
      </p:sp>
    </p:spTree>
    <p:extLst>
      <p:ext uri="{BB962C8B-B14F-4D97-AF65-F5344CB8AC3E}">
        <p14:creationId xmlns:p14="http://schemas.microsoft.com/office/powerpoint/2010/main" val="40306436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343400"/>
            <a:ext cx="5486400" cy="4025096"/>
          </a:xfrm>
        </p:spPr>
        <p:txBody>
          <a:bodyPr/>
          <a:lstStyle/>
          <a:p>
            <a:r>
              <a:rPr lang="fr-FR" sz="1100" dirty="0"/>
              <a:t>AWS Config est un service entièrement géré qui vous permet d'évaluer, d'auditer et d'évaluer la configuration de vos ressources AWS. Il fournit une surveillance continue, une évaluation continue, une gestion des changements et un dépannage des opérations.</a:t>
            </a:r>
          </a:p>
          <a:p>
            <a:endParaRPr lang="fr-FR" sz="1100" dirty="0"/>
          </a:p>
          <a:p>
            <a:r>
              <a:rPr lang="fr-FR" sz="1100" dirty="0"/>
              <a:t>AWS Config vous fournit un inventaire des ressources AWS, un historique de configuration et des notifications de modification de configuration pour activer la sécurité et la gouvernance. Avec AWS Config, vous pouvez découvrir les ressources AWS existantes, exporter un inventaire complet de vos ressources AWS avec tous les détails de configuration et déterminer comment une ressource a été configurée à tout moment. Ces fonctionnalités permettent l'audit de conformité, l'analyse de la sécurité, le suivi des modifications des ressources et le dépannage.</a:t>
            </a:r>
          </a:p>
          <a:p>
            <a:endParaRPr lang="fr-FR" sz="1100" dirty="0"/>
          </a:p>
          <a:p>
            <a:r>
              <a:rPr lang="fr-FR" sz="1100" dirty="0"/>
              <a:t>Avec AWS Config, vous pouvez examiner les modifications apportées aux configurations et aux relations entre les ressources AWS. Vous pouvez également consulter les historiques de configuration des ressources détaillés et déterminer la conformité globale par rapport aux configurations spécifiées dans votre conformité interne. Cela vous permet de simplifier l'audit de conformité, l'analyse de la sécurité, la gestion des changements, ainsi que le dépannage opérationnel.</a:t>
            </a:r>
            <a:endParaRPr lang="en-US" sz="1100" dirty="0"/>
          </a:p>
        </p:txBody>
      </p:sp>
    </p:spTree>
    <p:extLst>
      <p:ext uri="{BB962C8B-B14F-4D97-AF65-F5344CB8AC3E}">
        <p14:creationId xmlns:p14="http://schemas.microsoft.com/office/powerpoint/2010/main" val="21176066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sz="1100" dirty="0"/>
              <a:t>Présentation de la partie 1, le modèle de responsabilité partagée AWS.</a:t>
            </a:r>
            <a:endParaRPr lang="en-US" sz="1100" dirty="0"/>
          </a:p>
        </p:txBody>
      </p:sp>
    </p:spTree>
    <p:extLst>
      <p:ext uri="{BB962C8B-B14F-4D97-AF65-F5344CB8AC3E}">
        <p14:creationId xmlns:p14="http://schemas.microsoft.com/office/powerpoint/2010/main" val="222486655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343400"/>
            <a:ext cx="5486400" cy="4603830"/>
          </a:xfrm>
        </p:spPr>
        <p:txBody>
          <a:bodyPr>
            <a:noAutofit/>
          </a:bodyPr>
          <a:lstStyle/>
          <a:p>
            <a:r>
              <a:rPr lang="en-US" sz="1100" kern="1200" dirty="0">
                <a:solidFill>
                  <a:schemeClr val="tx1"/>
                </a:solidFill>
                <a:effectLst/>
                <a:ea typeface="+mn-ea"/>
                <a:cs typeface="+mn-cs"/>
              </a:rPr>
              <a:t>AWS Config makes it easy to track your resource’s configuration without the need for upfront investments, and you can avoid the complexity of installing and updating agents for data collection or maintaining large databases. After you enable AWS Config, you can view continuously updated details of all configuration attributes associated with AWS resources. You are notified via Amazon Simple Notification Service (Amazon SNS) of every configuration change.</a:t>
            </a:r>
          </a:p>
          <a:p>
            <a:endParaRPr lang="en-US" sz="1100" kern="1200" dirty="0">
              <a:solidFill>
                <a:schemeClr val="tx1"/>
              </a:solidFill>
              <a:effectLst/>
              <a:ea typeface="+mn-ea"/>
              <a:cs typeface="+mn-cs"/>
            </a:endParaRPr>
          </a:p>
          <a:p>
            <a:r>
              <a:rPr lang="en-US" sz="1100" kern="1200" dirty="0">
                <a:solidFill>
                  <a:schemeClr val="tx1"/>
                </a:solidFill>
                <a:effectLst/>
                <a:ea typeface="+mn-ea"/>
                <a:cs typeface="+mn-cs"/>
              </a:rPr>
              <a:t>AWS Config gives you access to resource configuration history. You can relate configuration changes with CloudTrail events that may have contributed to the change in configuration. This information provides you full visibility from details, such as “Who made the change?” and “From what IP address?”, to the effect of this change on AWS resources and related resources. You can use this information to generate reports to aid auditing and assessing compliance over a period of time.</a:t>
            </a:r>
          </a:p>
          <a:p>
            <a:endParaRPr lang="en-US" sz="1100" kern="1200" dirty="0">
              <a:solidFill>
                <a:schemeClr val="tx1"/>
              </a:solidFill>
              <a:effectLst/>
              <a:ea typeface="+mn-ea"/>
              <a:cs typeface="+mn-cs"/>
            </a:endParaRPr>
          </a:p>
          <a:p>
            <a:r>
              <a:rPr lang="en-US" sz="1100" kern="1200" dirty="0">
                <a:solidFill>
                  <a:schemeClr val="tx1"/>
                </a:solidFill>
                <a:effectLst/>
                <a:ea typeface="+mn-ea"/>
                <a:cs typeface="+mn-cs"/>
              </a:rPr>
              <a:t>If you want to track changes to resources configuration, answer questions about resource configurations, demonstrate compliance, troubleshoot, or perform security analysis, use AWS Config. </a:t>
            </a:r>
          </a:p>
        </p:txBody>
      </p:sp>
    </p:spTree>
    <p:extLst>
      <p:ext uri="{BB962C8B-B14F-4D97-AF65-F5344CB8AC3E}">
        <p14:creationId xmlns:p14="http://schemas.microsoft.com/office/powerpoint/2010/main" val="233328098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343400"/>
            <a:ext cx="5486400" cy="4025096"/>
          </a:xfrm>
        </p:spPr>
        <p:txBody>
          <a:bodyPr/>
          <a:lstStyle/>
          <a:p>
            <a:r>
              <a:rPr lang="fr-FR" sz="1100" b="0" dirty="0"/>
              <a:t>Alors, comment ça marche?</a:t>
            </a:r>
          </a:p>
          <a:p>
            <a:endParaRPr lang="fr-FR" sz="1100" b="0" dirty="0"/>
          </a:p>
          <a:p>
            <a:r>
              <a:rPr lang="fr-FR" sz="1100" b="0" dirty="0"/>
              <a:t>La première chose qui se produit est qu'un changement se produit dans l'une de vos ressources AWS. Ensuite, le moteur AWS Config enregistre et normalise ce changement dans un format cohérent. Ensuite, ces modifications sont transmises à un compartiment S3, elles sont évaluées via les API AWS Config et, éventuellement, elles peuvent être envoyées via un service de notification comme Amazon SNS.</a:t>
            </a:r>
          </a:p>
          <a:p>
            <a:endParaRPr lang="fr-FR" sz="1100" b="0" dirty="0"/>
          </a:p>
          <a:p>
            <a:r>
              <a:rPr lang="fr-FR" sz="1100" b="0" dirty="0"/>
              <a:t>AWS Config évaluera automatiquement la configuration enregistrée par rapport à la configuration souhaitée. Ces évaluations seront affichées sur le tableau de bord ou elles sont accessibles via les API AWS Config. Ils peuvent également être envoyés via Amazon SNS.</a:t>
            </a:r>
            <a:endParaRPr lang="en-US" sz="1100" b="0" dirty="0"/>
          </a:p>
        </p:txBody>
      </p:sp>
    </p:spTree>
    <p:extLst>
      <p:ext uri="{BB962C8B-B14F-4D97-AF65-F5344CB8AC3E}">
        <p14:creationId xmlns:p14="http://schemas.microsoft.com/office/powerpoint/2010/main" val="126529474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343400"/>
            <a:ext cx="5486400" cy="4025096"/>
          </a:xfrm>
        </p:spPr>
        <p:txBody>
          <a:bodyPr/>
          <a:lstStyle/>
          <a:p>
            <a:r>
              <a:rPr lang="fr-FR" sz="1100" b="0" i="0" kern="1200" dirty="0">
                <a:solidFill>
                  <a:schemeClr val="tx1"/>
                </a:solidFill>
                <a:effectLst/>
                <a:latin typeface="+mn-lt"/>
                <a:ea typeface="+mn-ea"/>
                <a:cs typeface="+mn-cs"/>
              </a:rPr>
              <a:t>En résumé, AWS Config est un service simple à mettre en place, mais c'est un outil très puissant qui vous permet de profiter de règles personnalisées pour découvrir automatiquement vos ressources AWS.</a:t>
            </a:r>
          </a:p>
          <a:p>
            <a:endParaRPr lang="en-US" sz="1100" b="0" i="0" kern="1200" dirty="0">
              <a:solidFill>
                <a:schemeClr val="tx1"/>
              </a:solidFill>
              <a:effectLst/>
              <a:latin typeface="+mn-lt"/>
              <a:ea typeface="+mn-ea"/>
              <a:cs typeface="+mn-cs"/>
            </a:endParaRPr>
          </a:p>
          <a:p>
            <a:r>
              <a:rPr lang="fr-FR" sz="1100" b="0" i="0" kern="1200" dirty="0">
                <a:solidFill>
                  <a:schemeClr val="tx1"/>
                </a:solidFill>
                <a:effectLst/>
                <a:latin typeface="+mn-lt"/>
                <a:ea typeface="+mn-ea"/>
                <a:cs typeface="+mn-cs"/>
              </a:rPr>
              <a:t>Avec AWS Config, vous pouvez :</a:t>
            </a:r>
          </a:p>
          <a:p>
            <a:r>
              <a:rPr lang="fr-FR" sz="1100" b="0" i="0" kern="1200" dirty="0">
                <a:solidFill>
                  <a:schemeClr val="tx1"/>
                </a:solidFill>
                <a:effectLst/>
                <a:latin typeface="+mn-lt"/>
                <a:ea typeface="+mn-ea"/>
                <a:cs typeface="+mn-cs"/>
              </a:rPr>
              <a:t>Évaluez vos configurations de ressources AWS pour les paramètres souhaités.</a:t>
            </a:r>
          </a:p>
          <a:p>
            <a:r>
              <a:rPr lang="fr-FR" sz="1100" b="0" i="0" kern="1200" dirty="0">
                <a:solidFill>
                  <a:schemeClr val="tx1"/>
                </a:solidFill>
                <a:effectLst/>
                <a:latin typeface="+mn-lt"/>
                <a:ea typeface="+mn-ea"/>
                <a:cs typeface="+mn-cs"/>
              </a:rPr>
              <a:t>Obtenez un instantané des configurations actuelles des ressources prises en charge qui sont associées à votre compte AWS.</a:t>
            </a:r>
          </a:p>
          <a:p>
            <a:r>
              <a:rPr lang="fr-FR" sz="1100" b="0" i="0" kern="1200" dirty="0">
                <a:solidFill>
                  <a:schemeClr val="tx1"/>
                </a:solidFill>
                <a:effectLst/>
                <a:latin typeface="+mn-lt"/>
                <a:ea typeface="+mn-ea"/>
                <a:cs typeface="+mn-cs"/>
              </a:rPr>
              <a:t>Récupérez les configurations d'une ou plusieurs ressources qui existent dans votre compte.</a:t>
            </a:r>
          </a:p>
          <a:p>
            <a:r>
              <a:rPr lang="fr-FR" sz="1100" b="0" i="0" kern="1200" dirty="0">
                <a:solidFill>
                  <a:schemeClr val="tx1"/>
                </a:solidFill>
                <a:effectLst/>
                <a:latin typeface="+mn-lt"/>
                <a:ea typeface="+mn-ea"/>
                <a:cs typeface="+mn-cs"/>
              </a:rPr>
              <a:t>Récupérez les configurations historiques d'une ou plusieurs ressources.</a:t>
            </a:r>
          </a:p>
          <a:p>
            <a:r>
              <a:rPr lang="fr-FR" sz="1100" b="0" i="0" kern="1200" dirty="0">
                <a:solidFill>
                  <a:schemeClr val="tx1"/>
                </a:solidFill>
                <a:effectLst/>
                <a:latin typeface="+mn-lt"/>
                <a:ea typeface="+mn-ea"/>
                <a:cs typeface="+mn-cs"/>
              </a:rPr>
              <a:t>Recevez une notification chaque fois qu'une ressource est créée, modifiée ou supprimée.</a:t>
            </a:r>
          </a:p>
          <a:p>
            <a:r>
              <a:rPr lang="fr-FR" sz="1100" b="0" i="0" kern="1200" dirty="0">
                <a:solidFill>
                  <a:schemeClr val="tx1"/>
                </a:solidFill>
                <a:effectLst/>
                <a:latin typeface="+mn-lt"/>
                <a:ea typeface="+mn-ea"/>
                <a:cs typeface="+mn-cs"/>
              </a:rPr>
              <a:t>Afficher les relations entre les ressources. Par exemple, vous souhaiterez peut-être rechercher toutes les ressources qui utilisent un groupe de sécurité particulier.</a:t>
            </a:r>
            <a:endParaRPr lang="en-US" sz="1100" b="0" i="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402973770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Let’s take a look at how we put these services into action by starting from the beginning. </a:t>
            </a:r>
          </a:p>
          <a:p>
            <a:endParaRPr lang="en-US" sz="1100" dirty="0"/>
          </a:p>
          <a:p>
            <a:r>
              <a:rPr lang="en-US" sz="1100" dirty="0"/>
              <a:t>This is Day 1 with a new AWS account. What are the best practices for setting up the account?</a:t>
            </a:r>
          </a:p>
        </p:txBody>
      </p:sp>
    </p:spTree>
    <p:extLst>
      <p:ext uri="{BB962C8B-B14F-4D97-AF65-F5344CB8AC3E}">
        <p14:creationId xmlns:p14="http://schemas.microsoft.com/office/powerpoint/2010/main" val="39536401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sz="1100" dirty="0"/>
              <a:t>Pour commencer, AWS recommande que si vous avez des clés d'accès pour votre compte racine, vous les supprimiez une fois que vous avez établi qu'elles ne sont utilisées nulle part dans vos applications.</a:t>
            </a:r>
          </a:p>
          <a:p>
            <a:endParaRPr lang="fr-FR" sz="1100" dirty="0"/>
          </a:p>
          <a:p>
            <a:r>
              <a:rPr lang="fr-FR" sz="1100" dirty="0"/>
              <a:t>Pour arrêter d'utiliser le compte root, procédez comme suit :</a:t>
            </a:r>
          </a:p>
          <a:p>
            <a:r>
              <a:rPr lang="fr-FR" sz="1100" dirty="0"/>
              <a:t>Tout d'abord, avec le compte root, créez un utilisateur IAM pour vous-même.</a:t>
            </a:r>
          </a:p>
          <a:p>
            <a:r>
              <a:rPr lang="fr-FR" sz="1100" dirty="0"/>
              <a:t>Ensuite, créez un groupe IAM, accordez-lui des autorisations d'administrateur complètes et ajoutez l'utilisateur IAM au groupe.</a:t>
            </a:r>
          </a:p>
          <a:p>
            <a:r>
              <a:rPr lang="fr-FR" sz="1100" dirty="0"/>
              <a:t>Connectez-vous ensuite avec vos informations d'identification d'utilisateur IAM.</a:t>
            </a:r>
          </a:p>
          <a:p>
            <a:r>
              <a:rPr lang="fr-FR" sz="1100" dirty="0"/>
              <a:t>Enfin, stockez les informations d'identification de votre compte racine dans un endroit très sécurisé. Désactivez et supprimez les clés d'accès de votre compte root, si vous en avez.</a:t>
            </a:r>
            <a:r>
              <a:rPr lang="en-US" sz="1100" dirty="0"/>
              <a:t> </a:t>
            </a:r>
          </a:p>
          <a:p>
            <a:r>
              <a:rPr lang="en-US" sz="1100" dirty="0"/>
              <a:t>For instructions for setting up your first IAM user and administrators group, select the link.</a:t>
            </a:r>
          </a:p>
          <a:p>
            <a:r>
              <a:rPr lang="en-US" sz="1100" u="sng" kern="1200" dirty="0">
                <a:solidFill>
                  <a:schemeClr val="tx1"/>
                </a:solidFill>
                <a:effectLst/>
                <a:ea typeface="+mn-ea"/>
                <a:cs typeface="+mn-cs"/>
                <a:hlinkClick r:id="rId3"/>
              </a:rPr>
              <a:t>http://docs.aws.amazon.com/IAM/latest/UserGuide/getting-started_create-admin-group.html</a:t>
            </a:r>
            <a:r>
              <a:rPr lang="en-US" sz="1100" kern="1200" dirty="0">
                <a:solidFill>
                  <a:schemeClr val="tx1"/>
                </a:solidFill>
                <a:effectLst/>
                <a:ea typeface="+mn-ea"/>
                <a:cs typeface="+mn-cs"/>
              </a:rPr>
              <a:t>. </a:t>
            </a:r>
          </a:p>
        </p:txBody>
      </p:sp>
    </p:spTree>
    <p:extLst>
      <p:ext uri="{BB962C8B-B14F-4D97-AF65-F5344CB8AC3E}">
        <p14:creationId xmlns:p14="http://schemas.microsoft.com/office/powerpoint/2010/main" val="83067386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SMS-based Multi-Factor Authentication is currently in preview release only. Select the links to request access and learn more. </a:t>
            </a:r>
          </a:p>
          <a:p>
            <a:endParaRPr lang="en-US" sz="1100" kern="1200" baseline="0" dirty="0">
              <a:solidFill>
                <a:schemeClr val="tx1"/>
              </a:solidFill>
              <a:effectLst/>
              <a:cs typeface="+mn-cs"/>
              <a:hlinkClick r:id="rId3"/>
            </a:endParaRPr>
          </a:p>
          <a:p>
            <a:r>
              <a:rPr lang="en-US" sz="1100" kern="1200" baseline="0" dirty="0">
                <a:solidFill>
                  <a:schemeClr val="tx1"/>
                </a:solidFill>
                <a:effectLst/>
                <a:cs typeface="+mn-cs"/>
                <a:hlinkClick r:id="rId3"/>
              </a:rPr>
              <a:t>https://aws.amazon.com/iam/details/mfa/smsmfa/</a:t>
            </a:r>
            <a:r>
              <a:rPr lang="en-US" sz="1100" dirty="0">
                <a:cs typeface="+mn-cs"/>
              </a:rPr>
              <a:t>.</a:t>
            </a:r>
            <a:endParaRPr lang="en-US" sz="1100" dirty="0"/>
          </a:p>
          <a:p>
            <a:r>
              <a:rPr lang="en-US" sz="1100" u="sng" kern="1200" dirty="0">
                <a:solidFill>
                  <a:schemeClr val="tx1"/>
                </a:solidFill>
                <a:effectLst/>
                <a:cs typeface="+mn-cs"/>
                <a:hlinkClick r:id="rId4"/>
              </a:rPr>
              <a:t>https://aws.amazon.com/iam/details/mfa/</a:t>
            </a:r>
            <a:r>
              <a:rPr lang="en-US" sz="1100" kern="1200" dirty="0">
                <a:solidFill>
                  <a:schemeClr val="tx1"/>
                </a:solidFill>
                <a:effectLst/>
                <a:cs typeface="+mn-cs"/>
              </a:rPr>
              <a:t>. </a:t>
            </a:r>
          </a:p>
        </p:txBody>
      </p:sp>
    </p:spTree>
    <p:extLst>
      <p:ext uri="{BB962C8B-B14F-4D97-AF65-F5344CB8AC3E}">
        <p14:creationId xmlns:p14="http://schemas.microsoft.com/office/powerpoint/2010/main" val="73934409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sz="1100" dirty="0"/>
              <a:t>Voyons comment activer </a:t>
            </a:r>
            <a:r>
              <a:rPr lang="fr-FR" sz="1100" dirty="0" err="1"/>
              <a:t>CloudTrail</a:t>
            </a:r>
            <a:r>
              <a:rPr lang="fr-FR" sz="1100" dirty="0"/>
              <a:t>.</a:t>
            </a:r>
          </a:p>
          <a:p>
            <a:endParaRPr lang="fr-FR" sz="1100" dirty="0"/>
          </a:p>
          <a:p>
            <a:r>
              <a:rPr lang="fr-FR" sz="1100" dirty="0" err="1"/>
              <a:t>CloudTrail</a:t>
            </a:r>
            <a:r>
              <a:rPr lang="fr-FR" sz="1100" dirty="0"/>
              <a:t> enregistre toutes les demandes d'API vers les ressources de votre compte via la console </a:t>
            </a:r>
            <a:r>
              <a:rPr lang="fr-FR" sz="1100" dirty="0" err="1"/>
              <a:t>CloudTrail</a:t>
            </a:r>
            <a:r>
              <a:rPr lang="fr-FR" sz="1100" dirty="0"/>
              <a:t>. Créez un suivi, donnez-lui un nom, appliquez-le à toutes les régions et entrez un nom pour le nouveau compartiment Amazon S3 dans lequel les journaux seront stockés.</a:t>
            </a:r>
          </a:p>
          <a:p>
            <a:endParaRPr lang="fr-FR" sz="1100" dirty="0"/>
          </a:p>
          <a:p>
            <a:r>
              <a:rPr lang="fr-FR" sz="1100" dirty="0"/>
              <a:t>Assurez-vous que le compartiment Amazon S3 que vous utilisez pour </a:t>
            </a:r>
            <a:r>
              <a:rPr lang="fr-FR" sz="1100" dirty="0" err="1"/>
              <a:t>CloudTrail</a:t>
            </a:r>
            <a:r>
              <a:rPr lang="fr-FR" sz="1100" dirty="0"/>
              <a:t> a son accès limité à ceux qui devraient y avoir accès, tels que les administrateurs.</a:t>
            </a:r>
          </a:p>
          <a:p>
            <a:endParaRPr lang="fr-FR" sz="1100" dirty="0"/>
          </a:p>
          <a:p>
            <a:r>
              <a:rPr lang="fr-FR" sz="1100" dirty="0" err="1"/>
              <a:t>CloudTrail</a:t>
            </a:r>
            <a:r>
              <a:rPr lang="fr-FR" sz="1100" dirty="0"/>
              <a:t> est désormais activé par défaut pour tous les clients. Il fournira une visibilité sur les sept derniers jours d'activité du compte sans que vous ayez besoin de configurer un suivi dans le service pour commencer. Cette nouvelle fonctionnalité toujours active offre la possibilité d'afficher, de rechercher et de télécharger l'activité de compte susmentionnée via l'historique des événements </a:t>
            </a:r>
            <a:r>
              <a:rPr lang="fr-FR" sz="1100" dirty="0" err="1"/>
              <a:t>CloudTrail</a:t>
            </a:r>
            <a:r>
              <a:rPr lang="fr-FR" sz="1100" dirty="0"/>
              <a:t>.</a:t>
            </a:r>
          </a:p>
          <a:p>
            <a:endParaRPr lang="en-US" sz="1100" dirty="0"/>
          </a:p>
          <a:p>
            <a:r>
              <a:rPr lang="en-US" sz="1100" dirty="0"/>
              <a:t>For step-by-step instructions for creating a trail in CloudTrail, select the link.</a:t>
            </a:r>
          </a:p>
          <a:p>
            <a:r>
              <a:rPr lang="en-US" sz="1100" u="sng" kern="1200" dirty="0">
                <a:solidFill>
                  <a:schemeClr val="tx1"/>
                </a:solidFill>
                <a:effectLst/>
                <a:ea typeface="+mn-ea"/>
                <a:cs typeface="+mn-cs"/>
                <a:hlinkClick r:id="rId3"/>
              </a:rPr>
              <a:t>http://docs.aws.amazon.com/awscloudtrail/latest/userguide/cloudtrail-create-a-trail-using-the-console-first-time.html</a:t>
            </a:r>
            <a:r>
              <a:rPr lang="en-US" sz="1100" kern="1200" dirty="0">
                <a:solidFill>
                  <a:schemeClr val="tx1"/>
                </a:solidFill>
                <a:effectLst/>
                <a:ea typeface="+mn-ea"/>
                <a:cs typeface="+mn-cs"/>
              </a:rPr>
              <a:t>. </a:t>
            </a:r>
          </a:p>
        </p:txBody>
      </p:sp>
    </p:spTree>
    <p:extLst>
      <p:ext uri="{BB962C8B-B14F-4D97-AF65-F5344CB8AC3E}">
        <p14:creationId xmlns:p14="http://schemas.microsoft.com/office/powerpoint/2010/main" val="28282254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600450"/>
          </a:xfrm>
        </p:spPr>
        <p:txBody>
          <a:bodyPr/>
          <a:lstStyle/>
          <a:p>
            <a:r>
              <a:rPr lang="fr-FR" sz="1100" dirty="0"/>
              <a:t>Voyons maintenant comment activer un rapport de facturation, tel que le rapport de coût et d'utilisation AWS.</a:t>
            </a:r>
          </a:p>
          <a:p>
            <a:r>
              <a:rPr lang="fr-FR" sz="1100" dirty="0"/>
              <a:t>Les rapports de facturation fournissent des informations sur votre utilisation des ressources AWS et les coûts estimés pour cette utilisation.</a:t>
            </a:r>
          </a:p>
          <a:p>
            <a:r>
              <a:rPr lang="fr-FR" sz="1100" dirty="0"/>
              <a:t>AWS fournit les rapports à un compartiment Amazon S3 que vous spécifiez et met à jour les rapports au moins une fois par jour.</a:t>
            </a:r>
          </a:p>
          <a:p>
            <a:r>
              <a:rPr lang="fr-FR" sz="1100" dirty="0"/>
              <a:t>Le rapport de coût et d'utilisation AWS suit votre utilisation d'AWS et fournit une estimation des frais associés à votre compte AWS, à l'heure ou à la journée.</a:t>
            </a:r>
            <a:endParaRPr lang="en-US" sz="1100" dirty="0"/>
          </a:p>
          <a:p>
            <a:r>
              <a:rPr lang="en-US" sz="1100" dirty="0"/>
              <a:t> </a:t>
            </a:r>
          </a:p>
          <a:p>
            <a:r>
              <a:rPr lang="en-US" sz="1100" dirty="0"/>
              <a:t>To create an AWS Cost and Usage report, select the link. </a:t>
            </a:r>
          </a:p>
          <a:p>
            <a:r>
              <a:rPr lang="en-US" sz="1100" u="sng" kern="1200" dirty="0">
                <a:solidFill>
                  <a:schemeClr val="tx1"/>
                </a:solidFill>
                <a:effectLst/>
                <a:ea typeface="+mn-ea"/>
                <a:cs typeface="+mn-cs"/>
                <a:hlinkClick r:id="rId3"/>
              </a:rPr>
              <a:t>http://docs.aws.amazon.com/awsaccountbilling/latest/aboutv2/detailed-billing-reports.html#turnonreports</a:t>
            </a:r>
            <a:r>
              <a:rPr lang="en-US" sz="1100" kern="1200" dirty="0">
                <a:solidFill>
                  <a:schemeClr val="tx1"/>
                </a:solidFill>
                <a:effectLst/>
                <a:ea typeface="+mn-ea"/>
                <a:cs typeface="+mn-cs"/>
              </a:rPr>
              <a:t>. </a:t>
            </a:r>
          </a:p>
        </p:txBody>
      </p:sp>
    </p:spTree>
    <p:extLst>
      <p:ext uri="{BB962C8B-B14F-4D97-AF65-F5344CB8AC3E}">
        <p14:creationId xmlns:p14="http://schemas.microsoft.com/office/powerpoint/2010/main" val="154712991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In summary, displayed are some best practices to follow with IAM.</a:t>
            </a:r>
          </a:p>
          <a:p>
            <a:r>
              <a:rPr lang="en-US" sz="1100" dirty="0"/>
              <a:t> </a:t>
            </a:r>
          </a:p>
          <a:p>
            <a:r>
              <a:rPr lang="en-US" sz="1100" dirty="0"/>
              <a:t>For more information, select the link. </a:t>
            </a:r>
          </a:p>
          <a:p>
            <a:pPr>
              <a:spcAft>
                <a:spcPts val="600"/>
              </a:spcAft>
            </a:pPr>
            <a:r>
              <a:rPr lang="en-US" sz="1100" dirty="0">
                <a:latin typeface="+mn-lt"/>
                <a:hlinkClick r:id="rId3"/>
              </a:rPr>
              <a:t>http://docs.aws.amazon.com/IAM/latest/UserGuide/best-practices.html</a:t>
            </a:r>
            <a:r>
              <a:rPr lang="en-US" sz="1100" dirty="0">
                <a:latin typeface="+mn-lt"/>
              </a:rPr>
              <a:t> </a:t>
            </a:r>
          </a:p>
        </p:txBody>
      </p:sp>
    </p:spTree>
    <p:extLst>
      <p:ext uri="{BB962C8B-B14F-4D97-AF65-F5344CB8AC3E}">
        <p14:creationId xmlns:p14="http://schemas.microsoft.com/office/powerpoint/2010/main" val="116683207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In summary, AWS can be accessed in three ways:</a:t>
            </a:r>
          </a:p>
          <a:p>
            <a:pPr marL="171450" lvl="0" indent="-171450">
              <a:buFont typeface="Arial" panose="020B0604020202020204" pitchFamily="34" charset="0"/>
              <a:buChar char="•"/>
            </a:pPr>
            <a:r>
              <a:rPr lang="en-US" sz="1100" dirty="0"/>
              <a:t>Via the AWS Management Console</a:t>
            </a:r>
          </a:p>
          <a:p>
            <a:pPr marL="171450" lvl="0" indent="-171450">
              <a:buFont typeface="Arial" panose="020B0604020202020204" pitchFamily="34" charset="0"/>
              <a:buChar char="•"/>
            </a:pPr>
            <a:r>
              <a:rPr lang="en-US" sz="1100" dirty="0"/>
              <a:t>Programmatically (using the CLI), and</a:t>
            </a:r>
          </a:p>
          <a:p>
            <a:pPr marL="171450" lvl="0" indent="-171450">
              <a:buFont typeface="Arial" panose="020B0604020202020204" pitchFamily="34" charset="0"/>
              <a:buChar char="•"/>
            </a:pPr>
            <a:r>
              <a:rPr lang="en-US" sz="1100" dirty="0"/>
              <a:t>Using the SDK</a:t>
            </a:r>
          </a:p>
          <a:p>
            <a:endParaRPr lang="en-US" sz="1100" dirty="0"/>
          </a:p>
          <a:p>
            <a:r>
              <a:rPr lang="en-US" sz="1100" dirty="0"/>
              <a:t>A root account is the email address used to set up the AWS account and </a:t>
            </a:r>
            <a:r>
              <a:rPr lang="en-US" sz="1100" i="1" dirty="0"/>
              <a:t>always</a:t>
            </a:r>
            <a:r>
              <a:rPr lang="en-US" sz="1100" dirty="0"/>
              <a:t> has full administrator access.</a:t>
            </a:r>
          </a:p>
          <a:p>
            <a:pPr marL="171450" lvl="0" indent="-171450">
              <a:buFont typeface="Arial" panose="020B0604020202020204" pitchFamily="34" charset="0"/>
              <a:buChar char="•"/>
            </a:pPr>
            <a:r>
              <a:rPr lang="en-US" sz="1100" dirty="0"/>
              <a:t>These credentials should never be given to anyone.</a:t>
            </a:r>
          </a:p>
          <a:p>
            <a:pPr marL="171450" lvl="0" indent="-171450">
              <a:buFont typeface="Arial" panose="020B0604020202020204" pitchFamily="34" charset="0"/>
              <a:buChar char="•"/>
            </a:pPr>
            <a:r>
              <a:rPr lang="en-US" sz="1100" dirty="0"/>
              <a:t>The AWS Account Root User access keys should be deleted after login.</a:t>
            </a:r>
          </a:p>
          <a:p>
            <a:pPr marL="171450" lvl="0" indent="-171450">
              <a:buFont typeface="Arial" panose="020B0604020202020204" pitchFamily="34" charset="0"/>
              <a:buChar char="•"/>
            </a:pPr>
            <a:r>
              <a:rPr lang="en-US" sz="1100" dirty="0"/>
              <a:t>A user should be created for each individual within the organization.</a:t>
            </a:r>
          </a:p>
          <a:p>
            <a:pPr marL="171450" lvl="0" indent="-171450">
              <a:buFont typeface="Arial" panose="020B0604020202020204" pitchFamily="34" charset="0"/>
              <a:buChar char="•"/>
            </a:pPr>
            <a:r>
              <a:rPr lang="en-US" sz="1100" dirty="0"/>
              <a:t>And the root account should always be secured with multi-factor authentication.</a:t>
            </a:r>
          </a:p>
          <a:p>
            <a:endParaRPr lang="en-US" sz="1100" dirty="0"/>
          </a:p>
          <a:p>
            <a:r>
              <a:rPr lang="en-US" sz="1100" dirty="0"/>
              <a:t>For more information, select the link.  </a:t>
            </a:r>
          </a:p>
          <a:p>
            <a:pPr marL="0" marR="0" lvl="0" indent="0" algn="l" defTabSz="914400" rtl="0" eaLnBrk="1" fontAlgn="auto" latinLnBrk="0" hangingPunct="1">
              <a:lnSpc>
                <a:spcPct val="100000"/>
              </a:lnSpc>
              <a:spcBef>
                <a:spcPts val="0"/>
              </a:spcBef>
              <a:spcAft>
                <a:spcPts val="600"/>
              </a:spcAft>
              <a:buClrTx/>
              <a:buSzTx/>
              <a:buFontTx/>
              <a:buNone/>
              <a:tabLst/>
              <a:defRPr/>
            </a:pPr>
            <a:r>
              <a:rPr lang="en-US" sz="1100" dirty="0">
                <a:latin typeface="+mn-lt"/>
                <a:hlinkClick r:id="rId3"/>
              </a:rPr>
              <a:t>http://docs.aws.amazon.com/IAM/latest/UserGuide/best-practices.html</a:t>
            </a:r>
            <a:r>
              <a:rPr lang="en-US" sz="1100" dirty="0">
                <a:latin typeface="+mn-lt"/>
              </a:rPr>
              <a:t> </a:t>
            </a:r>
          </a:p>
        </p:txBody>
      </p:sp>
    </p:spTree>
    <p:extLst>
      <p:ext uri="{BB962C8B-B14F-4D97-AF65-F5344CB8AC3E}">
        <p14:creationId xmlns:p14="http://schemas.microsoft.com/office/powerpoint/2010/main" val="30127570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Notes Placeholder 3"/>
          <p:cNvSpPr>
            <a:spLocks noGrp="1"/>
          </p:cNvSpPr>
          <p:nvPr>
            <p:ph type="body" sz="quarter" idx="10"/>
          </p:nvPr>
        </p:nvSpPr>
        <p:spPr/>
        <p:txBody>
          <a:bodyPr/>
          <a:lstStyle/>
          <a:p>
            <a:r>
              <a:rPr lang="fr-FR" sz="1100" dirty="0"/>
              <a:t>AWS propose la même approche de la sécurité que les entreprises utilisent depuis des décennies, sauf qu’ici AWS nous permet la flexibilité et le faible coût du cloud </a:t>
            </a:r>
            <a:r>
              <a:rPr lang="fr-FR" sz="1100" dirty="0" err="1"/>
              <a:t>computing</a:t>
            </a:r>
            <a:r>
              <a:rPr lang="fr-FR" sz="1100" dirty="0"/>
              <a:t>. </a:t>
            </a:r>
          </a:p>
          <a:p>
            <a:endParaRPr lang="fr-FR" sz="1100" dirty="0"/>
          </a:p>
          <a:p>
            <a:r>
              <a:rPr lang="fr-FR" sz="1100" dirty="0"/>
              <a:t>Une fois que le client commence à utiliser AWS, il y’a un partage de responsabilité qui est fait entre Amazon et ledit client, faisant de la sécurité AWS une responsabilité partagée. </a:t>
            </a:r>
          </a:p>
          <a:p>
            <a:endParaRPr lang="fr-FR" sz="1100" dirty="0"/>
          </a:p>
          <a:p>
            <a:r>
              <a:rPr lang="fr-FR" sz="1100" dirty="0"/>
              <a:t>Ce concept est connu sous le nom de modèle de responsabilité partagée AWS.</a:t>
            </a:r>
          </a:p>
          <a:p>
            <a:endParaRPr lang="fr-FR" sz="1100" dirty="0"/>
          </a:p>
          <a:p>
            <a:r>
              <a:rPr lang="fr-FR" sz="1100" dirty="0"/>
              <a:t>Examinons de plus près qui est responsable de quels aspects de la sécurité dans le modèle de responsabilité partagée.</a:t>
            </a:r>
            <a:endParaRPr lang="en-US" sz="1050" dirty="0"/>
          </a:p>
        </p:txBody>
      </p:sp>
    </p:spTree>
    <p:extLst>
      <p:ext uri="{BB962C8B-B14F-4D97-AF65-F5344CB8AC3E}">
        <p14:creationId xmlns:p14="http://schemas.microsoft.com/office/powerpoint/2010/main" val="302971065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sz="1100" dirty="0"/>
              <a:t>Un utilisateur IAM est une entité que vous créez dans AWS pour représenter la personne ou le service qui interagit avec AWS.</a:t>
            </a:r>
          </a:p>
          <a:p>
            <a:endParaRPr lang="fr-FR" sz="1100" dirty="0"/>
          </a:p>
          <a:p>
            <a:r>
              <a:rPr lang="fr-FR" sz="1100" dirty="0"/>
              <a:t>Un rôle IAM est similaire à un utilisateur en ce sens qu'il s'agit d'une identité AWS avec des stratégies d'autorisation qui déterminent les actions que le rôle peut effectuer et utilisées pour déléguer l'accès aux utilisateurs.</a:t>
            </a:r>
          </a:p>
          <a:p>
            <a:endParaRPr lang="fr-FR" sz="1100" dirty="0"/>
          </a:p>
          <a:p>
            <a:r>
              <a:rPr lang="fr-FR" sz="1100" dirty="0"/>
              <a:t>Un groupe IAM est un endroit où stocker les identités de vos utilisateurs qui représentent l'utilisateur. C'est un moyen simple d'attacher des stratégies à plusieurs utilisateurs.</a:t>
            </a:r>
          </a:p>
          <a:p>
            <a:endParaRPr lang="fr-FR" sz="1100" dirty="0"/>
          </a:p>
          <a:p>
            <a:r>
              <a:rPr lang="fr-FR" sz="1100" dirty="0"/>
              <a:t>Les stratégies IAM sont construites avec Java Script Notation (ou JSON). Ils contiennent des paires clé-valeur qui contiennent un nom et une valeur, par exemple, "George Washington".</a:t>
            </a:r>
            <a:r>
              <a:rPr lang="en-US" sz="1100" dirty="0"/>
              <a:t> </a:t>
            </a:r>
          </a:p>
          <a:p>
            <a:endParaRPr lang="en-US" sz="1100" dirty="0"/>
          </a:p>
          <a:p>
            <a:r>
              <a:rPr lang="en-US" sz="1100" dirty="0"/>
              <a:t>For more information, select the link.</a:t>
            </a:r>
          </a:p>
          <a:p>
            <a:pPr>
              <a:spcAft>
                <a:spcPts val="600"/>
              </a:spcAft>
            </a:pPr>
            <a:r>
              <a:rPr lang="en-US" sz="1100" dirty="0">
                <a:latin typeface="+mn-lt"/>
                <a:hlinkClick r:id="rId3"/>
              </a:rPr>
              <a:t>http://docs.aws.amazon.com/IAM/latest/UserGuide/best-practices.html</a:t>
            </a:r>
            <a:r>
              <a:rPr lang="en-US" sz="1100" dirty="0">
                <a:latin typeface="+mn-lt"/>
              </a:rPr>
              <a:t> </a:t>
            </a:r>
          </a:p>
        </p:txBody>
      </p:sp>
    </p:spTree>
    <p:extLst>
      <p:ext uri="{BB962C8B-B14F-4D97-AF65-F5344CB8AC3E}">
        <p14:creationId xmlns:p14="http://schemas.microsoft.com/office/powerpoint/2010/main" val="275606280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Introducing Part 7: AWS Security Compliance Program.</a:t>
            </a:r>
          </a:p>
          <a:p>
            <a:endParaRPr lang="en-US" sz="1100" dirty="0"/>
          </a:p>
          <a:p>
            <a:r>
              <a:rPr lang="en-US" sz="1100" kern="1200" dirty="0">
                <a:solidFill>
                  <a:schemeClr val="tx1"/>
                </a:solidFill>
                <a:effectLst/>
                <a:latin typeface="+mn-lt"/>
                <a:ea typeface="+mn-ea"/>
                <a:cs typeface="+mn-cs"/>
              </a:rPr>
              <a:t>The</a:t>
            </a:r>
            <a:r>
              <a:rPr lang="en-US" sz="1100" kern="1200" baseline="0" dirty="0">
                <a:solidFill>
                  <a:schemeClr val="tx1"/>
                </a:solidFill>
                <a:effectLst/>
                <a:latin typeface="+mn-lt"/>
                <a:ea typeface="+mn-ea"/>
                <a:cs typeface="+mn-cs"/>
              </a:rPr>
              <a:t> </a:t>
            </a:r>
            <a:r>
              <a:rPr lang="en-US" sz="1100" kern="1200" dirty="0">
                <a:solidFill>
                  <a:schemeClr val="tx1"/>
                </a:solidFill>
                <a:effectLst/>
                <a:latin typeface="+mn-lt"/>
                <a:ea typeface="+mn-ea"/>
                <a:cs typeface="+mn-cs"/>
              </a:rPr>
              <a:t>success of our security and compliance program is primarily measured by our customers’ success. Our customers drive our portfolio of compliance reports, attestations, and certifications that support their efforts in running a secure and compliant cloud environment. </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You can take advantage of this effort to achieve the savings and security at scale that AWS offers while still maintaining robust security and regulatory compliance.  </a:t>
            </a:r>
          </a:p>
          <a:p>
            <a:r>
              <a:rPr lang="en-US" sz="1100" kern="1200" dirty="0">
                <a:solidFill>
                  <a:schemeClr val="tx1"/>
                </a:solidFill>
                <a:effectLst/>
                <a:latin typeface="+mn-lt"/>
                <a:ea typeface="+mn-ea"/>
                <a:cs typeface="+mn-cs"/>
              </a:rPr>
              <a:t>In this part, we’ll be discussing:</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AWS’ Compliance Approach, which includes Assurance Programs.</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AWS Risk and Compliance Programs, such as Risk Management, Control Environment, and Information Security.</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AWS Customer Compliance responsibilities.</a:t>
            </a:r>
          </a:p>
          <a:p>
            <a:endParaRPr lang="en-US" sz="1100" dirty="0"/>
          </a:p>
          <a:p>
            <a:endParaRPr lang="en-US" sz="1100" dirty="0"/>
          </a:p>
        </p:txBody>
      </p:sp>
    </p:spTree>
    <p:extLst>
      <p:ext uri="{BB962C8B-B14F-4D97-AF65-F5344CB8AC3E}">
        <p14:creationId xmlns:p14="http://schemas.microsoft.com/office/powerpoint/2010/main" val="351772508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AWS Service Catalog can be integrated with AWS CloudFormation for stack developments to ensure compliance with corporate standards. </a:t>
            </a:r>
          </a:p>
          <a:p>
            <a:endParaRPr lang="en-US" sz="1100" dirty="0"/>
          </a:p>
          <a:p>
            <a:r>
              <a:rPr lang="en-US" sz="1100" dirty="0"/>
              <a:t>To help employees quickly find and deploy approved IT services, customers can use the AWS Service Catalog to create and manage catalogs of IT services that they have approved for use on AWS. This  includes virtual machine images, servers, software, and databases to complete multi-tier application architectures.</a:t>
            </a:r>
          </a:p>
          <a:p>
            <a:endParaRPr lang="en-US" sz="1100" dirty="0"/>
          </a:p>
          <a:p>
            <a:r>
              <a:rPr lang="en-US" sz="1100" dirty="0"/>
              <a:t>AWS Service Catalog allows you to centrally manage commonly deployed IT services and helps you achieve consistent governance and meet compliance requirements while enabling users to quickly deploy only the approved IT services they need. </a:t>
            </a:r>
          </a:p>
          <a:p>
            <a:endParaRPr lang="en-US" sz="1100" dirty="0"/>
          </a:p>
          <a:p>
            <a:r>
              <a:rPr lang="en-US" sz="1100" dirty="0"/>
              <a:t>For more information on the AWS Service Catalog, select the link. </a:t>
            </a:r>
          </a:p>
          <a:p>
            <a:pPr marL="0" lvl="0" indent="0">
              <a:buFont typeface="Arial" panose="020B0604020202020204" pitchFamily="34" charset="0"/>
              <a:buNone/>
            </a:pPr>
            <a:r>
              <a:rPr lang="en-US" sz="1100" dirty="0">
                <a:hlinkClick r:id="rId3"/>
              </a:rPr>
              <a:t>https://aws.amazon.com/servicecatalog/</a:t>
            </a:r>
            <a:r>
              <a:rPr lang="en-US" sz="1100" dirty="0"/>
              <a:t>. </a:t>
            </a:r>
            <a:endParaRPr lang="en-US" sz="1100" kern="1200" dirty="0">
              <a:solidFill>
                <a:schemeClr val="tx1"/>
              </a:solidFill>
              <a:effectLst/>
              <a:ea typeface="+mn-ea"/>
              <a:cs typeface="+mn-cs"/>
            </a:endParaRPr>
          </a:p>
        </p:txBody>
      </p:sp>
    </p:spTree>
    <p:extLst>
      <p:ext uri="{BB962C8B-B14F-4D97-AF65-F5344CB8AC3E}">
        <p14:creationId xmlns:p14="http://schemas.microsoft.com/office/powerpoint/2010/main" val="89769364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As we discussed in the Shared Security Responsibility Model, AWS and its customers share control over the IT environment, which means both parties have responsibility for managing the IT environment. The responsibility of AWS in this model includes providing its services on a highly secure and controlled environment and providing a wide array of security features for customers to use. </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The customers’ responsibility includes configuring their IT environments in a secure and controlled manner for their purposes. </a:t>
            </a:r>
            <a:endParaRPr lang="en-US" sz="1100" dirty="0"/>
          </a:p>
        </p:txBody>
      </p:sp>
    </p:spTree>
    <p:extLst>
      <p:ext uri="{BB962C8B-B14F-4D97-AF65-F5344CB8AC3E}">
        <p14:creationId xmlns:p14="http://schemas.microsoft.com/office/powerpoint/2010/main" val="308036707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While customers don’t communicate their use and configurations to AWS, AWS does communicate its security and control environment relevant to customers. </a:t>
            </a:r>
          </a:p>
          <a:p>
            <a:endParaRPr lang="en-US" sz="1100" dirty="0"/>
          </a:p>
          <a:p>
            <a:r>
              <a:rPr lang="en-US" sz="1100" kern="1200" dirty="0">
                <a:solidFill>
                  <a:schemeClr val="tx1"/>
                </a:solidFill>
                <a:effectLst/>
                <a:latin typeface="+mn-lt"/>
                <a:ea typeface="+mn-ea"/>
                <a:cs typeface="+mn-cs"/>
              </a:rPr>
              <a:t>AWS does this by: </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Obtaining industry certifications and independent third-party attestations.</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Publishing information about the AWS security and control practices in whitepapers and web site content.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kern="1200" dirty="0">
                <a:solidFill>
                  <a:schemeClr val="tx1"/>
                </a:solidFill>
                <a:effectLst/>
                <a:latin typeface="+mn-lt"/>
                <a:ea typeface="+mn-ea"/>
                <a:cs typeface="+mn-cs"/>
              </a:rPr>
              <a:t>Providing certificates, reports, and other documentation directly to AWS customers under </a:t>
            </a:r>
            <a:r>
              <a:rPr lang="en-US" sz="1100" dirty="0"/>
              <a:t>Non-Disclosure Agreements (NDAs),</a:t>
            </a:r>
            <a:r>
              <a:rPr lang="en-US" sz="1100" baseline="0" dirty="0"/>
              <a:t> </a:t>
            </a:r>
            <a:r>
              <a:rPr lang="en-US" sz="1100" kern="1200" dirty="0">
                <a:solidFill>
                  <a:schemeClr val="tx1"/>
                </a:solidFill>
                <a:effectLst/>
                <a:latin typeface="+mn-lt"/>
                <a:ea typeface="+mn-ea"/>
                <a:cs typeface="+mn-cs"/>
              </a:rPr>
              <a:t>as required.</a:t>
            </a:r>
          </a:p>
          <a:p>
            <a:endParaRPr lang="en-US" sz="1100" dirty="0"/>
          </a:p>
        </p:txBody>
      </p:sp>
    </p:spTree>
    <p:extLst>
      <p:ext uri="{BB962C8B-B14F-4D97-AF65-F5344CB8AC3E}">
        <p14:creationId xmlns:p14="http://schemas.microsoft.com/office/powerpoint/2010/main" val="78906347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AWS engages with external certifying bodies and independent auditors to provide customers with considerable information regarding the policies, processes, and controls established and operated by AWS. </a:t>
            </a:r>
          </a:p>
          <a:p>
            <a:r>
              <a:rPr lang="en-US" sz="1100" kern="1200" dirty="0">
                <a:solidFill>
                  <a:schemeClr val="tx1"/>
                </a:solidFill>
                <a:effectLst/>
                <a:latin typeface="+mn-lt"/>
                <a:ea typeface="+mn-ea"/>
                <a:cs typeface="+mn-cs"/>
              </a:rPr>
              <a:t> </a:t>
            </a:r>
          </a:p>
          <a:p>
            <a:pPr lvl="0"/>
            <a:r>
              <a:rPr lang="en-US" sz="1100" b="1" kern="1200" dirty="0">
                <a:solidFill>
                  <a:schemeClr val="tx1"/>
                </a:solidFill>
                <a:effectLst/>
                <a:latin typeface="+mn-lt"/>
                <a:ea typeface="+mn-ea"/>
                <a:cs typeface="+mn-cs"/>
              </a:rPr>
              <a:t>Certifications/Attestations</a:t>
            </a:r>
            <a:r>
              <a:rPr lang="en-US" sz="1100" b="0" kern="1200" dirty="0">
                <a:solidFill>
                  <a:schemeClr val="tx1"/>
                </a:solidFill>
                <a:effectLst/>
                <a:latin typeface="+mn-lt"/>
                <a:ea typeface="+mn-ea"/>
                <a:cs typeface="+mn-cs"/>
              </a:rPr>
              <a:t>:</a:t>
            </a:r>
            <a:r>
              <a:rPr lang="en-US" sz="1100" kern="1200" dirty="0">
                <a:solidFill>
                  <a:schemeClr val="tx1"/>
                </a:solidFill>
                <a:effectLst/>
                <a:latin typeface="+mn-lt"/>
                <a:ea typeface="+mn-ea"/>
                <a:cs typeface="+mn-cs"/>
              </a:rPr>
              <a:t> Compliance certifications and attestations are assessed by a third</a:t>
            </a:r>
            <a:r>
              <a:rPr lang="en-US" sz="1100" kern="1200" baseline="0" dirty="0">
                <a:solidFill>
                  <a:schemeClr val="tx1"/>
                </a:solidFill>
                <a:effectLst/>
                <a:latin typeface="+mn-lt"/>
                <a:ea typeface="+mn-ea"/>
                <a:cs typeface="+mn-cs"/>
              </a:rPr>
              <a:t>-</a:t>
            </a:r>
            <a:r>
              <a:rPr lang="en-US" sz="1100" kern="1200" dirty="0">
                <a:solidFill>
                  <a:schemeClr val="tx1"/>
                </a:solidFill>
                <a:effectLst/>
                <a:latin typeface="+mn-lt"/>
                <a:ea typeface="+mn-ea"/>
                <a:cs typeface="+mn-cs"/>
              </a:rPr>
              <a:t>party, independent auditor and result in a certification, audit report, or attestation of compliance.</a:t>
            </a:r>
          </a:p>
          <a:p>
            <a:pPr lvl="0"/>
            <a:endParaRPr lang="en-US" sz="1100" b="1" kern="1200" dirty="0">
              <a:solidFill>
                <a:schemeClr val="tx1"/>
              </a:solidFill>
              <a:effectLst/>
              <a:latin typeface="+mn-lt"/>
              <a:ea typeface="+mn-ea"/>
              <a:cs typeface="+mn-cs"/>
            </a:endParaRPr>
          </a:p>
          <a:p>
            <a:pPr lvl="0"/>
            <a:r>
              <a:rPr lang="en-US" sz="1100" b="1" kern="1200" dirty="0">
                <a:solidFill>
                  <a:schemeClr val="tx1"/>
                </a:solidFill>
                <a:effectLst/>
                <a:latin typeface="+mn-lt"/>
                <a:ea typeface="+mn-ea"/>
                <a:cs typeface="+mn-cs"/>
              </a:rPr>
              <a:t>Laws, Regulation, and Privacy</a:t>
            </a:r>
            <a:r>
              <a:rPr lang="en-US" sz="1100" kern="1200" dirty="0">
                <a:solidFill>
                  <a:schemeClr val="tx1"/>
                </a:solidFill>
                <a:effectLst/>
                <a:latin typeface="+mn-lt"/>
                <a:ea typeface="+mn-ea"/>
                <a:cs typeface="+mn-cs"/>
              </a:rPr>
              <a:t>: AWS customers remain responsible for complying with applicable compliance laws and regulations. In some cases, AWS offers functionality,</a:t>
            </a:r>
            <a:r>
              <a:rPr lang="en-US" sz="1100" kern="1200" baseline="0" dirty="0">
                <a:solidFill>
                  <a:schemeClr val="tx1"/>
                </a:solidFill>
                <a:effectLst/>
                <a:latin typeface="+mn-lt"/>
                <a:ea typeface="+mn-ea"/>
                <a:cs typeface="+mn-cs"/>
              </a:rPr>
              <a:t> </a:t>
            </a:r>
            <a:r>
              <a:rPr lang="en-US" sz="1100" kern="1200" dirty="0">
                <a:solidFill>
                  <a:schemeClr val="tx1"/>
                </a:solidFill>
                <a:effectLst/>
                <a:latin typeface="+mn-lt"/>
                <a:ea typeface="+mn-ea"/>
                <a:cs typeface="+mn-cs"/>
              </a:rPr>
              <a:t>such as security features, enablers, and legal agreements,</a:t>
            </a:r>
            <a:r>
              <a:rPr lang="en-US" sz="1100" kern="1200" baseline="0" dirty="0">
                <a:solidFill>
                  <a:schemeClr val="tx1"/>
                </a:solidFill>
                <a:effectLst/>
                <a:latin typeface="+mn-lt"/>
                <a:ea typeface="+mn-ea"/>
                <a:cs typeface="+mn-cs"/>
              </a:rPr>
              <a:t> </a:t>
            </a:r>
            <a:r>
              <a:rPr lang="en-US" sz="1100" kern="1200" dirty="0">
                <a:solidFill>
                  <a:schemeClr val="tx1"/>
                </a:solidFill>
                <a:effectLst/>
                <a:latin typeface="+mn-lt"/>
                <a:ea typeface="+mn-ea"/>
                <a:cs typeface="+mn-cs"/>
              </a:rPr>
              <a:t>such as the AWS Data Processing Agreement and Business Associate Addendum, to support customer compliance.</a:t>
            </a:r>
          </a:p>
          <a:p>
            <a:pPr lvl="0"/>
            <a:endParaRPr lang="en-US" sz="1100" b="1" kern="1200" dirty="0">
              <a:solidFill>
                <a:schemeClr val="tx1"/>
              </a:solidFill>
              <a:effectLst/>
              <a:latin typeface="+mn-lt"/>
              <a:ea typeface="+mn-ea"/>
              <a:cs typeface="+mn-cs"/>
            </a:endParaRPr>
          </a:p>
          <a:p>
            <a:pPr lvl="0"/>
            <a:r>
              <a:rPr lang="en-US" sz="1100" b="1" kern="1200" dirty="0">
                <a:solidFill>
                  <a:schemeClr val="tx1"/>
                </a:solidFill>
                <a:effectLst/>
                <a:latin typeface="+mn-lt"/>
                <a:ea typeface="+mn-ea"/>
                <a:cs typeface="+mn-cs"/>
              </a:rPr>
              <a:t>Alignments/Frameworks</a:t>
            </a:r>
            <a:r>
              <a:rPr lang="en-US" sz="1100" kern="1200" dirty="0">
                <a:solidFill>
                  <a:schemeClr val="tx1"/>
                </a:solidFill>
                <a:effectLst/>
                <a:latin typeface="+mn-lt"/>
                <a:ea typeface="+mn-ea"/>
                <a:cs typeface="+mn-cs"/>
              </a:rPr>
              <a:t>: Compliance alignments and frameworks include published security or compliance requirements for a specific purpose, such as a specific industry or function. AWS provides functionality,</a:t>
            </a:r>
            <a:r>
              <a:rPr lang="en-US" sz="1100" kern="1200" baseline="0" dirty="0">
                <a:solidFill>
                  <a:schemeClr val="tx1"/>
                </a:solidFill>
                <a:effectLst/>
                <a:latin typeface="+mn-lt"/>
                <a:ea typeface="+mn-ea"/>
                <a:cs typeface="+mn-cs"/>
              </a:rPr>
              <a:t> </a:t>
            </a:r>
            <a:r>
              <a:rPr lang="en-US" sz="1100" kern="1200" dirty="0">
                <a:solidFill>
                  <a:schemeClr val="tx1"/>
                </a:solidFill>
                <a:effectLst/>
                <a:latin typeface="+mn-lt"/>
                <a:ea typeface="+mn-ea"/>
                <a:cs typeface="+mn-cs"/>
              </a:rPr>
              <a:t>such as security features, and that include compliance playbooks, mapping documents, and whitepapers for these types of programs.</a:t>
            </a:r>
          </a:p>
        </p:txBody>
      </p:sp>
    </p:spTree>
    <p:extLst>
      <p:ext uri="{BB962C8B-B14F-4D97-AF65-F5344CB8AC3E}">
        <p14:creationId xmlns:p14="http://schemas.microsoft.com/office/powerpoint/2010/main" val="307992083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kern="1200" dirty="0">
                <a:solidFill>
                  <a:schemeClr val="tx1"/>
                </a:solidFill>
                <a:effectLst/>
                <a:latin typeface="+mn-lt"/>
                <a:ea typeface="+mn-ea"/>
                <a:cs typeface="+mn-cs"/>
              </a:rPr>
              <a:t>AWS provides information about its Risk and Compliance Program to enable customers to incorporate AWS controls into their governance framework. This information can assist customers in documenting a complete control and governance framework with AWS included as an important part of that framework.</a:t>
            </a:r>
          </a:p>
          <a:p>
            <a:endParaRPr lang="en-US" sz="1100" dirty="0"/>
          </a:p>
          <a:p>
            <a:r>
              <a:rPr lang="en-US" sz="1100" kern="1200" dirty="0">
                <a:solidFill>
                  <a:schemeClr val="tx1"/>
                </a:solidFill>
                <a:effectLst/>
                <a:latin typeface="+mn-lt"/>
                <a:ea typeface="+mn-ea"/>
                <a:cs typeface="+mn-cs"/>
              </a:rPr>
              <a:t>The AWS Risk and Compliance Program is made up of three components:</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Risk Management</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Control Environment</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Information Security</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Let’s take a look at each of the AWS Risk and Compliance Programs in more detail.</a:t>
            </a:r>
          </a:p>
        </p:txBody>
      </p:sp>
    </p:spTree>
    <p:extLst>
      <p:ext uri="{BB962C8B-B14F-4D97-AF65-F5344CB8AC3E}">
        <p14:creationId xmlns:p14="http://schemas.microsoft.com/office/powerpoint/2010/main" val="67670522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AWS management has developed a strategic business plan that includes risk identification and the implementation of controls to mitigate or manage risks. AWS management re-evaluates the strategic business plan at least biannually. This process requires management to identify risks within its areas of responsibility and to implement appropriate measures designed to address those risks.</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In addition, the AWS control environment is subject to various internal and external risk assessments. </a:t>
            </a:r>
          </a:p>
          <a:p>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The AWS Compliance and Security teams have established an information security framework and policies that are based on the following governing bodies:</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Control Objectives for Information and related Technology (COBIT)</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American Institute of Certified Public Accountants (AICPA)</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National Institute of Standards and Technology (NIST)</a:t>
            </a:r>
            <a:endParaRPr lang="en-US" sz="1100" dirty="0"/>
          </a:p>
          <a:p>
            <a:endParaRPr lang="en-US" sz="1100" dirty="0"/>
          </a:p>
        </p:txBody>
      </p:sp>
    </p:spTree>
    <p:extLst>
      <p:ext uri="{BB962C8B-B14F-4D97-AF65-F5344CB8AC3E}">
        <p14:creationId xmlns:p14="http://schemas.microsoft.com/office/powerpoint/2010/main" val="343799695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kern="1200" dirty="0">
                <a:solidFill>
                  <a:schemeClr val="tx1"/>
                </a:solidFill>
                <a:effectLst/>
                <a:latin typeface="+mn-lt"/>
                <a:ea typeface="+mn-ea"/>
                <a:cs typeface="+mn-cs"/>
              </a:rPr>
              <a:t>AWS maintains the security policy, provides security training to employees, and performs application security reviews. These reviews assess the confidentiality, integrity, and availability of data, as well as conformance to the information security policy.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AWS Security regularly scans all Internet facing service endpoint IP addresses for vulnerabilities.</a:t>
            </a:r>
            <a:r>
              <a:rPr lang="en-US" sz="1100" kern="1200" baseline="0" dirty="0">
                <a:solidFill>
                  <a:schemeClr val="tx1"/>
                </a:solidFill>
                <a:effectLst/>
                <a:latin typeface="+mn-lt"/>
                <a:ea typeface="+mn-ea"/>
                <a:cs typeface="+mn-cs"/>
              </a:rPr>
              <a:t> However, </a:t>
            </a:r>
            <a:r>
              <a:rPr lang="en-US" sz="1100" kern="1200" dirty="0">
                <a:solidFill>
                  <a:schemeClr val="tx1"/>
                </a:solidFill>
                <a:effectLst/>
                <a:latin typeface="+mn-lt"/>
                <a:ea typeface="+mn-ea"/>
                <a:cs typeface="+mn-cs"/>
              </a:rPr>
              <a:t>scans are not performed on customer EC2 instance interfaces. AWS Security notifies the appropriate parties to remediate any identified vulnerabilities. </a:t>
            </a:r>
          </a:p>
          <a:p>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In addition, external vulnerability threat assessments are performed regularly by independent security firms. Findings and recommendations resulting from these assessments are categorized and delivered to AWS leadership. These scans are done in a manner for the health and viability of the underlying AWS infrastructure and are not meant to replace the customer’s own vulnerability scans required to meet their specific compliance requirements. Customers can request permission to conduct scans of their cloud infrastructure as long as they are limited to the customer’s instances and do not violate the AWS Acceptable Use Policy.</a:t>
            </a:r>
          </a:p>
        </p:txBody>
      </p:sp>
    </p:spTree>
    <p:extLst>
      <p:ext uri="{BB962C8B-B14F-4D97-AF65-F5344CB8AC3E}">
        <p14:creationId xmlns:p14="http://schemas.microsoft.com/office/powerpoint/2010/main" val="82914928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AWS manages a comprehensive control environment that includes policies, processes, and control activities that leverage various aspects of Amazon’s overall control environment. This control environment is in place for the secure delivery of AWS service offerings. The collective control environment encompasses the people, processes, and technology necessary to establish and maintain an environment that supports the operating effectiveness of the AWS control framework. </a:t>
            </a:r>
          </a:p>
          <a:p>
            <a:endParaRPr lang="en-US" sz="1100" dirty="0"/>
          </a:p>
          <a:p>
            <a:r>
              <a:rPr lang="en-US" sz="1100" kern="1200" dirty="0">
                <a:solidFill>
                  <a:schemeClr val="tx1"/>
                </a:solidFill>
                <a:effectLst/>
                <a:latin typeface="+mn-lt"/>
                <a:ea typeface="+mn-ea"/>
                <a:cs typeface="+mn-cs"/>
              </a:rPr>
              <a:t>AWS has integrated applicable cloud-specific controls identified by leading cloud computing industry bodies into the AWS control framework. AWS continues to monitor these industry groups for ideas on which leading practices can be implemented to better assist customers with managing their control environment.</a:t>
            </a:r>
          </a:p>
        </p:txBody>
      </p:sp>
    </p:spTree>
    <p:extLst>
      <p:ext uri="{BB962C8B-B14F-4D97-AF65-F5344CB8AC3E}">
        <p14:creationId xmlns:p14="http://schemas.microsoft.com/office/powerpoint/2010/main" val="18300024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533400" y="4400550"/>
            <a:ext cx="5791200" cy="3600450"/>
          </a:xfrm>
        </p:spPr>
        <p:txBody>
          <a:bodyPr/>
          <a:lstStyle/>
          <a:p>
            <a:r>
              <a:rPr lang="fr-FR" sz="1050" dirty="0"/>
              <a:t>AWS est responsable de la sécurité du cloud. C’est-à-dire que?</a:t>
            </a:r>
          </a:p>
          <a:p>
            <a:endParaRPr lang="fr-FR" sz="1050" dirty="0"/>
          </a:p>
          <a:p>
            <a:r>
              <a:rPr lang="fr-FR" sz="1050" dirty="0"/>
              <a:t>Dans le cadre du modèle de responsabilité partagée, AWS est responsable de la protection de l'infrastructure mondiale qui exécute tous les services offerts dans le cloud AWS, notamment les régions AWS, les zones de disponibilité et les emplacements périphériques.</a:t>
            </a:r>
          </a:p>
          <a:p>
            <a:endParaRPr lang="fr-FR" sz="1050" dirty="0"/>
          </a:p>
          <a:p>
            <a:r>
              <a:rPr lang="fr-FR" sz="1050" dirty="0"/>
              <a:t>Par exemple, AWS gère la sécurité du cloud, en particulier l'infrastructure physique qui héberge vos ressources, qui incluent :</a:t>
            </a:r>
          </a:p>
          <a:p>
            <a:r>
              <a:rPr lang="fr-FR" sz="1050" dirty="0"/>
              <a:t>Sécurité physique des centres de données avec accès contrôlé et basé sur les besoins, situés dans des installations indescriptibles, agents de sécurité 24h/24 et 7j/7, authentification à deux facteurs, journalisation et examen des accès, surveillance vidéo et démagnétisation et destruction de disque.</a:t>
            </a:r>
          </a:p>
          <a:p>
            <a:r>
              <a:rPr lang="fr-FR" sz="1050" b="1" dirty="0"/>
              <a:t>Infrastructure matérielle </a:t>
            </a:r>
            <a:r>
              <a:rPr lang="fr-FR" sz="1050" dirty="0"/>
              <a:t>comprenant des serveurs, des périphériques de stockage et d'autres appareils sur lesquels s'appuient Amazon Web Services.</a:t>
            </a:r>
          </a:p>
          <a:p>
            <a:r>
              <a:rPr lang="fr-FR" sz="1050" b="1" dirty="0"/>
              <a:t>Infrastructure logicielle </a:t>
            </a:r>
            <a:r>
              <a:rPr lang="fr-FR" sz="1050" dirty="0"/>
              <a:t>qui héberge les systèmes d'exploitation, les applications de service et les logiciels de virtualisation.</a:t>
            </a:r>
          </a:p>
          <a:p>
            <a:r>
              <a:rPr lang="fr-FR" sz="1050" b="1" dirty="0"/>
              <a:t>Infrastructure réseau </a:t>
            </a:r>
            <a:r>
              <a:rPr lang="fr-FR" sz="1050" dirty="0"/>
              <a:t>comprenant les routeurs, les commutateurs, les équilibreurs de charge, les pare-feu et le câblage. Cela inclut une surveillance continue du réseau aux frontières externes, des points d'accès sécurisés et une infrastructure redondante avec détection d'intrusion.</a:t>
            </a:r>
          </a:p>
          <a:p>
            <a:r>
              <a:rPr lang="fr-FR" sz="1050" b="1" dirty="0"/>
              <a:t>Infrastructure de virtualisation</a:t>
            </a:r>
            <a:r>
              <a:rPr lang="fr-FR" sz="1050" dirty="0"/>
              <a:t>, y compris l'isolation des instances.</a:t>
            </a:r>
          </a:p>
          <a:p>
            <a:r>
              <a:rPr lang="fr-FR" sz="1050" dirty="0"/>
              <a:t>La protection de cette infrastructure est la priorité numéro un pour AWS. Bien que vous ne puissiez pas visiter les centres de données ou les bureaux AWS pour voir cette protection de première main, Amazon fournit plusieurs rapports d'auditeurs tiers qui ont vérifié notre conformité à diverses normes et réglementations de sécurité informatique.</a:t>
            </a:r>
            <a:endParaRPr lang="en-US" sz="1050" dirty="0"/>
          </a:p>
        </p:txBody>
      </p:sp>
    </p:spTree>
    <p:extLst>
      <p:ext uri="{BB962C8B-B14F-4D97-AF65-F5344CB8AC3E}">
        <p14:creationId xmlns:p14="http://schemas.microsoft.com/office/powerpoint/2010/main" val="87481575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AWS has implemented a formal information security program designed to protect the confidentiality, integrity, and availability of customers’ systems and data. </a:t>
            </a:r>
          </a:p>
          <a:p>
            <a:endParaRPr lang="en-US" sz="1100" dirty="0"/>
          </a:p>
          <a:p>
            <a:r>
              <a:rPr lang="en-US" sz="1100" kern="1200" dirty="0">
                <a:solidFill>
                  <a:schemeClr val="tx1"/>
                </a:solidFill>
                <a:effectLst/>
                <a:latin typeface="+mn-lt"/>
                <a:ea typeface="+mn-ea"/>
                <a:cs typeface="+mn-cs"/>
              </a:rPr>
              <a:t>AWS publishes a security whitepaper that is available on the public website that addresses how AWS can help customers secure their data.</a:t>
            </a:r>
          </a:p>
          <a:p>
            <a:endParaRPr lang="en-US" sz="1100" dirty="0"/>
          </a:p>
          <a:p>
            <a:r>
              <a:rPr lang="en-US" sz="1100" dirty="0"/>
              <a:t>To learn more about compliance and find additional resources for this topic, select the link. </a:t>
            </a:r>
            <a:r>
              <a:rPr lang="en-US" sz="1100" dirty="0">
                <a:hlinkClick r:id="rId3"/>
              </a:rPr>
              <a:t>https://aws.amazon.com/compliance/</a:t>
            </a:r>
            <a:r>
              <a:rPr lang="en-US" sz="1100" dirty="0"/>
              <a:t>. </a:t>
            </a:r>
          </a:p>
          <a:p>
            <a:endParaRPr lang="en-US" sz="1100" dirty="0"/>
          </a:p>
        </p:txBody>
      </p:sp>
    </p:spTree>
    <p:extLst>
      <p:ext uri="{BB962C8B-B14F-4D97-AF65-F5344CB8AC3E}">
        <p14:creationId xmlns:p14="http://schemas.microsoft.com/office/powerpoint/2010/main" val="202764537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AWS customers are required to continue to maintain adequate governance over the entire IT control environment regardless of how IT is deployed. Leading practices include an understanding of required compliance objectives and requirements (from relevant sources), establishment of a control environment that meets those objectives and requirements, an understanding of the validation required based on the organization’s risk tolerance, and verification of the operating effectiveness of their control environment. Deployment in the AWS cloud gives enterprises different options to apply various types of controls and various verification methods. </a:t>
            </a:r>
          </a:p>
          <a:p>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Strong customer compliance and governance might include the following basic approach: </a:t>
            </a:r>
          </a:p>
          <a:p>
            <a:pPr marL="171450" lvl="0" indent="-171450">
              <a:buFont typeface="Arial" panose="020B0604020202020204" pitchFamily="34" charset="0"/>
              <a:buChar char="•"/>
            </a:pPr>
            <a:r>
              <a:rPr lang="en-US" sz="1100" b="1" kern="1200" dirty="0">
                <a:solidFill>
                  <a:schemeClr val="tx1"/>
                </a:solidFill>
                <a:effectLst/>
                <a:latin typeface="+mn-lt"/>
                <a:ea typeface="+mn-ea"/>
                <a:cs typeface="+mn-cs"/>
              </a:rPr>
              <a:t>Review</a:t>
            </a:r>
            <a:r>
              <a:rPr lang="en-US" sz="1100" kern="1200" dirty="0">
                <a:solidFill>
                  <a:schemeClr val="tx1"/>
                </a:solidFill>
                <a:effectLst/>
                <a:latin typeface="+mn-lt"/>
                <a:ea typeface="+mn-ea"/>
                <a:cs typeface="+mn-cs"/>
              </a:rPr>
              <a:t> information available from AWS together with other information to understand as much of the entire IT environment as possible, and then document all compliance requirements.</a:t>
            </a:r>
          </a:p>
          <a:p>
            <a:pPr marL="171450" lvl="0" indent="-171450">
              <a:buFont typeface="Arial" panose="020B0604020202020204" pitchFamily="34" charset="0"/>
              <a:buChar char="•"/>
            </a:pPr>
            <a:r>
              <a:rPr lang="en-US" sz="1100" b="1" kern="1200" dirty="0">
                <a:solidFill>
                  <a:schemeClr val="tx1"/>
                </a:solidFill>
                <a:effectLst/>
                <a:latin typeface="+mn-lt"/>
                <a:ea typeface="+mn-ea"/>
                <a:cs typeface="+mn-cs"/>
              </a:rPr>
              <a:t>Design</a:t>
            </a:r>
            <a:r>
              <a:rPr lang="en-US" sz="1100" kern="1200" dirty="0">
                <a:solidFill>
                  <a:schemeClr val="tx1"/>
                </a:solidFill>
                <a:effectLst/>
                <a:latin typeface="+mn-lt"/>
                <a:ea typeface="+mn-ea"/>
                <a:cs typeface="+mn-cs"/>
              </a:rPr>
              <a:t> and implement control objectives to meet the enterprise compliance requirements.</a:t>
            </a:r>
          </a:p>
          <a:p>
            <a:pPr marL="171450" lvl="0" indent="-171450">
              <a:buFont typeface="Arial" panose="020B0604020202020204" pitchFamily="34" charset="0"/>
              <a:buChar char="•"/>
            </a:pPr>
            <a:r>
              <a:rPr lang="en-US" sz="1100" b="1" kern="1200" dirty="0">
                <a:solidFill>
                  <a:schemeClr val="tx1"/>
                </a:solidFill>
                <a:effectLst/>
                <a:latin typeface="+mn-lt"/>
                <a:ea typeface="+mn-ea"/>
                <a:cs typeface="+mn-cs"/>
              </a:rPr>
              <a:t>Identify</a:t>
            </a:r>
            <a:r>
              <a:rPr lang="en-US" sz="1100" kern="1200" dirty="0">
                <a:solidFill>
                  <a:schemeClr val="tx1"/>
                </a:solidFill>
                <a:effectLst/>
                <a:latin typeface="+mn-lt"/>
                <a:ea typeface="+mn-ea"/>
                <a:cs typeface="+mn-cs"/>
              </a:rPr>
              <a:t> and document controls owned by outside parties.</a:t>
            </a:r>
          </a:p>
          <a:p>
            <a:pPr marL="171450" lvl="0" indent="-171450">
              <a:buFont typeface="Arial" panose="020B0604020202020204" pitchFamily="34" charset="0"/>
              <a:buChar char="•"/>
            </a:pPr>
            <a:r>
              <a:rPr lang="en-US" sz="1100" b="1" kern="1200" dirty="0">
                <a:solidFill>
                  <a:schemeClr val="tx1"/>
                </a:solidFill>
                <a:effectLst/>
                <a:latin typeface="+mn-lt"/>
                <a:ea typeface="+mn-ea"/>
                <a:cs typeface="+mn-cs"/>
              </a:rPr>
              <a:t>Verify</a:t>
            </a:r>
            <a:r>
              <a:rPr lang="en-US" sz="1100" kern="1200" dirty="0">
                <a:solidFill>
                  <a:schemeClr val="tx1"/>
                </a:solidFill>
                <a:effectLst/>
                <a:latin typeface="+mn-lt"/>
                <a:ea typeface="+mn-ea"/>
                <a:cs typeface="+mn-cs"/>
              </a:rPr>
              <a:t> that all control objectives are met and all key controls are designed and operating effectively.</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By staying engaged in the compliance and governance process with AWS, customers can ensure compliance requirements are being met.</a:t>
            </a:r>
          </a:p>
          <a:p>
            <a:endParaRPr lang="en-US" sz="11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253309930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AWS Cloud Compliance enables customers to understand the robust controls in place at AWS to maintain security and data protection in the cloud. As systems are built on top of AWS cloud infrastructure, compliance responsibilities will be shared.</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By tying together governance-focused, audit-friendly service features with applicable security compliance regulations or audit standards, AWS Compliance enablers build on traditional programs; helping customers to establish and operate in an AWS security controlled environment.</a:t>
            </a:r>
          </a:p>
          <a:p>
            <a:endParaRPr lang="en-US" sz="11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267027226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600450"/>
          </a:xfrm>
        </p:spPr>
        <p:txBody>
          <a:bodyPr/>
          <a:lstStyle/>
          <a:p>
            <a:r>
              <a:rPr lang="en-US" sz="1100" dirty="0"/>
              <a:t>Introducing Part 8: AWS Security Resources. </a:t>
            </a:r>
          </a:p>
          <a:p>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As we mentioned before, AWS communicates its security and control environment relevant to customers by doing the following:</a:t>
            </a:r>
          </a:p>
          <a:p>
            <a:r>
              <a:rPr lang="en-US" sz="1100" kern="1200" dirty="0">
                <a:solidFill>
                  <a:schemeClr val="tx1"/>
                </a:solidFill>
                <a:effectLst/>
                <a:latin typeface="+mn-lt"/>
                <a:ea typeface="+mn-ea"/>
                <a:cs typeface="+mn-cs"/>
              </a:rPr>
              <a:t> </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Industry certifications and independent third-party attestations.</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Information about AWS security and control practices in whitepapers and web content.</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Certificates, reports, and other documentation provided directly to AWS customers under NDA.</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Let’s take a closer look at how AWS provides customers with guidance and expertise through online tools, resources, support, and professional services to secure their data in the cloud.</a:t>
            </a:r>
          </a:p>
          <a:p>
            <a:endParaRPr lang="en-US" sz="1100" dirty="0"/>
          </a:p>
        </p:txBody>
      </p:sp>
    </p:spTree>
    <p:extLst>
      <p:ext uri="{BB962C8B-B14F-4D97-AF65-F5344CB8AC3E}">
        <p14:creationId xmlns:p14="http://schemas.microsoft.com/office/powerpoint/2010/main" val="6297339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AWS Account Teams provide a first point of contact that can guide</a:t>
            </a:r>
            <a:r>
              <a:rPr lang="en-US" sz="1100" kern="1200" baseline="0" dirty="0">
                <a:solidFill>
                  <a:schemeClr val="tx1"/>
                </a:solidFill>
                <a:effectLst/>
                <a:latin typeface="+mn-lt"/>
                <a:ea typeface="+mn-ea"/>
                <a:cs typeface="+mn-cs"/>
              </a:rPr>
              <a:t> you </a:t>
            </a:r>
            <a:r>
              <a:rPr lang="en-US" sz="1100" kern="1200" dirty="0">
                <a:solidFill>
                  <a:schemeClr val="tx1"/>
                </a:solidFill>
                <a:effectLst/>
                <a:latin typeface="+mn-lt"/>
                <a:ea typeface="+mn-ea"/>
                <a:cs typeface="+mn-cs"/>
              </a:rPr>
              <a:t>through your deployment and implementation and point you toward the right resources to resolve security issues that you may encounter.</a:t>
            </a:r>
          </a:p>
        </p:txBody>
      </p:sp>
    </p:spTree>
    <p:extLst>
      <p:ext uri="{BB962C8B-B14F-4D97-AF65-F5344CB8AC3E}">
        <p14:creationId xmlns:p14="http://schemas.microsoft.com/office/powerpoint/2010/main" val="70028149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AWS Enterprise Support provides 15-minute response time and is available 24×7 by phone, chat, or email; along with a dedicated Technical Account Manager (TAM). This concierge service ensures that customers’ issues are addressed as swiftly as possible.</a:t>
            </a:r>
          </a:p>
          <a:p>
            <a:endParaRPr lang="en-US" sz="1100" dirty="0"/>
          </a:p>
          <a:p>
            <a:r>
              <a:rPr lang="en-US" sz="1100" dirty="0"/>
              <a:t>Select the link to learn more. </a:t>
            </a:r>
            <a:br>
              <a:rPr lang="en-US" sz="1100" dirty="0"/>
            </a:br>
            <a:r>
              <a:rPr lang="en-US" sz="1100" dirty="0">
                <a:hlinkClick r:id="rId3"/>
              </a:rPr>
              <a:t>https://aws.amazon.com/premiumsupport/enterprise-support/</a:t>
            </a:r>
            <a:endParaRPr lang="en-US" sz="1100" dirty="0"/>
          </a:p>
        </p:txBody>
      </p:sp>
    </p:spTree>
    <p:extLst>
      <p:ext uri="{BB962C8B-B14F-4D97-AF65-F5344CB8AC3E}">
        <p14:creationId xmlns:p14="http://schemas.microsoft.com/office/powerpoint/2010/main" val="143081663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r>
              <a:rPr lang="en-US" sz="1100" dirty="0"/>
              <a:t>The AWS Partner Network is a group of cloud software and service vendors that has hundreds of certified AWS Consulting Partners worldwide to assist customers with their security and compliance needs.</a:t>
            </a:r>
          </a:p>
          <a:p>
            <a:endParaRPr lang="en-US" sz="1100" dirty="0"/>
          </a:p>
          <a:p>
            <a:r>
              <a:rPr lang="en-US" sz="1100" dirty="0"/>
              <a:t>The AWS Partner Network has earned endorsement from AWS. </a:t>
            </a:r>
          </a:p>
          <a:p>
            <a:endParaRPr lang="en-US" sz="1100" dirty="0"/>
          </a:p>
          <a:p>
            <a:r>
              <a:rPr lang="en-US" sz="1100" dirty="0"/>
              <a:t>AWS Professional Services and AWS Partner Network both help customers develop security policies and procedures based on well-proven designs, and help to ensure that customers’ security design meets internal and external compliance requirements. </a:t>
            </a:r>
          </a:p>
          <a:p>
            <a:endParaRPr lang="en-US" sz="11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346675762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With AWS Advisories and Bulletins, AWS provides advisories around current vulnerabilities and threats and enables customers to work with AWS security experts to address concerns like reporting abuse, vulnerabilities, and penetration testing.</a:t>
            </a:r>
          </a:p>
        </p:txBody>
      </p:sp>
    </p:spTree>
    <p:extLst>
      <p:ext uri="{BB962C8B-B14F-4D97-AF65-F5344CB8AC3E}">
        <p14:creationId xmlns:p14="http://schemas.microsoft.com/office/powerpoint/2010/main" val="75473391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If you</a:t>
            </a:r>
            <a:r>
              <a:rPr lang="en-US" sz="1100" kern="1200" baseline="0" dirty="0">
                <a:solidFill>
                  <a:schemeClr val="tx1"/>
                </a:solidFill>
                <a:effectLst/>
                <a:latin typeface="+mn-lt"/>
                <a:ea typeface="+mn-ea"/>
                <a:cs typeface="+mn-cs"/>
              </a:rPr>
              <a:t> a</a:t>
            </a:r>
            <a:r>
              <a:rPr lang="en-US" sz="1100" kern="1200" dirty="0">
                <a:solidFill>
                  <a:schemeClr val="tx1"/>
                </a:solidFill>
                <a:effectLst/>
                <a:latin typeface="+mn-lt"/>
                <a:ea typeface="+mn-ea"/>
                <a:cs typeface="+mn-cs"/>
              </a:rPr>
              <a:t>re in an auditing, compliance, or legal role, check out AWS Auditor Learning Path to obtain a better understanding of how your internal operations can demonstrate compliance using AWS. You can access Recommended Training, self-paced labs, and auditing resources from the Compliance website.</a:t>
            </a:r>
          </a:p>
        </p:txBody>
      </p:sp>
    </p:spTree>
    <p:extLst>
      <p:ext uri="{BB962C8B-B14F-4D97-AF65-F5344CB8AC3E}">
        <p14:creationId xmlns:p14="http://schemas.microsoft.com/office/powerpoint/2010/main" val="97524687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a:xfrm>
            <a:off x="685800" y="4400550"/>
            <a:ext cx="5657850" cy="3600450"/>
          </a:xfrm>
        </p:spPr>
        <p:txBody>
          <a:bodyPr/>
          <a:lstStyle/>
          <a:p>
            <a:r>
              <a:rPr lang="en-US" sz="1100" kern="1200" dirty="0">
                <a:solidFill>
                  <a:schemeClr val="tx1"/>
                </a:solidFill>
                <a:effectLst/>
                <a:latin typeface="+mn-lt"/>
                <a:ea typeface="+mn-ea"/>
                <a:cs typeface="+mn-cs"/>
              </a:rPr>
              <a:t>If you do</a:t>
            </a:r>
            <a:r>
              <a:rPr lang="en-US" sz="1100" kern="1200" baseline="0" dirty="0">
                <a:solidFill>
                  <a:schemeClr val="tx1"/>
                </a:solidFill>
                <a:effectLst/>
                <a:latin typeface="+mn-lt"/>
                <a:ea typeface="+mn-ea"/>
                <a:cs typeface="+mn-cs"/>
              </a:rPr>
              <a:t> no</a:t>
            </a:r>
            <a:r>
              <a:rPr lang="en-US" sz="1100" kern="1200" dirty="0">
                <a:solidFill>
                  <a:schemeClr val="tx1"/>
                </a:solidFill>
                <a:effectLst/>
                <a:latin typeface="+mn-lt"/>
                <a:ea typeface="+mn-ea"/>
                <a:cs typeface="+mn-cs"/>
              </a:rPr>
              <a:t>t know where to start with compliance or need to access frequently used resources and processes, check out the </a:t>
            </a:r>
            <a:r>
              <a:rPr lang="en-US" sz="1100" b="1" kern="1200" dirty="0">
                <a:solidFill>
                  <a:schemeClr val="tx1"/>
                </a:solidFill>
                <a:effectLst/>
                <a:latin typeface="+mn-lt"/>
                <a:ea typeface="+mn-ea"/>
                <a:cs typeface="+mn-cs"/>
              </a:rPr>
              <a:t>AWS Compliance Solutions Guide</a:t>
            </a:r>
            <a:r>
              <a:rPr lang="en-US" sz="1100" kern="1200" dirty="0">
                <a:solidFill>
                  <a:schemeClr val="tx1"/>
                </a:solidFill>
                <a:effectLst/>
                <a:latin typeface="+mn-lt"/>
                <a:ea typeface="+mn-ea"/>
                <a:cs typeface="+mn-cs"/>
              </a:rPr>
              <a:t>. Learn about the available compliance solutions such as:</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Understanding the Shared Responsibility Model</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Requesting a Compliance Report</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Completing a Security Questionnaire</a:t>
            </a:r>
          </a:p>
          <a:p>
            <a:pPr lvl="0"/>
            <a:endParaRPr lang="en-US" sz="1100" kern="1200" dirty="0">
              <a:solidFill>
                <a:schemeClr val="tx1"/>
              </a:solidFill>
              <a:effectLst/>
              <a:latin typeface="+mn-lt"/>
              <a:ea typeface="+mn-ea"/>
              <a:cs typeface="+mn-cs"/>
            </a:endParaRPr>
          </a:p>
          <a:p>
            <a:r>
              <a:rPr lang="en-US" sz="1100" b="1" kern="1200" dirty="0">
                <a:solidFill>
                  <a:schemeClr val="tx1"/>
                </a:solidFill>
                <a:effectLst/>
                <a:latin typeface="+mn-lt"/>
                <a:ea typeface="+mn-ea"/>
                <a:cs typeface="+mn-cs"/>
              </a:rPr>
              <a:t>More AWS Compliance Resources include:</a:t>
            </a:r>
          </a:p>
          <a:p>
            <a:pPr marL="171450" lvl="0" indent="-171450">
              <a:buFont typeface="Arial" panose="020B0604020202020204" pitchFamily="34" charset="0"/>
              <a:buChar char="•"/>
            </a:pPr>
            <a:r>
              <a:rPr lang="en-US" sz="1100" b="1" kern="1200" dirty="0">
                <a:solidFill>
                  <a:schemeClr val="tx1"/>
                </a:solidFill>
                <a:effectLst/>
                <a:latin typeface="+mn-lt"/>
                <a:ea typeface="+mn-ea"/>
                <a:cs typeface="+mn-cs"/>
              </a:rPr>
              <a:t>Services in Scope </a:t>
            </a:r>
            <a:r>
              <a:rPr lang="en-US" sz="1100" kern="1200" dirty="0">
                <a:solidFill>
                  <a:schemeClr val="tx1"/>
                </a:solidFill>
                <a:effectLst/>
                <a:latin typeface="+mn-lt"/>
                <a:ea typeface="+mn-ea"/>
                <a:cs typeface="+mn-cs"/>
              </a:rPr>
              <a:t>– D</a:t>
            </a:r>
            <a:r>
              <a:rPr lang="en-US" sz="1100" kern="1200" dirty="0">
                <a:solidFill>
                  <a:srgbClr val="000000"/>
                </a:solidFill>
                <a:effectLst/>
                <a:latin typeface="+mn-lt"/>
                <a:ea typeface="+mn-ea"/>
                <a:cs typeface="+mn-cs"/>
              </a:rPr>
              <a:t>etails</a:t>
            </a:r>
            <a:r>
              <a:rPr lang="en-US" sz="1100" kern="1200" dirty="0">
                <a:solidFill>
                  <a:schemeClr val="tx1"/>
                </a:solidFill>
                <a:effectLst/>
                <a:latin typeface="+mn-lt"/>
                <a:ea typeface="+mn-ea"/>
                <a:cs typeface="+mn-cs"/>
              </a:rPr>
              <a:t> which services are currently in scope and which are in progress. </a:t>
            </a:r>
            <a:endParaRPr lang="en-US" sz="1100" b="1"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100" b="1" kern="1200" dirty="0">
                <a:solidFill>
                  <a:schemeClr val="tx1"/>
                </a:solidFill>
                <a:effectLst/>
                <a:latin typeface="+mn-lt"/>
                <a:ea typeface="+mn-ea"/>
                <a:cs typeface="+mn-cs"/>
              </a:rPr>
              <a:t>AWS Security Blog</a:t>
            </a:r>
            <a:r>
              <a:rPr lang="en-US" sz="1100" kern="1200" dirty="0">
                <a:solidFill>
                  <a:schemeClr val="tx1"/>
                </a:solidFill>
                <a:effectLst/>
                <a:latin typeface="+mn-lt"/>
                <a:ea typeface="+mn-ea"/>
                <a:cs typeface="+mn-cs"/>
              </a:rPr>
              <a:t> – The</a:t>
            </a:r>
            <a:r>
              <a:rPr lang="en-US" sz="1100" kern="1200" baseline="0" dirty="0">
                <a:solidFill>
                  <a:schemeClr val="tx1"/>
                </a:solidFill>
                <a:effectLst/>
                <a:latin typeface="+mn-lt"/>
                <a:ea typeface="+mn-ea"/>
                <a:cs typeface="+mn-cs"/>
              </a:rPr>
              <a:t> blog i</a:t>
            </a:r>
            <a:r>
              <a:rPr lang="en-US" sz="1100" kern="1200" dirty="0">
                <a:solidFill>
                  <a:schemeClr val="tx1"/>
                </a:solidFill>
                <a:effectLst/>
                <a:latin typeface="+mn-lt"/>
                <a:ea typeface="+mn-ea"/>
                <a:cs typeface="+mn-cs"/>
              </a:rPr>
              <a:t>s a great way to </a:t>
            </a:r>
            <a:r>
              <a:rPr lang="en-US" sz="1100" kern="1200" dirty="0">
                <a:solidFill>
                  <a:srgbClr val="000000"/>
                </a:solidFill>
                <a:effectLst/>
                <a:latin typeface="+mn-lt"/>
                <a:ea typeface="+mn-ea"/>
                <a:cs typeface="+mn-cs"/>
              </a:rPr>
              <a:t>track </a:t>
            </a:r>
            <a:r>
              <a:rPr lang="en-US" sz="1100" kern="1200" dirty="0">
                <a:solidFill>
                  <a:schemeClr val="tx1"/>
                </a:solidFill>
                <a:effectLst/>
                <a:latin typeface="+mn-lt"/>
                <a:ea typeface="+mn-ea"/>
                <a:cs typeface="+mn-cs"/>
              </a:rPr>
              <a:t>all the newest updates to AWS security </a:t>
            </a:r>
            <a:r>
              <a:rPr lang="en-US" sz="1100" kern="1200" dirty="0">
                <a:solidFill>
                  <a:srgbClr val="000000"/>
                </a:solidFill>
                <a:effectLst/>
                <a:latin typeface="+mn-lt"/>
                <a:ea typeface="+mn-ea"/>
                <a:cs typeface="+mn-cs"/>
              </a:rPr>
              <a:t>programs.</a:t>
            </a:r>
            <a:endParaRPr lang="en-US" sz="1100" b="1"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100" b="1" kern="1200" dirty="0">
                <a:solidFill>
                  <a:schemeClr val="tx1"/>
                </a:solidFill>
                <a:effectLst/>
                <a:latin typeface="+mn-lt"/>
                <a:ea typeface="+mn-ea"/>
                <a:cs typeface="+mn-cs"/>
              </a:rPr>
              <a:t>Case Studies </a:t>
            </a:r>
            <a:r>
              <a:rPr lang="en-US" sz="1100" kern="1200" dirty="0">
                <a:solidFill>
                  <a:schemeClr val="tx1"/>
                </a:solidFill>
                <a:effectLst/>
                <a:latin typeface="+mn-lt"/>
                <a:ea typeface="+mn-ea"/>
                <a:cs typeface="+mn-cs"/>
              </a:rPr>
              <a:t>–Provide insightful information on some of the AWS current customer experiences with security.</a:t>
            </a:r>
          </a:p>
          <a:p>
            <a:pPr lvl="0"/>
            <a:r>
              <a:rPr lang="en-US" sz="1100" kern="1200" dirty="0">
                <a:solidFill>
                  <a:schemeClr val="tx1"/>
                </a:solidFill>
                <a:effectLst/>
                <a:latin typeface="+mn-lt"/>
                <a:ea typeface="+mn-ea"/>
                <a:cs typeface="+mn-cs"/>
              </a:rPr>
              <a:t>You can also get answers to frequently asked questions for specific compliance types, such </a:t>
            </a:r>
            <a:r>
              <a:rPr lang="en-US" sz="1100" kern="1200" dirty="0">
                <a:solidFill>
                  <a:srgbClr val="000000"/>
                </a:solidFill>
                <a:effectLst/>
                <a:latin typeface="+mn-lt"/>
                <a:ea typeface="+mn-ea"/>
                <a:cs typeface="+mn-cs"/>
              </a:rPr>
              <a:t>as:</a:t>
            </a:r>
            <a:r>
              <a:rPr lang="en-US" sz="1100" kern="1200" dirty="0">
                <a:solidFill>
                  <a:schemeClr val="tx1"/>
                </a:solidFill>
                <a:effectLst/>
                <a:latin typeface="+mn-lt"/>
                <a:ea typeface="+mn-ea"/>
                <a:cs typeface="+mn-cs"/>
              </a:rPr>
              <a:t> </a:t>
            </a:r>
            <a:endParaRPr lang="en-US" sz="1100" dirty="0">
              <a:latin typeface="+mn-lt"/>
            </a:endParaRPr>
          </a:p>
          <a:p>
            <a:pPr marL="171450" lvl="0" indent="-171450">
              <a:buFont typeface="Arial" panose="020B0604020202020204" pitchFamily="34" charset="0"/>
              <a:buChar char="•"/>
            </a:pPr>
            <a:r>
              <a:rPr lang="en-US" sz="1100" dirty="0">
                <a:latin typeface="+mn-lt"/>
              </a:rPr>
              <a:t>Certifications and attestations:</a:t>
            </a:r>
            <a:endParaRPr lang="en-US" sz="1100" kern="1200" dirty="0">
              <a:solidFill>
                <a:schemeClr val="tx1"/>
              </a:solidFill>
              <a:effectLst/>
              <a:latin typeface="+mn-lt"/>
              <a:ea typeface="+mn-ea"/>
              <a:cs typeface="+mn-cs"/>
            </a:endParaRPr>
          </a:p>
          <a:p>
            <a:pPr marL="628650" lvl="1" indent="-171450">
              <a:buFont typeface="Arial" panose="020B0604020202020204" pitchFamily="34" charset="0"/>
              <a:buChar char="•"/>
            </a:pPr>
            <a:r>
              <a:rPr lang="en-US" sz="1100" kern="1200" dirty="0">
                <a:solidFill>
                  <a:schemeClr val="tx1"/>
                </a:solidFill>
                <a:effectLst/>
                <a:latin typeface="+mn-lt"/>
                <a:ea typeface="+mn-ea"/>
                <a:cs typeface="+mn-cs"/>
              </a:rPr>
              <a:t>Payment Card Industry (PCI)</a:t>
            </a:r>
          </a:p>
          <a:p>
            <a:pPr marL="628650" lvl="1" indent="-171450">
              <a:buFont typeface="Arial" panose="020B0604020202020204" pitchFamily="34" charset="0"/>
              <a:buChar char="•"/>
            </a:pPr>
            <a:r>
              <a:rPr lang="en-US" sz="1100" dirty="0">
                <a:latin typeface="+mn-lt"/>
              </a:rPr>
              <a:t>System </a:t>
            </a:r>
            <a:r>
              <a:rPr lang="en-US" sz="1100" dirty="0">
                <a:solidFill>
                  <a:srgbClr val="000000"/>
                </a:solidFill>
                <a:latin typeface="+mn-lt"/>
              </a:rPr>
              <a:t>&amp;</a:t>
            </a:r>
            <a:r>
              <a:rPr lang="en-US" sz="1100" dirty="0">
                <a:latin typeface="+mn-lt"/>
              </a:rPr>
              <a:t> Organization Control (</a:t>
            </a:r>
            <a:r>
              <a:rPr lang="en-US" sz="1100" kern="1200" dirty="0">
                <a:solidFill>
                  <a:schemeClr val="tx1"/>
                </a:solidFill>
                <a:effectLst/>
                <a:latin typeface="+mn-lt"/>
                <a:ea typeface="+mn-ea"/>
                <a:cs typeface="+mn-cs"/>
              </a:rPr>
              <a:t>SOC) </a:t>
            </a:r>
          </a:p>
          <a:p>
            <a:pPr marL="628650" lvl="1" indent="-171450">
              <a:buFont typeface="Arial" panose="020B0604020202020204" pitchFamily="34" charset="0"/>
              <a:buChar char="•"/>
            </a:pPr>
            <a:r>
              <a:rPr lang="en-US" sz="1100" kern="1200" dirty="0">
                <a:solidFill>
                  <a:schemeClr val="tx1"/>
                </a:solidFill>
                <a:effectLst/>
                <a:latin typeface="+mn-lt"/>
                <a:ea typeface="+mn-ea"/>
                <a:cs typeface="+mn-cs"/>
              </a:rPr>
              <a:t>Federal Risk and Authorization Management Program </a:t>
            </a:r>
            <a:r>
              <a:rPr lang="en-US" sz="1100" dirty="0">
                <a:solidFill>
                  <a:srgbClr val="000000"/>
                </a:solidFill>
                <a:latin typeface="+mn-lt"/>
              </a:rPr>
              <a:t>(</a:t>
            </a:r>
            <a:r>
              <a:rPr lang="en-US" sz="1100" kern="1200" dirty="0">
                <a:solidFill>
                  <a:srgbClr val="000000"/>
                </a:solidFill>
                <a:effectLst/>
                <a:latin typeface="+mn-lt"/>
                <a:ea typeface="+mn-ea"/>
                <a:cs typeface="+mn-cs"/>
              </a:rPr>
              <a:t>FedRAMP</a:t>
            </a:r>
            <a:r>
              <a:rPr lang="en-US" sz="1100" kern="1200" dirty="0">
                <a:solidFill>
                  <a:schemeClr val="tx1"/>
                </a:solidFill>
                <a:effectLst/>
                <a:latin typeface="+mn-lt"/>
                <a:ea typeface="+mn-ea"/>
                <a:cs typeface="+mn-cs"/>
              </a:rPr>
              <a:t>)</a:t>
            </a:r>
          </a:p>
          <a:p>
            <a:pPr marL="171450" indent="-171450">
              <a:buFont typeface="Arial" panose="020B0604020202020204" pitchFamily="34" charset="0"/>
              <a:buChar char="•"/>
            </a:pPr>
            <a:r>
              <a:rPr lang="en-US" sz="1100" kern="1200" dirty="0">
                <a:solidFill>
                  <a:schemeClr val="tx1"/>
                </a:solidFill>
                <a:effectLst/>
                <a:latin typeface="+mn-lt"/>
                <a:ea typeface="+mn-ea"/>
                <a:cs typeface="+mn-cs"/>
              </a:rPr>
              <a:t>Laws and regulations,</a:t>
            </a:r>
            <a:r>
              <a:rPr lang="en-US" sz="1100" kern="1200" baseline="0" dirty="0">
                <a:solidFill>
                  <a:schemeClr val="tx1"/>
                </a:solidFill>
                <a:effectLst/>
                <a:latin typeface="+mn-lt"/>
                <a:ea typeface="+mn-ea"/>
                <a:cs typeface="+mn-cs"/>
              </a:rPr>
              <a:t> such as the U.S</a:t>
            </a:r>
            <a:r>
              <a:rPr lang="en-US" sz="1100" dirty="0">
                <a:solidFill>
                  <a:srgbClr val="000000"/>
                </a:solidFill>
                <a:latin typeface="+mn-lt"/>
              </a:rPr>
              <a:t>.</a:t>
            </a:r>
            <a:r>
              <a:rPr lang="en-US" sz="1100" dirty="0">
                <a:latin typeface="+mn-lt"/>
              </a:rPr>
              <a:t> Health Insurance Portability and Accountability Act (HIPAA) </a:t>
            </a:r>
          </a:p>
          <a:p>
            <a:pPr marL="171450" indent="-171450">
              <a:buFont typeface="Arial" panose="020B0604020202020204" pitchFamily="34" charset="0"/>
              <a:buChar char="•"/>
            </a:pPr>
            <a:endParaRPr lang="en-US" sz="1100" dirty="0"/>
          </a:p>
          <a:p>
            <a:r>
              <a:rPr lang="en-US" sz="1100" dirty="0"/>
              <a:t>Select the link to learn more. </a:t>
            </a:r>
          </a:p>
          <a:p>
            <a:r>
              <a:rPr lang="en-US" sz="1100" dirty="0">
                <a:hlinkClick r:id="rId3"/>
              </a:rPr>
              <a:t>https://aws.amazon.com/compliance/resources/</a:t>
            </a:r>
            <a:endParaRPr lang="en-US" sz="1100" dirty="0"/>
          </a:p>
          <a:p>
            <a:pPr marL="171450" indent="-171450">
              <a:buFont typeface="Arial" panose="020B0604020202020204" pitchFamily="34" charset="0"/>
              <a:buChar char="•"/>
            </a:pPr>
            <a:endParaRPr lang="en-US" sz="1100" dirty="0">
              <a:latin typeface="+mn-lt"/>
            </a:endParaRPr>
          </a:p>
        </p:txBody>
      </p:sp>
    </p:spTree>
    <p:extLst>
      <p:ext uri="{BB962C8B-B14F-4D97-AF65-F5344CB8AC3E}">
        <p14:creationId xmlns:p14="http://schemas.microsoft.com/office/powerpoint/2010/main" val="14306322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533400" y="4400550"/>
            <a:ext cx="5810250" cy="3600450"/>
          </a:xfrm>
        </p:spPr>
        <p:txBody>
          <a:bodyPr/>
          <a:lstStyle/>
          <a:p>
            <a:r>
              <a:rPr lang="fr-FR" sz="1000" dirty="0"/>
              <a:t>En plus de protéger cette infrastructure mondiale, AWS est responsable de la configuration de la sécurité de ses produits qui sont considérés comme fondamentaux, notamment le calcul, le stockage, la base de données et la mise en réseau. Les services gérés incluent Amazon </a:t>
            </a:r>
            <a:r>
              <a:rPr lang="fr-FR" sz="1000" dirty="0" err="1"/>
              <a:t>DynamoDB</a:t>
            </a:r>
            <a:r>
              <a:rPr lang="fr-FR" sz="1000" dirty="0"/>
              <a:t>, Amazon </a:t>
            </a:r>
            <a:r>
              <a:rPr lang="fr-FR" sz="1000" dirty="0" err="1"/>
              <a:t>Relational</a:t>
            </a:r>
            <a:r>
              <a:rPr lang="fr-FR" sz="1000" dirty="0"/>
              <a:t> Database Service (ou RDS), Amazon Redshift, Amazon Elastic MapReduce, Amazon </a:t>
            </a:r>
            <a:r>
              <a:rPr lang="fr-FR" sz="1000" dirty="0" err="1"/>
              <a:t>WorkSpaces</a:t>
            </a:r>
            <a:r>
              <a:rPr lang="fr-FR" sz="1000" dirty="0"/>
              <a:t> et d'autres.</a:t>
            </a:r>
          </a:p>
          <a:p>
            <a:endParaRPr lang="fr-FR" sz="1000" dirty="0"/>
          </a:p>
          <a:p>
            <a:r>
              <a:rPr lang="fr-FR" sz="1000" dirty="0"/>
              <a:t>Pour ces services, AWS gérera les tâches de sécurité de base telles que la correction du système d'exploitation et de la base de données, la configuration du pare-feu et la reprise après sinistre. En tant que client, cela est précieux car vous n'avez pas à vous soucier de l'application de correctifs, de la maintenance ou de l'installation d'un logiciel antivirus. Amazon s'en occupe pour que le client puisse se concentrer sur ce qui se passe dans l'environnement. Pour la plupart des services gérés, le client doit configurer des contrôles d'accès logiques et protéger les informations d'identification du compte. Certains services gérés peuvent nécessiter des tâches supplémentaires telles que la configuration de comptes d'utilisateurs de base de données, mais dans l'ensemble, le travail de configuration de la sécurité est effectué par AWS.</a:t>
            </a:r>
          </a:p>
          <a:p>
            <a:endParaRPr lang="fr-FR" sz="1000" dirty="0"/>
          </a:p>
          <a:p>
            <a:r>
              <a:rPr lang="fr-FR" sz="1000" dirty="0"/>
              <a:t>Voici quelques exemples de contrôles gérés par AWS, les clients AWS ou les deux.</a:t>
            </a:r>
          </a:p>
          <a:p>
            <a:r>
              <a:rPr lang="fr-FR" sz="1000" dirty="0"/>
              <a:t>Contrôles hérités - Contrôles qu'un client hérite entièrement d'AWS, tels que les contrôles physiques et environnementaux.</a:t>
            </a:r>
          </a:p>
          <a:p>
            <a:r>
              <a:rPr lang="fr-FR" sz="1000" dirty="0"/>
              <a:t>Contrôles partagés - Contrôles qui s'appliquent à la fois à la couche infrastructure et aux couches client, mais dans des contextes ou des perspectives complètement séparés. Dans un contrôle partagé, AWS fournit les exigences pour l'infrastructure, et le client doit fournir sa propre implémentation de contrôle dans le cadre de son utilisation des services AWS.</a:t>
            </a:r>
          </a:p>
          <a:p>
            <a:r>
              <a:rPr lang="fr-FR" sz="1000" dirty="0"/>
              <a:t>Les exemples comprennent:</a:t>
            </a:r>
          </a:p>
          <a:p>
            <a:r>
              <a:rPr lang="fr-FR" sz="1000" dirty="0"/>
              <a:t>Gestion des correctifs - AWS est responsable de la correction et de la correction des défauts au sein de l'infrastructure, mais les clients sont responsables de la correction de leur système d'exploitation invité et de leurs applications.</a:t>
            </a:r>
          </a:p>
          <a:p>
            <a:r>
              <a:rPr lang="fr-FR" sz="1000" dirty="0"/>
              <a:t>Gestion de la configuration - AWS maintient la configuration de ses périphériques d'infrastructure, mais les clients sont responsables de la configuration de leurs propres systèmes d'exploitation invités, bases de données et applications.</a:t>
            </a:r>
          </a:p>
          <a:p>
            <a:r>
              <a:rPr lang="fr-FR" sz="1000" dirty="0"/>
              <a:t>Sensibilisation et formation - AWS forme les employés AWS, mais un client doit former ses propres employés.</a:t>
            </a:r>
          </a:p>
          <a:p>
            <a:r>
              <a:rPr lang="fr-FR" sz="1000" dirty="0"/>
              <a:t>Spécifique au client - Contrôles qui relèvent uniquement de la responsabilité du client en fonction de l'application qu'il déploie dans les services AWS.</a:t>
            </a:r>
          </a:p>
          <a:p>
            <a:r>
              <a:rPr lang="fr-FR" sz="1000" dirty="0"/>
              <a:t>Protection des services et des communications ou sécurité de zone, qui peut nécessiter qu'un client achemine ou zone des données dans des environnements de sécurité spécifiques.</a:t>
            </a:r>
            <a:endParaRPr lang="en-US" sz="1000" dirty="0"/>
          </a:p>
        </p:txBody>
      </p:sp>
    </p:spTree>
    <p:extLst>
      <p:ext uri="{BB962C8B-B14F-4D97-AF65-F5344CB8AC3E}">
        <p14:creationId xmlns:p14="http://schemas.microsoft.com/office/powerpoint/2010/main" val="18399295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In summary, we:</a:t>
            </a:r>
          </a:p>
          <a:p>
            <a:pPr marL="171450" lvl="0" indent="-171450">
              <a:buFont typeface="Arial" panose="020B0604020202020204" pitchFamily="34" charset="0"/>
              <a:buChar char="•"/>
            </a:pPr>
            <a:r>
              <a:rPr lang="en-US" sz="1100" dirty="0"/>
              <a:t>Reviewed the AWS Shared Responsibility Model</a:t>
            </a:r>
          </a:p>
          <a:p>
            <a:pPr marL="171450" lvl="0" indent="-171450">
              <a:buFont typeface="Arial" panose="020B0604020202020204" pitchFamily="34" charset="0"/>
              <a:buChar char="•"/>
            </a:pPr>
            <a:r>
              <a:rPr lang="en-US" sz="1100" dirty="0"/>
              <a:t>Discussed IAM</a:t>
            </a:r>
          </a:p>
          <a:p>
            <a:pPr marL="171450" lvl="0" indent="-171450">
              <a:buFont typeface="Arial" panose="020B0604020202020204" pitchFamily="34" charset="0"/>
              <a:buChar char="•"/>
            </a:pPr>
            <a:r>
              <a:rPr lang="en-US" sz="1100" dirty="0"/>
              <a:t>Reviewed AWS Trusted Advisor, AWS CloudTrail, and AWS Config</a:t>
            </a:r>
          </a:p>
          <a:p>
            <a:pPr marL="171450" lvl="0" indent="-171450">
              <a:buFont typeface="Arial" panose="020B0604020202020204" pitchFamily="34" charset="0"/>
              <a:buChar char="•"/>
            </a:pPr>
            <a:r>
              <a:rPr lang="en-US" sz="1100" dirty="0"/>
              <a:t>Explored the AWS security and compliance programs</a:t>
            </a:r>
          </a:p>
          <a:p>
            <a:pPr marL="171450" lvl="0" indent="-171450">
              <a:buFont typeface="Arial" panose="020B0604020202020204" pitchFamily="34" charset="0"/>
              <a:buChar char="•"/>
            </a:pPr>
            <a:r>
              <a:rPr lang="en-US" sz="1100" dirty="0"/>
              <a:t>Explored additional AWS security resources</a:t>
            </a:r>
          </a:p>
          <a:p>
            <a:pPr marL="171450" lvl="0" indent="-171450">
              <a:buFont typeface="Arial" panose="020B0604020202020204" pitchFamily="34" charset="0"/>
              <a:buChar char="•"/>
            </a:pPr>
            <a:r>
              <a:rPr lang="en-US" sz="1100" dirty="0"/>
              <a:t>And demonstrated and discussed Day One best practices</a:t>
            </a:r>
          </a:p>
          <a:p>
            <a:pPr marL="171450" lvl="0" indent="-171450">
              <a:buFont typeface="Arial" panose="020B0604020202020204" pitchFamily="34" charset="0"/>
              <a:buChar char="•"/>
            </a:pPr>
            <a:endParaRPr lang="en-US" sz="110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100" dirty="0"/>
              <a:t>To finish this module, complete the knowledge assessment. </a:t>
            </a:r>
          </a:p>
          <a:p>
            <a:endParaRPr lang="en-US" sz="1100" dirty="0"/>
          </a:p>
        </p:txBody>
      </p:sp>
    </p:spTree>
    <p:extLst>
      <p:ext uri="{BB962C8B-B14F-4D97-AF65-F5344CB8AC3E}">
        <p14:creationId xmlns:p14="http://schemas.microsoft.com/office/powerpoint/2010/main" val="73027937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Introducing Module 3, Lab 6: Introduction to AWS IAM. </a:t>
            </a:r>
          </a:p>
        </p:txBody>
      </p:sp>
    </p:spTree>
    <p:extLst>
      <p:ext uri="{BB962C8B-B14F-4D97-AF65-F5344CB8AC3E}">
        <p14:creationId xmlns:p14="http://schemas.microsoft.com/office/powerpoint/2010/main" val="388229364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IAM is a web service that enables AWS customers to manage users and user permissions in AWS. With IAM, you can centrally manage users, security credentials, such as access keys, and permissions that control which AWS resources users can access.</a:t>
            </a:r>
          </a:p>
          <a:p>
            <a:endParaRPr lang="en-US" sz="1100" dirty="0"/>
          </a:p>
          <a:p>
            <a:r>
              <a:rPr lang="en-US" sz="1100" dirty="0"/>
              <a:t>In this lab, you will:</a:t>
            </a:r>
          </a:p>
          <a:p>
            <a:pPr marL="171450" indent="-171450">
              <a:buFont typeface="Arial" panose="020B0604020202020204" pitchFamily="34" charset="0"/>
              <a:buChar char="•"/>
            </a:pPr>
            <a:r>
              <a:rPr lang="en-US" sz="1100" dirty="0"/>
              <a:t>Explore pre-created IAM users and groups.</a:t>
            </a:r>
          </a:p>
          <a:p>
            <a:pPr marL="171450" indent="-171450">
              <a:buFont typeface="Arial" panose="020B0604020202020204" pitchFamily="34" charset="0"/>
              <a:buChar char="•"/>
            </a:pPr>
            <a:r>
              <a:rPr lang="en-US" sz="1100" dirty="0"/>
              <a:t>Inspect IAM policies as applied to the pre-created groups.</a:t>
            </a:r>
          </a:p>
          <a:p>
            <a:pPr marL="171450" indent="-171450">
              <a:buFont typeface="Arial" panose="020B0604020202020204" pitchFamily="34" charset="0"/>
              <a:buChar char="•"/>
            </a:pPr>
            <a:r>
              <a:rPr lang="en-US" sz="1100" dirty="0"/>
              <a:t>Follow a real-world scenario, adding users to groups with specific capabilities enabled.</a:t>
            </a:r>
          </a:p>
          <a:p>
            <a:pPr marL="171450" indent="-171450">
              <a:buFont typeface="Arial" panose="020B0604020202020204" pitchFamily="34" charset="0"/>
              <a:buChar char="•"/>
            </a:pPr>
            <a:r>
              <a:rPr lang="en-US" sz="1100" dirty="0"/>
              <a:t>Locate and use the IAM sign-in URL.</a:t>
            </a:r>
          </a:p>
          <a:p>
            <a:pPr marL="171450" indent="-171450">
              <a:buFont typeface="Arial" panose="020B0604020202020204" pitchFamily="34" charset="0"/>
              <a:buChar char="•"/>
            </a:pPr>
            <a:r>
              <a:rPr lang="en-US" sz="1100" dirty="0"/>
              <a:t>Experiment with the effects of policies on service access.</a:t>
            </a:r>
          </a:p>
        </p:txBody>
      </p:sp>
    </p:spTree>
    <p:extLst>
      <p:ext uri="{BB962C8B-B14F-4D97-AF65-F5344CB8AC3E}">
        <p14:creationId xmlns:p14="http://schemas.microsoft.com/office/powerpoint/2010/main" val="326919647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In this lab, you’ll explore the users and groups, add users to groups and sign in and test users.</a:t>
            </a:r>
          </a:p>
        </p:txBody>
      </p:sp>
    </p:spTree>
    <p:extLst>
      <p:ext uri="{BB962C8B-B14F-4D97-AF65-F5344CB8AC3E}">
        <p14:creationId xmlns:p14="http://schemas.microsoft.com/office/powerpoint/2010/main" val="45754784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4384635"/>
          </a:xfrm>
        </p:spPr>
        <p:txBody>
          <a:bodyPr/>
          <a:lstStyle/>
          <a:p>
            <a:r>
              <a:rPr lang="en-US" sz="1100" dirty="0"/>
              <a:t>In this lab, you:</a:t>
            </a:r>
          </a:p>
          <a:p>
            <a:pPr marL="171450" indent="-171450">
              <a:buFont typeface="Arial" panose="020B0604020202020204" pitchFamily="34" charset="0"/>
              <a:buChar char="•"/>
            </a:pPr>
            <a:r>
              <a:rPr lang="en-US" sz="1100" dirty="0"/>
              <a:t>Explored pre-created IAM Users and Groups</a:t>
            </a:r>
          </a:p>
          <a:p>
            <a:pPr marL="171450" indent="-171450">
              <a:buFont typeface="Arial" panose="020B0604020202020204" pitchFamily="34" charset="0"/>
              <a:buChar char="•"/>
            </a:pPr>
            <a:r>
              <a:rPr lang="en-US" sz="1100" dirty="0"/>
              <a:t>Inspected IAM policies as applied to the pre-created Groups</a:t>
            </a:r>
          </a:p>
          <a:p>
            <a:pPr marL="171450" indent="-171450">
              <a:buFont typeface="Arial" panose="020B0604020202020204" pitchFamily="34" charset="0"/>
              <a:buChar char="•"/>
            </a:pPr>
            <a:r>
              <a:rPr lang="en-US" sz="1100" dirty="0"/>
              <a:t>Followed a real-world scenario, adding Users to Groups with specific capabilities enabled</a:t>
            </a:r>
          </a:p>
          <a:p>
            <a:pPr marL="171450" indent="-171450">
              <a:buFont typeface="Arial" panose="020B0604020202020204" pitchFamily="34" charset="0"/>
              <a:buChar char="•"/>
            </a:pPr>
            <a:r>
              <a:rPr lang="en-US" sz="1100" dirty="0"/>
              <a:t>Located and use the IAM sing-in URL</a:t>
            </a:r>
          </a:p>
          <a:p>
            <a:pPr marL="171450" indent="-171450">
              <a:buFont typeface="Arial" panose="020B0604020202020204" pitchFamily="34" charset="0"/>
              <a:buChar char="•"/>
            </a:pPr>
            <a:r>
              <a:rPr lang="en-US" sz="1100" dirty="0"/>
              <a:t>Experimented with the effects of policies on service access</a:t>
            </a:r>
          </a:p>
        </p:txBody>
      </p:sp>
    </p:spTree>
    <p:extLst>
      <p:ext uri="{BB962C8B-B14F-4D97-AF65-F5344CB8AC3E}">
        <p14:creationId xmlns:p14="http://schemas.microsoft.com/office/powerpoint/2010/main" val="342999526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Introducing the Day 1 IAM Demonstration:</a:t>
            </a:r>
          </a:p>
          <a:p>
            <a:pPr marL="228600" indent="-228600">
              <a:buFont typeface="+mj-lt"/>
              <a:buAutoNum type="arabicPeriod"/>
            </a:pPr>
            <a:r>
              <a:rPr lang="en-US" sz="1100" dirty="0"/>
              <a:t>Go to IAM.</a:t>
            </a:r>
          </a:p>
          <a:p>
            <a:pPr marL="228600" indent="-228600">
              <a:buFont typeface="+mj-lt"/>
              <a:buAutoNum type="arabicPeriod"/>
            </a:pPr>
            <a:r>
              <a:rPr lang="en-US" sz="1100" dirty="0"/>
              <a:t>Review Security Status by taking the following steps.:</a:t>
            </a:r>
          </a:p>
          <a:p>
            <a:pPr marL="685800" lvl="1" indent="-228600">
              <a:buFont typeface="Arial" panose="020B0604020202020204" pitchFamily="34" charset="0"/>
              <a:buChar char="•"/>
            </a:pPr>
            <a:r>
              <a:rPr lang="en-US" sz="1100" dirty="0"/>
              <a:t>Activate MFA on your root account.</a:t>
            </a:r>
          </a:p>
          <a:p>
            <a:pPr marL="685800" lvl="1" indent="-228600">
              <a:buFont typeface="Arial" panose="020B0604020202020204" pitchFamily="34" charset="0"/>
              <a:buChar char="•"/>
            </a:pPr>
            <a:r>
              <a:rPr lang="en-US" sz="1100" dirty="0"/>
              <a:t>Create individual IAM users.</a:t>
            </a:r>
          </a:p>
          <a:p>
            <a:pPr marL="685800" lvl="1" indent="-228600">
              <a:buFont typeface="Arial" panose="020B0604020202020204" pitchFamily="34" charset="0"/>
              <a:buChar char="•"/>
            </a:pPr>
            <a:r>
              <a:rPr lang="en-US" sz="1100" dirty="0"/>
              <a:t>Use groups to assign permissions.</a:t>
            </a:r>
          </a:p>
          <a:p>
            <a:pPr marL="685800" lvl="1" indent="-228600">
              <a:buFont typeface="Arial" panose="020B0604020202020204" pitchFamily="34" charset="0"/>
              <a:buChar char="•"/>
            </a:pPr>
            <a:r>
              <a:rPr lang="en-US" sz="1100" dirty="0"/>
              <a:t>Apply an IAM password policy. </a:t>
            </a:r>
          </a:p>
          <a:p>
            <a:endParaRPr lang="en-US" sz="1100" dirty="0"/>
          </a:p>
          <a:p>
            <a:r>
              <a:rPr lang="en-US" sz="1100" dirty="0"/>
              <a:t>The goal is to receive green checks by each security status item. </a:t>
            </a:r>
          </a:p>
          <a:p>
            <a:pPr marL="685800" lvl="1" indent="-228600">
              <a:buFont typeface="Arial" panose="020B0604020202020204" pitchFamily="34" charset="0"/>
              <a:buChar char="•"/>
            </a:pPr>
            <a:endParaRPr lang="en-US" sz="1100" dirty="0"/>
          </a:p>
        </p:txBody>
      </p:sp>
    </p:spTree>
    <p:extLst>
      <p:ext uri="{BB962C8B-B14F-4D97-AF65-F5344CB8AC3E}">
        <p14:creationId xmlns:p14="http://schemas.microsoft.com/office/powerpoint/2010/main" val="225700881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600"/>
              </a:spcAft>
            </a:pPr>
            <a:r>
              <a:rPr lang="en-US" sz="1100" dirty="0"/>
              <a:t>A review of the current Security Status indicates that:</a:t>
            </a:r>
          </a:p>
          <a:p>
            <a:pPr marL="171450" indent="-171450">
              <a:spcAft>
                <a:spcPts val="600"/>
              </a:spcAft>
              <a:buFont typeface="Arial" panose="020B0604020202020204" pitchFamily="34" charset="0"/>
              <a:buChar char="•"/>
            </a:pPr>
            <a:r>
              <a:rPr lang="en-US" sz="1100" dirty="0"/>
              <a:t>MFA has not been activated on the root account.</a:t>
            </a:r>
          </a:p>
          <a:p>
            <a:pPr marL="171450" indent="-171450">
              <a:spcAft>
                <a:spcPts val="600"/>
              </a:spcAft>
              <a:buFont typeface="Arial" panose="020B0604020202020204" pitchFamily="34" charset="0"/>
              <a:buChar char="•"/>
            </a:pPr>
            <a:r>
              <a:rPr lang="en-US" sz="1100" dirty="0"/>
              <a:t>No individual IAM users have been created.</a:t>
            </a:r>
          </a:p>
          <a:p>
            <a:pPr marL="171450" indent="-171450">
              <a:spcAft>
                <a:spcPts val="600"/>
              </a:spcAft>
              <a:buFont typeface="Arial" panose="020B0604020202020204" pitchFamily="34" charset="0"/>
              <a:buChar char="•"/>
            </a:pPr>
            <a:r>
              <a:rPr lang="en-US" sz="1100" dirty="0"/>
              <a:t>No permissions have been assigned to groups.</a:t>
            </a:r>
          </a:p>
          <a:p>
            <a:pPr marL="171450" indent="-171450">
              <a:spcAft>
                <a:spcPts val="600"/>
              </a:spcAft>
              <a:buFont typeface="Arial" panose="020B0604020202020204" pitchFamily="34" charset="0"/>
              <a:buChar char="•"/>
            </a:pPr>
            <a:r>
              <a:rPr lang="en-US" sz="1100" dirty="0"/>
              <a:t>No IAM password policy has been applied.</a:t>
            </a:r>
          </a:p>
          <a:p>
            <a:pPr marL="171450" indent="-171450">
              <a:spcAft>
                <a:spcPts val="600"/>
              </a:spcAft>
              <a:buFont typeface="Arial" panose="020B0604020202020204" pitchFamily="34" charset="0"/>
              <a:buChar char="•"/>
            </a:pPr>
            <a:endParaRPr lang="en-US" sz="1100" dirty="0"/>
          </a:p>
          <a:p>
            <a:pPr marL="0" indent="0">
              <a:spcAft>
                <a:spcPts val="600"/>
              </a:spcAft>
              <a:buFont typeface="Arial" panose="020B0604020202020204" pitchFamily="34" charset="0"/>
              <a:buNone/>
            </a:pPr>
            <a:r>
              <a:rPr lang="en-US" sz="1100" dirty="0"/>
              <a:t>There is a custom sign-in link for the account.</a:t>
            </a:r>
            <a:r>
              <a:rPr lang="en-US" sz="1100" baseline="0" dirty="0"/>
              <a:t> Note that the </a:t>
            </a:r>
            <a:r>
              <a:rPr lang="en-US" sz="1100" dirty="0"/>
              <a:t>account number has been hidden for security purposes. Use the </a:t>
            </a:r>
            <a:r>
              <a:rPr lang="en-US" sz="1100" b="1" dirty="0"/>
              <a:t>Customize</a:t>
            </a:r>
            <a:r>
              <a:rPr lang="en-US" sz="1100" dirty="0"/>
              <a:t> button to change the name of the account so that the account number is not displayed. This link is used to sign in to the account and can be sent to users as they are set up.</a:t>
            </a:r>
          </a:p>
        </p:txBody>
      </p:sp>
    </p:spTree>
    <p:extLst>
      <p:ext uri="{BB962C8B-B14F-4D97-AF65-F5344CB8AC3E}">
        <p14:creationId xmlns:p14="http://schemas.microsoft.com/office/powerpoint/2010/main" val="340880887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600"/>
              </a:spcAft>
            </a:pPr>
            <a:r>
              <a:rPr lang="en-US" sz="1100" dirty="0"/>
              <a:t>Before creating the users, activate MFA on the root account. The root account is the email address that you used to sign up for the AWS account. The root account has access to everything; thus, why it’s important to secure this account with restrictions.</a:t>
            </a:r>
          </a:p>
          <a:p>
            <a:pPr>
              <a:spcAft>
                <a:spcPts val="600"/>
              </a:spcAft>
            </a:pPr>
            <a:r>
              <a:rPr lang="en-US" sz="1100" dirty="0"/>
              <a:t>To set up MFA, click </a:t>
            </a:r>
            <a:r>
              <a:rPr lang="en-US" sz="1100" b="1" dirty="0"/>
              <a:t>Activate MFA on your root account </a:t>
            </a:r>
            <a:r>
              <a:rPr lang="en-US" sz="1100" dirty="0"/>
              <a:t>and then click </a:t>
            </a:r>
            <a:r>
              <a:rPr lang="en-US" sz="1100" b="1" dirty="0"/>
              <a:t>Manage MFA</a:t>
            </a:r>
            <a:r>
              <a:rPr lang="en-US" sz="1100" dirty="0"/>
              <a:t>. Two options will be presented: Virtual and Hardware. A hardware device is an actual hardware device. For purposes of this demonstration, select </a:t>
            </a:r>
            <a:r>
              <a:rPr lang="en-US" sz="1100" b="1" dirty="0"/>
              <a:t>Virtual</a:t>
            </a:r>
            <a:r>
              <a:rPr lang="en-US" sz="1100" dirty="0"/>
              <a:t> and then click </a:t>
            </a:r>
            <a:r>
              <a:rPr lang="en-US" sz="1100" b="1" dirty="0"/>
              <a:t>Next Step</a:t>
            </a:r>
            <a:r>
              <a:rPr lang="en-US" sz="1100" dirty="0"/>
              <a:t>. A new dialog box appears and asks us to configure a virtual MFA device. An app must be downloaded for this task. After that is complete, click </a:t>
            </a:r>
            <a:r>
              <a:rPr lang="en-US" sz="1100" b="1" dirty="0"/>
              <a:t>Next</a:t>
            </a:r>
            <a:r>
              <a:rPr lang="en-US" sz="1100" dirty="0"/>
              <a:t>.</a:t>
            </a:r>
          </a:p>
        </p:txBody>
      </p:sp>
    </p:spTree>
    <p:extLst>
      <p:ext uri="{BB962C8B-B14F-4D97-AF65-F5344CB8AC3E}">
        <p14:creationId xmlns:p14="http://schemas.microsoft.com/office/powerpoint/2010/main" val="132301035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600"/>
              </a:spcAft>
            </a:pPr>
            <a:r>
              <a:rPr lang="en-US" sz="1100" dirty="0"/>
              <a:t>In the authenticator application, press the </a:t>
            </a:r>
            <a:r>
              <a:rPr lang="en-US" sz="1100" b="1" dirty="0"/>
              <a:t>plus</a:t>
            </a:r>
            <a:r>
              <a:rPr lang="en-US" sz="1100" dirty="0"/>
              <a:t> </a:t>
            </a:r>
            <a:r>
              <a:rPr lang="en-US" sz="1100" b="1" dirty="0"/>
              <a:t>sign</a:t>
            </a:r>
            <a:r>
              <a:rPr lang="en-US" sz="1100" dirty="0"/>
              <a:t>. Scan the barcode, enter the two authentication codes, and then click the </a:t>
            </a:r>
            <a:r>
              <a:rPr lang="en-US" sz="1100" b="1" dirty="0"/>
              <a:t>Activate Virtual MFA </a:t>
            </a:r>
            <a:r>
              <a:rPr lang="en-US" sz="1100" dirty="0"/>
              <a:t>button.</a:t>
            </a:r>
          </a:p>
        </p:txBody>
      </p:sp>
    </p:spTree>
    <p:extLst>
      <p:ext uri="{BB962C8B-B14F-4D97-AF65-F5344CB8AC3E}">
        <p14:creationId xmlns:p14="http://schemas.microsoft.com/office/powerpoint/2010/main" val="130950099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600"/>
              </a:spcAft>
            </a:pPr>
            <a:r>
              <a:rPr lang="en-US" sz="1100" dirty="0"/>
              <a:t>Click </a:t>
            </a:r>
            <a:r>
              <a:rPr lang="en-US" sz="1100" b="1" dirty="0"/>
              <a:t>Finish</a:t>
            </a:r>
            <a:r>
              <a:rPr lang="en-US" sz="1100" dirty="0"/>
              <a:t> and refresh your browser. The MFA should now show that it is set up.</a:t>
            </a:r>
          </a:p>
        </p:txBody>
      </p:sp>
    </p:spTree>
    <p:extLst>
      <p:ext uri="{BB962C8B-B14F-4D97-AF65-F5344CB8AC3E}">
        <p14:creationId xmlns:p14="http://schemas.microsoft.com/office/powerpoint/2010/main" val="27398694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600"/>
              </a:spcAft>
              <a:buClrTx/>
              <a:buSzTx/>
              <a:buFontTx/>
              <a:buNone/>
              <a:tabLst/>
              <a:defRPr/>
            </a:pPr>
            <a:r>
              <a:rPr lang="fr-FR" sz="1100" kern="1200" dirty="0">
                <a:solidFill>
                  <a:schemeClr val="tx1"/>
                </a:solidFill>
                <a:effectLst/>
                <a:latin typeface="+mn-lt"/>
                <a:ea typeface="+mn-ea"/>
                <a:cs typeface="+mn-cs"/>
              </a:rPr>
              <a:t>Alors que l'infrastructure cloud est sécurisée et maintenue par AWS, </a:t>
            </a:r>
          </a:p>
          <a:p>
            <a:pPr marL="0" marR="0" indent="0" algn="l" defTabSz="457200" rtl="0" eaLnBrk="1" fontAlgn="auto" latinLnBrk="0" hangingPunct="1">
              <a:lnSpc>
                <a:spcPct val="100000"/>
              </a:lnSpc>
              <a:spcBef>
                <a:spcPts val="0"/>
              </a:spcBef>
              <a:spcAft>
                <a:spcPts val="600"/>
              </a:spcAft>
              <a:buClrTx/>
              <a:buSzTx/>
              <a:buFontTx/>
              <a:buNone/>
              <a:tabLst/>
              <a:defRPr/>
            </a:pPr>
            <a:endParaRPr lang="fr-FR" sz="1100" kern="1200" dirty="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600"/>
              </a:spcAft>
              <a:buClrTx/>
              <a:buSzTx/>
              <a:buFontTx/>
              <a:buNone/>
              <a:tabLst/>
              <a:defRPr/>
            </a:pPr>
            <a:r>
              <a:rPr lang="fr-FR" sz="1100" kern="1200" dirty="0">
                <a:solidFill>
                  <a:schemeClr val="tx1"/>
                </a:solidFill>
                <a:effectLst/>
                <a:latin typeface="+mn-lt"/>
                <a:ea typeface="+mn-ea"/>
                <a:cs typeface="+mn-cs"/>
              </a:rPr>
              <a:t>le client AWS quant à lui est responsable de la sécurité de tout ce qu'il met dans le cloud. Le client est responsable de ce qui est mis en œuvre à l'aide d'AWS et des applications connectées à AWS. Les mesures de sécurité que vous devez suivre dépendent des services que vous utilisez et de la complexité de votre système.</a:t>
            </a:r>
          </a:p>
          <a:p>
            <a:pPr marL="0" marR="0" indent="0" algn="l" defTabSz="457200" rtl="0" eaLnBrk="1" fontAlgn="auto" latinLnBrk="0" hangingPunct="1">
              <a:lnSpc>
                <a:spcPct val="100000"/>
              </a:lnSpc>
              <a:spcBef>
                <a:spcPts val="0"/>
              </a:spcBef>
              <a:spcAft>
                <a:spcPts val="600"/>
              </a:spcAft>
              <a:buClrTx/>
              <a:buSzTx/>
              <a:buFontTx/>
              <a:buNone/>
              <a:tabLst/>
              <a:defRPr/>
            </a:pPr>
            <a:r>
              <a:rPr lang="fr-FR" sz="1100" kern="1200" dirty="0">
                <a:solidFill>
                  <a:schemeClr val="tx1"/>
                </a:solidFill>
                <a:effectLst/>
                <a:latin typeface="+mn-lt"/>
                <a:ea typeface="+mn-ea"/>
                <a:cs typeface="+mn-cs"/>
              </a:rPr>
              <a:t>Cela inclut la sélection du système d'exploitation de l'instance, de l'application, des groupes de sécurité, des pare-feu, de la configuration du réseau et de la gestion des comptes.</a:t>
            </a:r>
          </a:p>
          <a:p>
            <a:pPr marL="0" marR="0" indent="0" algn="l" defTabSz="457200" rtl="0" eaLnBrk="1" fontAlgn="auto" latinLnBrk="0" hangingPunct="1">
              <a:lnSpc>
                <a:spcPct val="100000"/>
              </a:lnSpc>
              <a:spcBef>
                <a:spcPts val="0"/>
              </a:spcBef>
              <a:spcAft>
                <a:spcPts val="600"/>
              </a:spcAft>
              <a:buClrTx/>
              <a:buSzTx/>
              <a:buFontTx/>
              <a:buNone/>
              <a:tabLst/>
              <a:defRPr/>
            </a:pPr>
            <a:r>
              <a:rPr lang="fr-FR" sz="1100" kern="1200" dirty="0">
                <a:solidFill>
                  <a:schemeClr val="tx1"/>
                </a:solidFill>
                <a:effectLst/>
                <a:latin typeface="+mn-lt"/>
                <a:ea typeface="+mn-ea"/>
                <a:cs typeface="+mn-cs"/>
              </a:rPr>
              <a:t>Lorsqu'ils utilisent les services AWS, les clients conservent un contrôle total sur leur contenu et sont responsables de la gestion des exigences critiques de sécurité du contenu, notamment :</a:t>
            </a:r>
          </a:p>
          <a:p>
            <a:pPr marL="0" marR="0" indent="0" algn="l" defTabSz="457200" rtl="0" eaLnBrk="1" fontAlgn="auto" latinLnBrk="0" hangingPunct="1">
              <a:lnSpc>
                <a:spcPct val="100000"/>
              </a:lnSpc>
              <a:spcBef>
                <a:spcPts val="0"/>
              </a:spcBef>
              <a:spcAft>
                <a:spcPts val="600"/>
              </a:spcAft>
              <a:buClrTx/>
              <a:buSzTx/>
              <a:buFontTx/>
              <a:buNone/>
              <a:tabLst/>
              <a:defRPr/>
            </a:pPr>
            <a:r>
              <a:rPr lang="fr-FR" sz="1100" kern="1200" dirty="0">
                <a:solidFill>
                  <a:schemeClr val="tx1"/>
                </a:solidFill>
                <a:effectLst/>
                <a:latin typeface="+mn-lt"/>
                <a:ea typeface="+mn-ea"/>
                <a:cs typeface="+mn-cs"/>
              </a:rPr>
              <a:t>Quel contenu ils choisissent de stocker sur AWS.</a:t>
            </a:r>
          </a:p>
          <a:p>
            <a:pPr marL="0" marR="0" indent="0" algn="l" defTabSz="457200" rtl="0" eaLnBrk="1" fontAlgn="auto" latinLnBrk="0" hangingPunct="1">
              <a:lnSpc>
                <a:spcPct val="100000"/>
              </a:lnSpc>
              <a:spcBef>
                <a:spcPts val="0"/>
              </a:spcBef>
              <a:spcAft>
                <a:spcPts val="600"/>
              </a:spcAft>
              <a:buClrTx/>
              <a:buSzTx/>
              <a:buFontTx/>
              <a:buNone/>
              <a:tabLst/>
              <a:defRPr/>
            </a:pPr>
            <a:r>
              <a:rPr lang="fr-FR" sz="1100" kern="1200" dirty="0">
                <a:solidFill>
                  <a:schemeClr val="tx1"/>
                </a:solidFill>
                <a:effectLst/>
                <a:latin typeface="+mn-lt"/>
                <a:ea typeface="+mn-ea"/>
                <a:cs typeface="+mn-cs"/>
              </a:rPr>
              <a:t>Quels services AWS sont utilisés avec le contenu ?</a:t>
            </a:r>
          </a:p>
          <a:p>
            <a:pPr marL="0" marR="0" indent="0" algn="l" defTabSz="457200" rtl="0" eaLnBrk="1" fontAlgn="auto" latinLnBrk="0" hangingPunct="1">
              <a:lnSpc>
                <a:spcPct val="100000"/>
              </a:lnSpc>
              <a:spcBef>
                <a:spcPts val="0"/>
              </a:spcBef>
              <a:spcAft>
                <a:spcPts val="600"/>
              </a:spcAft>
              <a:buClrTx/>
              <a:buSzTx/>
              <a:buFontTx/>
              <a:buNone/>
              <a:tabLst/>
              <a:defRPr/>
            </a:pPr>
            <a:r>
              <a:rPr lang="fr-FR" sz="1100" kern="1200" dirty="0">
                <a:solidFill>
                  <a:schemeClr val="tx1"/>
                </a:solidFill>
                <a:effectLst/>
                <a:latin typeface="+mn-lt"/>
                <a:ea typeface="+mn-ea"/>
                <a:cs typeface="+mn-cs"/>
              </a:rPr>
              <a:t>Dans quel pays ce contenu est stocké.</a:t>
            </a:r>
          </a:p>
          <a:p>
            <a:pPr marL="0" marR="0" indent="0" algn="l" defTabSz="457200" rtl="0" eaLnBrk="1" fontAlgn="auto" latinLnBrk="0" hangingPunct="1">
              <a:lnSpc>
                <a:spcPct val="100000"/>
              </a:lnSpc>
              <a:spcBef>
                <a:spcPts val="0"/>
              </a:spcBef>
              <a:spcAft>
                <a:spcPts val="600"/>
              </a:spcAft>
              <a:buClrTx/>
              <a:buSzTx/>
              <a:buFontTx/>
              <a:buNone/>
              <a:tabLst/>
              <a:defRPr/>
            </a:pPr>
            <a:r>
              <a:rPr lang="fr-FR" sz="1100" kern="1200" dirty="0">
                <a:solidFill>
                  <a:schemeClr val="tx1"/>
                </a:solidFill>
                <a:effectLst/>
                <a:latin typeface="+mn-lt"/>
                <a:ea typeface="+mn-ea"/>
                <a:cs typeface="+mn-cs"/>
              </a:rPr>
              <a:t>Le format et la structure de ce contenu et s'il est masqué, anonymisé ou crypté.</a:t>
            </a:r>
          </a:p>
          <a:p>
            <a:pPr marL="0" marR="0" indent="0" algn="l" defTabSz="457200" rtl="0" eaLnBrk="1" fontAlgn="auto" latinLnBrk="0" hangingPunct="1">
              <a:lnSpc>
                <a:spcPct val="100000"/>
              </a:lnSpc>
              <a:spcBef>
                <a:spcPts val="0"/>
              </a:spcBef>
              <a:spcAft>
                <a:spcPts val="600"/>
              </a:spcAft>
              <a:buClrTx/>
              <a:buSzTx/>
              <a:buFontTx/>
              <a:buNone/>
              <a:tabLst/>
              <a:defRPr/>
            </a:pPr>
            <a:r>
              <a:rPr lang="fr-FR" sz="1100" kern="1200" dirty="0">
                <a:solidFill>
                  <a:schemeClr val="tx1"/>
                </a:solidFill>
                <a:effectLst/>
                <a:latin typeface="+mn-lt"/>
                <a:ea typeface="+mn-ea"/>
                <a:cs typeface="+mn-cs"/>
              </a:rPr>
              <a:t>Qui a accès à ce contenu et comment ces droits d'accès sont accordés, gérés et révoqués ?</a:t>
            </a:r>
          </a:p>
          <a:p>
            <a:pPr marL="0" marR="0" indent="0" algn="l" defTabSz="457200" rtl="0" eaLnBrk="1" fontAlgn="auto" latinLnBrk="0" hangingPunct="1">
              <a:lnSpc>
                <a:spcPct val="100000"/>
              </a:lnSpc>
              <a:spcBef>
                <a:spcPts val="0"/>
              </a:spcBef>
              <a:spcAft>
                <a:spcPts val="600"/>
              </a:spcAft>
              <a:buClrTx/>
              <a:buSzTx/>
              <a:buFontTx/>
              <a:buNone/>
              <a:tabLst/>
              <a:defRPr/>
            </a:pPr>
            <a:endParaRPr lang="fr-FR" sz="1100" kern="1200" dirty="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600"/>
              </a:spcAft>
              <a:buClrTx/>
              <a:buSzTx/>
              <a:buFontTx/>
              <a:buNone/>
              <a:tabLst/>
              <a:defRPr/>
            </a:pPr>
            <a:r>
              <a:rPr lang="fr-FR" sz="1100" kern="1200" dirty="0">
                <a:solidFill>
                  <a:schemeClr val="tx1"/>
                </a:solidFill>
                <a:effectLst/>
                <a:latin typeface="+mn-lt"/>
                <a:ea typeface="+mn-ea"/>
                <a:cs typeface="+mn-cs"/>
              </a:rPr>
              <a:t>Les clients gardent le contrôle de la sécurité qu'ils choisissent de mettre en œuvre pour protéger leurs propres données, environnement, applications, IAM et systèmes d'exploitation. Cela signifie essentiellement que le modèle de responsabilité partagée change en fonction des services AWS utilisés par le client.</a:t>
            </a:r>
            <a:endParaRPr lang="en-US" sz="11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368880066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600"/>
              </a:spcAft>
            </a:pPr>
            <a:r>
              <a:rPr lang="en-US" sz="1100" dirty="0"/>
              <a:t>Most AWS accounts are set up as company accounts with multiple users. Each user is set up with individual permissions or included as part of a group with specific permissions. A best practice is to have each user have their own account so they are not logging in a root with global privileges.</a:t>
            </a:r>
          </a:p>
          <a:p>
            <a:pPr>
              <a:spcAft>
                <a:spcPts val="600"/>
              </a:spcAft>
            </a:pPr>
            <a:endParaRPr lang="en-US" sz="1100" dirty="0"/>
          </a:p>
          <a:p>
            <a:pPr>
              <a:spcAft>
                <a:spcPts val="600"/>
              </a:spcAft>
            </a:pPr>
            <a:r>
              <a:rPr lang="en-US" sz="1100" dirty="0"/>
              <a:t>Click </a:t>
            </a:r>
            <a:r>
              <a:rPr lang="en-US" sz="1100" b="1" dirty="0"/>
              <a:t>Create individual IAM users</a:t>
            </a:r>
            <a:r>
              <a:rPr lang="en-US" sz="1100" dirty="0"/>
              <a:t> and then select </a:t>
            </a:r>
            <a:r>
              <a:rPr lang="en-US" sz="1100" b="1" dirty="0"/>
              <a:t>Manage Users</a:t>
            </a:r>
            <a:r>
              <a:rPr lang="en-US" sz="1100" dirty="0"/>
              <a:t>.</a:t>
            </a:r>
          </a:p>
        </p:txBody>
      </p:sp>
    </p:spTree>
    <p:extLst>
      <p:ext uri="{BB962C8B-B14F-4D97-AF65-F5344CB8AC3E}">
        <p14:creationId xmlns:p14="http://schemas.microsoft.com/office/powerpoint/2010/main" val="335120913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600"/>
              </a:spcAft>
            </a:pPr>
            <a:r>
              <a:rPr lang="en-US" sz="1100" dirty="0"/>
              <a:t>Select </a:t>
            </a:r>
            <a:r>
              <a:rPr lang="en-US" sz="1100" b="1" dirty="0"/>
              <a:t>Add another user</a:t>
            </a:r>
            <a:r>
              <a:rPr lang="en-US" sz="1100" dirty="0"/>
              <a:t>. Add a username. Note that usernames cannot have spaces.</a:t>
            </a:r>
          </a:p>
          <a:p>
            <a:pPr>
              <a:spcAft>
                <a:spcPts val="600"/>
              </a:spcAft>
            </a:pPr>
            <a:endParaRPr lang="en-US" sz="1100" dirty="0"/>
          </a:p>
          <a:p>
            <a:pPr>
              <a:spcAft>
                <a:spcPts val="600"/>
              </a:spcAft>
            </a:pPr>
            <a:r>
              <a:rPr lang="en-US" sz="1100" dirty="0"/>
              <a:t>Select the </a:t>
            </a:r>
            <a:r>
              <a:rPr lang="en-US" sz="1100" b="1" dirty="0"/>
              <a:t>Access types</a:t>
            </a:r>
            <a:r>
              <a:rPr lang="en-US" sz="1100" dirty="0"/>
              <a:t>. There are two access types:</a:t>
            </a:r>
          </a:p>
          <a:p>
            <a:pPr marL="171450" indent="-171450">
              <a:spcAft>
                <a:spcPts val="600"/>
              </a:spcAft>
              <a:buFont typeface="Arial" panose="020B0604020202020204" pitchFamily="34" charset="0"/>
              <a:buChar char="•"/>
            </a:pPr>
            <a:r>
              <a:rPr lang="en-US" sz="1100" b="1" dirty="0"/>
              <a:t>Programmatic access</a:t>
            </a:r>
            <a:r>
              <a:rPr lang="en-US" sz="1100" dirty="0"/>
              <a:t> enables the user to have command line access to provision resources. This option will generate an access key one time. This access key must be saved as it will be used for all future access.</a:t>
            </a:r>
          </a:p>
          <a:p>
            <a:pPr marL="171450" marR="0" lvl="0" indent="-1714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en-US" sz="1100" b="1" dirty="0"/>
              <a:t>AWS Management Console access</a:t>
            </a:r>
            <a:r>
              <a:rPr lang="en-US" sz="1100" dirty="0"/>
              <a:t> enables user to log in to the AWS console.</a:t>
            </a:r>
          </a:p>
          <a:p>
            <a:pPr marL="171450" marR="0" lvl="0" indent="-1714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lang="en-US" sz="1100" dirty="0"/>
          </a:p>
          <a:p>
            <a:pPr marL="0" marR="0" lvl="0" indent="0" algn="l" defTabSz="914400" rtl="0" eaLnBrk="1" fontAlgn="auto" latinLnBrk="0" hangingPunct="1">
              <a:lnSpc>
                <a:spcPct val="100000"/>
              </a:lnSpc>
              <a:spcBef>
                <a:spcPts val="0"/>
              </a:spcBef>
              <a:spcAft>
                <a:spcPts val="600"/>
              </a:spcAft>
              <a:buClrTx/>
              <a:buSzTx/>
              <a:buFont typeface="Arial" panose="020B0604020202020204" pitchFamily="34" charset="0"/>
              <a:buNone/>
              <a:tabLst/>
              <a:defRPr/>
            </a:pPr>
            <a:r>
              <a:rPr lang="en-US" sz="1100" dirty="0"/>
              <a:t>Select a password type.</a:t>
            </a:r>
          </a:p>
        </p:txBody>
      </p:sp>
    </p:spTree>
    <p:extLst>
      <p:ext uri="{BB962C8B-B14F-4D97-AF65-F5344CB8AC3E}">
        <p14:creationId xmlns:p14="http://schemas.microsoft.com/office/powerpoint/2010/main" val="1159756258"/>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600"/>
              </a:spcAft>
            </a:pPr>
            <a:r>
              <a:rPr lang="en-US" sz="1100" dirty="0"/>
              <a:t>Next, you will assign permissions. There are three options:</a:t>
            </a:r>
          </a:p>
          <a:p>
            <a:pPr marL="171450" indent="-171450">
              <a:spcAft>
                <a:spcPts val="600"/>
              </a:spcAft>
              <a:buFont typeface="Arial" panose="020B0604020202020204" pitchFamily="34" charset="0"/>
              <a:buChar char="•"/>
            </a:pPr>
            <a:r>
              <a:rPr lang="en-US" sz="1100" dirty="0"/>
              <a:t>Add user to group</a:t>
            </a:r>
          </a:p>
          <a:p>
            <a:pPr marL="171450" indent="-171450">
              <a:spcAft>
                <a:spcPts val="600"/>
              </a:spcAft>
              <a:buFont typeface="Arial" panose="020B0604020202020204" pitchFamily="34" charset="0"/>
              <a:buChar char="•"/>
            </a:pPr>
            <a:r>
              <a:rPr lang="en-US" sz="1100" dirty="0"/>
              <a:t>Copy permissions from an existing user</a:t>
            </a:r>
          </a:p>
          <a:p>
            <a:pPr marL="171450" indent="-171450">
              <a:spcAft>
                <a:spcPts val="600"/>
              </a:spcAft>
              <a:buFont typeface="Arial" panose="020B0604020202020204" pitchFamily="34" charset="0"/>
              <a:buChar char="•"/>
            </a:pPr>
            <a:r>
              <a:rPr lang="en-US" sz="1100" dirty="0"/>
              <a:t>Attach existing policies directly</a:t>
            </a:r>
          </a:p>
          <a:p>
            <a:pPr marL="171450" indent="-171450">
              <a:spcAft>
                <a:spcPts val="600"/>
              </a:spcAft>
              <a:buFont typeface="Arial" panose="020B0604020202020204" pitchFamily="34" charset="0"/>
              <a:buChar char="•"/>
            </a:pPr>
            <a:endParaRPr lang="en-US" sz="1100" dirty="0"/>
          </a:p>
          <a:p>
            <a:pPr marL="0" marR="0" lvl="0" indent="0" algn="l" defTabSz="914400" rtl="0" eaLnBrk="1" fontAlgn="auto" latinLnBrk="0" hangingPunct="1">
              <a:lnSpc>
                <a:spcPct val="100000"/>
              </a:lnSpc>
              <a:spcBef>
                <a:spcPts val="0"/>
              </a:spcBef>
              <a:spcAft>
                <a:spcPts val="600"/>
              </a:spcAft>
              <a:buClrTx/>
              <a:buSzTx/>
              <a:buFont typeface="Arial" panose="020B0604020202020204" pitchFamily="34" charset="0"/>
              <a:buNone/>
              <a:tabLst/>
              <a:defRPr/>
            </a:pPr>
            <a:r>
              <a:rPr lang="en-US" sz="1100" dirty="0"/>
              <a:t>We want to add the user to a group, so select </a:t>
            </a:r>
            <a:r>
              <a:rPr lang="en-US" sz="1100" b="1" dirty="0"/>
              <a:t>Add user to group </a:t>
            </a:r>
            <a:r>
              <a:rPr lang="en-US" sz="1100" dirty="0"/>
              <a:t>and then select the </a:t>
            </a:r>
            <a:r>
              <a:rPr lang="en-US" sz="1100" b="1" dirty="0"/>
              <a:t>Create group</a:t>
            </a:r>
            <a:r>
              <a:rPr lang="en-US" sz="1100" b="0" baseline="0" dirty="0"/>
              <a:t> button.</a:t>
            </a:r>
            <a:r>
              <a:rPr lang="en-US" sz="1100" dirty="0"/>
              <a:t> A group is where you put users to inherit the policies assigned to the group.</a:t>
            </a:r>
          </a:p>
        </p:txBody>
      </p:sp>
    </p:spTree>
    <p:extLst>
      <p:ext uri="{BB962C8B-B14F-4D97-AF65-F5344CB8AC3E}">
        <p14:creationId xmlns:p14="http://schemas.microsoft.com/office/powerpoint/2010/main" val="3017423595"/>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600"/>
              </a:spcAft>
            </a:pPr>
            <a:r>
              <a:rPr lang="en-US" sz="1100" dirty="0"/>
              <a:t>Give the group a name. For this example, give the lead developer administrative access. Select the </a:t>
            </a:r>
            <a:r>
              <a:rPr lang="en-US" sz="1100" b="1" dirty="0"/>
              <a:t>Create group</a:t>
            </a:r>
            <a:r>
              <a:rPr lang="en-US" sz="1100" b="0" baseline="0" dirty="0"/>
              <a:t> button.</a:t>
            </a:r>
            <a:endParaRPr lang="en-US" sz="1100" dirty="0"/>
          </a:p>
        </p:txBody>
      </p:sp>
    </p:spTree>
    <p:extLst>
      <p:ext uri="{BB962C8B-B14F-4D97-AF65-F5344CB8AC3E}">
        <p14:creationId xmlns:p14="http://schemas.microsoft.com/office/powerpoint/2010/main" val="118558762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spcAft>
                <a:spcPts val="600"/>
              </a:spcAft>
              <a:buFont typeface="Arial" panose="020B0604020202020204" pitchFamily="34" charset="0"/>
              <a:buNone/>
            </a:pPr>
            <a:r>
              <a:rPr lang="en-US" sz="1100" dirty="0"/>
              <a:t>Select </a:t>
            </a:r>
            <a:r>
              <a:rPr lang="en-US" sz="1100" b="1" dirty="0"/>
              <a:t>Next Review</a:t>
            </a:r>
            <a:r>
              <a:rPr lang="en-US" sz="1100" dirty="0"/>
              <a:t> to review what is being created, and then select </a:t>
            </a:r>
            <a:r>
              <a:rPr lang="en-US" sz="1100" b="1" dirty="0"/>
              <a:t>Create user</a:t>
            </a:r>
            <a:r>
              <a:rPr lang="en-US" sz="1100" dirty="0"/>
              <a:t>.</a:t>
            </a:r>
          </a:p>
        </p:txBody>
      </p:sp>
    </p:spTree>
    <p:extLst>
      <p:ext uri="{BB962C8B-B14F-4D97-AF65-F5344CB8AC3E}">
        <p14:creationId xmlns:p14="http://schemas.microsoft.com/office/powerpoint/2010/main" val="3248561798"/>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spcAft>
                <a:spcPts val="600"/>
              </a:spcAft>
              <a:buFont typeface="Arial" panose="020B0604020202020204" pitchFamily="34" charset="0"/>
              <a:buNone/>
            </a:pPr>
            <a:r>
              <a:rPr lang="en-US" sz="1100" dirty="0"/>
              <a:t>When a user is created, several things are generated:</a:t>
            </a:r>
          </a:p>
          <a:p>
            <a:pPr marL="228600" indent="-228600">
              <a:spcAft>
                <a:spcPts val="600"/>
              </a:spcAft>
              <a:buFont typeface="+mj-lt"/>
              <a:buAutoNum type="arabicPeriod"/>
            </a:pPr>
            <a:r>
              <a:rPr lang="en-US" sz="1100" b="1" dirty="0"/>
              <a:t>Access key ID</a:t>
            </a:r>
            <a:r>
              <a:rPr lang="en-US" sz="1100" b="0" baseline="0" dirty="0"/>
              <a:t> that is</a:t>
            </a:r>
            <a:r>
              <a:rPr lang="en-US" sz="1100" dirty="0"/>
              <a:t> used to access AWS at the command line to programmatically access AWS,</a:t>
            </a:r>
            <a:r>
              <a:rPr lang="en-US" sz="1100" baseline="0" dirty="0"/>
              <a:t> or </a:t>
            </a:r>
            <a:r>
              <a:rPr lang="en-US" sz="1100" dirty="0"/>
              <a:t>blocked out.</a:t>
            </a:r>
          </a:p>
          <a:p>
            <a:pPr marL="228600" marR="0" lvl="0" indent="-228600" algn="l" defTabSz="914400" rtl="0" eaLnBrk="1" fontAlgn="auto" latinLnBrk="0" hangingPunct="1">
              <a:lnSpc>
                <a:spcPct val="100000"/>
              </a:lnSpc>
              <a:spcBef>
                <a:spcPts val="0"/>
              </a:spcBef>
              <a:spcAft>
                <a:spcPts val="600"/>
              </a:spcAft>
              <a:buClrTx/>
              <a:buSzTx/>
              <a:buFont typeface="+mj-lt"/>
              <a:buAutoNum type="arabicPeriod"/>
              <a:tabLst/>
              <a:defRPr/>
            </a:pPr>
            <a:r>
              <a:rPr lang="en-US" sz="1100" b="1" dirty="0"/>
              <a:t>Secret access key</a:t>
            </a:r>
            <a:r>
              <a:rPr lang="en-US" sz="1100" b="0" baseline="0" dirty="0"/>
              <a:t> that is </a:t>
            </a:r>
            <a:r>
              <a:rPr lang="en-US" sz="1100" dirty="0"/>
              <a:t>used to access AWS at the command line to programmatically access AWS.</a:t>
            </a:r>
          </a:p>
          <a:p>
            <a:pPr marL="228600" indent="-228600">
              <a:spcAft>
                <a:spcPts val="600"/>
              </a:spcAft>
              <a:buFont typeface="+mj-lt"/>
              <a:buAutoNum type="arabicPeriod"/>
            </a:pPr>
            <a:r>
              <a:rPr lang="en-US" sz="1100" b="1" dirty="0"/>
              <a:t>Password</a:t>
            </a:r>
            <a:r>
              <a:rPr lang="en-US" sz="1100" b="0" baseline="0" dirty="0"/>
              <a:t> that is </a:t>
            </a:r>
            <a:r>
              <a:rPr lang="en-US" sz="1100" dirty="0"/>
              <a:t>used to log in to the console.</a:t>
            </a:r>
          </a:p>
          <a:p>
            <a:pPr marL="171450" indent="-171450">
              <a:spcAft>
                <a:spcPts val="600"/>
              </a:spcAft>
              <a:buFont typeface="Arial" panose="020B0604020202020204" pitchFamily="34" charset="0"/>
              <a:buChar char="•"/>
            </a:pPr>
            <a:endParaRPr lang="en-US" sz="1100" dirty="0"/>
          </a:p>
          <a:p>
            <a:pPr marL="0" indent="0">
              <a:spcAft>
                <a:spcPts val="600"/>
              </a:spcAft>
              <a:buFont typeface="Arial" panose="020B0604020202020204" pitchFamily="34" charset="0"/>
              <a:buNone/>
            </a:pPr>
            <a:r>
              <a:rPr lang="en-US" sz="1100" dirty="0"/>
              <a:t>Press</a:t>
            </a:r>
            <a:r>
              <a:rPr lang="en-US" sz="1100" b="1" dirty="0"/>
              <a:t> Show </a:t>
            </a:r>
            <a:r>
              <a:rPr lang="en-US" sz="1100" dirty="0"/>
              <a:t>to display the values in each of the fields. All of the information can be downloaded by selecting the </a:t>
            </a:r>
            <a:r>
              <a:rPr lang="en-US" sz="1100" b="1" dirty="0"/>
              <a:t>Download csv button</a:t>
            </a:r>
            <a:r>
              <a:rPr lang="en-US" sz="1100" dirty="0"/>
              <a:t>. </a:t>
            </a:r>
          </a:p>
          <a:p>
            <a:pPr marL="0" indent="0">
              <a:spcAft>
                <a:spcPts val="600"/>
              </a:spcAft>
              <a:buFont typeface="Arial" panose="020B0604020202020204" pitchFamily="34" charset="0"/>
              <a:buNone/>
            </a:pPr>
            <a:endParaRPr lang="en-US" sz="1100" dirty="0"/>
          </a:p>
          <a:p>
            <a:pPr marL="0" indent="0">
              <a:spcAft>
                <a:spcPts val="600"/>
              </a:spcAft>
              <a:buFont typeface="Arial" panose="020B0604020202020204" pitchFamily="34" charset="0"/>
              <a:buNone/>
            </a:pPr>
            <a:r>
              <a:rPr lang="en-US" sz="1100" b="1" dirty="0"/>
              <a:t>Note: </a:t>
            </a:r>
            <a:r>
              <a:rPr lang="en-US" sz="1100" dirty="0"/>
              <a:t>Never put this information in a public place. This information can be used to access your account.</a:t>
            </a:r>
          </a:p>
        </p:txBody>
      </p:sp>
    </p:spTree>
    <p:extLst>
      <p:ext uri="{BB962C8B-B14F-4D97-AF65-F5344CB8AC3E}">
        <p14:creationId xmlns:p14="http://schemas.microsoft.com/office/powerpoint/2010/main" val="186060340"/>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spcAft>
                <a:spcPts val="600"/>
              </a:spcAft>
              <a:buFont typeface="Arial" panose="020B0604020202020204" pitchFamily="34" charset="0"/>
              <a:buNone/>
            </a:pPr>
            <a:r>
              <a:rPr lang="en-US" sz="1100" dirty="0"/>
              <a:t>When you return to the dashboard, the individual IAM user and group security status items have been addressed.</a:t>
            </a:r>
          </a:p>
          <a:p>
            <a:pPr marL="0" indent="0">
              <a:spcAft>
                <a:spcPts val="600"/>
              </a:spcAft>
              <a:buFont typeface="Arial" panose="020B0604020202020204" pitchFamily="34" charset="0"/>
              <a:buNone/>
            </a:pPr>
            <a:endParaRPr lang="en-US" sz="1100" dirty="0"/>
          </a:p>
          <a:p>
            <a:pPr marL="0" indent="0">
              <a:spcAft>
                <a:spcPts val="600"/>
              </a:spcAft>
              <a:buFont typeface="Arial" panose="020B0604020202020204" pitchFamily="34" charset="0"/>
              <a:buNone/>
            </a:pPr>
            <a:r>
              <a:rPr lang="en-US" sz="1100" dirty="0"/>
              <a:t>The last thing to do is apply an IAM password policy.</a:t>
            </a:r>
          </a:p>
        </p:txBody>
      </p:sp>
    </p:spTree>
    <p:extLst>
      <p:ext uri="{BB962C8B-B14F-4D97-AF65-F5344CB8AC3E}">
        <p14:creationId xmlns:p14="http://schemas.microsoft.com/office/powerpoint/2010/main" val="2684388816"/>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spcAft>
                <a:spcPts val="600"/>
              </a:spcAft>
              <a:buFont typeface="Arial" panose="020B0604020202020204" pitchFamily="34" charset="0"/>
              <a:buNone/>
            </a:pPr>
            <a:r>
              <a:rPr lang="en-US" sz="1100" dirty="0"/>
              <a:t>The IAM password policy is a set of rules that defines the type of password that an IAM user can set.</a:t>
            </a:r>
          </a:p>
          <a:p>
            <a:pPr marL="0" indent="0">
              <a:spcAft>
                <a:spcPts val="600"/>
              </a:spcAft>
              <a:buFont typeface="Arial" panose="020B0604020202020204" pitchFamily="34" charset="0"/>
              <a:buNone/>
            </a:pPr>
            <a:endParaRPr lang="en-US" sz="1100" dirty="0"/>
          </a:p>
          <a:p>
            <a:pPr marL="0" indent="0">
              <a:spcAft>
                <a:spcPts val="600"/>
              </a:spcAft>
              <a:buFont typeface="Arial" panose="020B0604020202020204" pitchFamily="34" charset="0"/>
              <a:buNone/>
            </a:pPr>
            <a:r>
              <a:rPr lang="en-US" sz="1100" dirty="0"/>
              <a:t>Select the rules that the passwords should follow and click the </a:t>
            </a:r>
            <a:r>
              <a:rPr lang="en-US" sz="1100" b="1" dirty="0"/>
              <a:t>Apply password policy</a:t>
            </a:r>
            <a:r>
              <a:rPr lang="en-US" sz="1100" dirty="0"/>
              <a:t> button.</a:t>
            </a:r>
          </a:p>
        </p:txBody>
      </p:sp>
    </p:spTree>
    <p:extLst>
      <p:ext uri="{BB962C8B-B14F-4D97-AF65-F5344CB8AC3E}">
        <p14:creationId xmlns:p14="http://schemas.microsoft.com/office/powerpoint/2010/main" val="3436490026"/>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spcAft>
                <a:spcPts val="600"/>
              </a:spcAft>
              <a:buFont typeface="Arial" panose="020B0604020202020204" pitchFamily="34" charset="0"/>
              <a:buNone/>
            </a:pPr>
            <a:r>
              <a:rPr lang="en-US" sz="1100" dirty="0"/>
              <a:t>All the security status checkmarks are green, so the IAM setup requirements are complete.</a:t>
            </a:r>
          </a:p>
        </p:txBody>
      </p:sp>
    </p:spTree>
    <p:extLst>
      <p:ext uri="{BB962C8B-B14F-4D97-AF65-F5344CB8AC3E}">
        <p14:creationId xmlns:p14="http://schemas.microsoft.com/office/powerpoint/2010/main" val="2839572689"/>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aseline="0" dirty="0"/>
              <a:t>In the next module we will look at principles for architecting a cloud solution.</a:t>
            </a:r>
            <a:endParaRPr lang="en-US" dirty="0">
              <a:solidFill>
                <a:schemeClr val="bg1">
                  <a:lumMod val="65000"/>
                </a:schemeClr>
              </a:solidFill>
            </a:endParaRPr>
          </a:p>
        </p:txBody>
      </p:sp>
    </p:spTree>
    <p:extLst>
      <p:ext uri="{BB962C8B-B14F-4D97-AF65-F5344CB8AC3E}">
        <p14:creationId xmlns:p14="http://schemas.microsoft.com/office/powerpoint/2010/main" val="22562100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a:xfrm>
            <a:off x="406400" y="4400550"/>
            <a:ext cx="6051550" cy="3600450"/>
          </a:xfrm>
        </p:spPr>
        <p:txBody>
          <a:bodyPr/>
          <a:lstStyle/>
          <a:p>
            <a:r>
              <a:rPr lang="fr-FR" sz="1000" kern="1200" dirty="0">
                <a:solidFill>
                  <a:schemeClr val="tx1"/>
                </a:solidFill>
                <a:effectLst/>
                <a:latin typeface="+mn-lt"/>
                <a:ea typeface="+mn-ea"/>
                <a:cs typeface="+mn-cs"/>
              </a:rPr>
              <a:t>Afin de visualiser le modèle de responsabilité partagée AWS, examinons un exemple.</a:t>
            </a:r>
          </a:p>
          <a:p>
            <a:endParaRPr lang="fr-FR" sz="1000" kern="1200" dirty="0">
              <a:solidFill>
                <a:schemeClr val="tx1"/>
              </a:solidFill>
              <a:effectLst/>
              <a:latin typeface="+mn-lt"/>
              <a:ea typeface="+mn-ea"/>
              <a:cs typeface="+mn-cs"/>
            </a:endParaRPr>
          </a:p>
          <a:p>
            <a:r>
              <a:rPr lang="fr-FR" sz="1000" kern="1200" dirty="0">
                <a:solidFill>
                  <a:schemeClr val="tx1"/>
                </a:solidFill>
                <a:effectLst/>
                <a:latin typeface="+mn-lt"/>
                <a:ea typeface="+mn-ea"/>
                <a:cs typeface="+mn-cs"/>
              </a:rPr>
              <a:t>Supposons qu'un client utilise Amazon S3 pour le stockage et Amazon </a:t>
            </a:r>
            <a:r>
              <a:rPr lang="fr-FR" sz="1000" kern="1200" dirty="0" err="1">
                <a:solidFill>
                  <a:schemeClr val="tx1"/>
                </a:solidFill>
                <a:effectLst/>
                <a:latin typeface="+mn-lt"/>
                <a:ea typeface="+mn-ea"/>
                <a:cs typeface="+mn-cs"/>
              </a:rPr>
              <a:t>Workspaces</a:t>
            </a:r>
            <a:r>
              <a:rPr lang="fr-FR" sz="1000" kern="1200" dirty="0">
                <a:solidFill>
                  <a:schemeClr val="tx1"/>
                </a:solidFill>
                <a:effectLst/>
                <a:latin typeface="+mn-lt"/>
                <a:ea typeface="+mn-ea"/>
                <a:cs typeface="+mn-cs"/>
              </a:rPr>
              <a:t> pour le streaming de bureau et d'applications. Ils disposent également d'un Virtual </a:t>
            </a:r>
            <a:r>
              <a:rPr lang="fr-FR" sz="1000" kern="1200" dirty="0" err="1">
                <a:solidFill>
                  <a:schemeClr val="tx1"/>
                </a:solidFill>
                <a:effectLst/>
                <a:latin typeface="+mn-lt"/>
                <a:ea typeface="+mn-ea"/>
                <a:cs typeface="+mn-cs"/>
              </a:rPr>
              <a:t>Private</a:t>
            </a:r>
            <a:r>
              <a:rPr lang="fr-FR" sz="1000" kern="1200" dirty="0">
                <a:solidFill>
                  <a:schemeClr val="tx1"/>
                </a:solidFill>
                <a:effectLst/>
                <a:latin typeface="+mn-lt"/>
                <a:ea typeface="+mn-ea"/>
                <a:cs typeface="+mn-cs"/>
              </a:rPr>
              <a:t> Cloud (VPC), qui se compose de leur instance Amazon EC2 et de leur instance de base de données Oracle.</a:t>
            </a:r>
          </a:p>
          <a:p>
            <a:endParaRPr lang="fr-FR" sz="1000" kern="1200" dirty="0">
              <a:solidFill>
                <a:schemeClr val="tx1"/>
              </a:solidFill>
              <a:effectLst/>
              <a:latin typeface="+mn-lt"/>
              <a:ea typeface="+mn-ea"/>
              <a:cs typeface="+mn-cs"/>
            </a:endParaRPr>
          </a:p>
          <a:p>
            <a:r>
              <a:rPr lang="fr-FR" sz="1000" kern="1200" dirty="0">
                <a:solidFill>
                  <a:schemeClr val="tx1"/>
                </a:solidFill>
                <a:effectLst/>
                <a:latin typeface="+mn-lt"/>
                <a:ea typeface="+mn-ea"/>
                <a:cs typeface="+mn-cs"/>
              </a:rPr>
              <a:t>Le client est responsable de la gestion du système d'exploitation invité, des applications et des groupes de sécurité. AWS est responsable de la protection de l'infrastructure mondiale qui exécute tous les services proposés dans le cloud AWS. L'infrastructure mondiale AWS est conçue et gérée conformément aux meilleures pratiques de sécurité ainsi qu'à diverses normes de conformité en matière de sécurité.</a:t>
            </a:r>
          </a:p>
          <a:p>
            <a:endParaRPr lang="fr-FR" sz="1000" kern="1200" dirty="0">
              <a:solidFill>
                <a:schemeClr val="tx1"/>
              </a:solidFill>
              <a:effectLst/>
              <a:latin typeface="+mn-lt"/>
              <a:ea typeface="+mn-ea"/>
              <a:cs typeface="+mn-cs"/>
            </a:endParaRPr>
          </a:p>
          <a:p>
            <a:r>
              <a:rPr lang="fr-FR" sz="1000" kern="1200" dirty="0">
                <a:solidFill>
                  <a:schemeClr val="tx1"/>
                </a:solidFill>
                <a:effectLst/>
                <a:latin typeface="+mn-lt"/>
                <a:ea typeface="+mn-ea"/>
                <a:cs typeface="+mn-cs"/>
              </a:rPr>
              <a:t>Les produits AWS qui entrent dans la catégorie Infrastructure en tant que service (IaaS), tels qu'Amazon EC2 et Amazon VPC, sont entièrement sous votre contrôle et vous obligent à effectuer toutes les tâches de configuration et de gestion de sécurité nécessaires. Par exemple, pour les instances EC2, vous êtes responsable de la gestion du système d'exploitation invité, qui comprend les mises à jour et les correctifs de sécurité, tout logiciel d'application ou utilitaire que vous installez sur les instances et la configuration du pare-feu fourni par AWS, également appelé groupe de sécurité. , sur chaque instance. Ce sont essentiellement les mêmes tâches de sécurité que vous avez l'habitude d'effectuer, peu importe où se trouvent vos serveurs.</a:t>
            </a:r>
          </a:p>
          <a:p>
            <a:endParaRPr lang="fr-FR" sz="1000" kern="1200" dirty="0">
              <a:solidFill>
                <a:schemeClr val="tx1"/>
              </a:solidFill>
              <a:effectLst/>
              <a:latin typeface="+mn-lt"/>
              <a:ea typeface="+mn-ea"/>
              <a:cs typeface="+mn-cs"/>
            </a:endParaRPr>
          </a:p>
          <a:p>
            <a:r>
              <a:rPr lang="fr-FR" sz="1000" kern="1200" dirty="0">
                <a:solidFill>
                  <a:schemeClr val="tx1"/>
                </a:solidFill>
                <a:effectLst/>
                <a:latin typeface="+mn-lt"/>
                <a:ea typeface="+mn-ea"/>
                <a:cs typeface="+mn-cs"/>
              </a:rPr>
              <a:t>Les instances de base de données Amazon RDS comme Oracle sont préconfigurées avec des paramètres et des paramètres appropriés pour le moteur et la classe que vous avez sélectionnés. AWS gère les tâches d'administration de base de données fastidieuses, notamment le provisionnement, les sauvegardes, les correctifs logiciels, la surveillance et la mise à l'échelle du matériel. Vous vous concentrez sur les tâches nécessaires au développement d'applications.</a:t>
            </a:r>
          </a:p>
          <a:p>
            <a:endParaRPr lang="fr-FR" sz="1000" kern="1200" dirty="0">
              <a:solidFill>
                <a:schemeClr val="tx1"/>
              </a:solidFill>
              <a:effectLst/>
              <a:latin typeface="+mn-lt"/>
              <a:ea typeface="+mn-ea"/>
              <a:cs typeface="+mn-cs"/>
            </a:endParaRPr>
          </a:p>
          <a:p>
            <a:r>
              <a:rPr lang="fr-FR" sz="1000" kern="1200" dirty="0">
                <a:solidFill>
                  <a:schemeClr val="tx1"/>
                </a:solidFill>
                <a:effectLst/>
                <a:latin typeface="+mn-lt"/>
                <a:ea typeface="+mn-ea"/>
                <a:cs typeface="+mn-cs"/>
              </a:rPr>
              <a:t>Amazon </a:t>
            </a:r>
            <a:r>
              <a:rPr lang="fr-FR" sz="1000" kern="1200" dirty="0" err="1">
                <a:solidFill>
                  <a:schemeClr val="tx1"/>
                </a:solidFill>
                <a:effectLst/>
                <a:latin typeface="+mn-lt"/>
                <a:ea typeface="+mn-ea"/>
                <a:cs typeface="+mn-cs"/>
              </a:rPr>
              <a:t>WorkSpaces</a:t>
            </a:r>
            <a:r>
              <a:rPr lang="fr-FR" sz="1000" kern="1200" dirty="0">
                <a:solidFill>
                  <a:schemeClr val="tx1"/>
                </a:solidFill>
                <a:effectLst/>
                <a:latin typeface="+mn-lt"/>
                <a:ea typeface="+mn-ea"/>
                <a:cs typeface="+mn-cs"/>
              </a:rPr>
              <a:t> est une solution Desktop-as-a-Service (</a:t>
            </a:r>
            <a:r>
              <a:rPr lang="fr-FR" sz="1000" kern="1200" dirty="0" err="1">
                <a:solidFill>
                  <a:schemeClr val="tx1"/>
                </a:solidFill>
                <a:effectLst/>
                <a:latin typeface="+mn-lt"/>
                <a:ea typeface="+mn-ea"/>
                <a:cs typeface="+mn-cs"/>
              </a:rPr>
              <a:t>DaaS</a:t>
            </a:r>
            <a:r>
              <a:rPr lang="fr-FR" sz="1000" kern="1200" dirty="0">
                <a:solidFill>
                  <a:schemeClr val="tx1"/>
                </a:solidFill>
                <a:effectLst/>
                <a:latin typeface="+mn-lt"/>
                <a:ea typeface="+mn-ea"/>
                <a:cs typeface="+mn-cs"/>
              </a:rPr>
              <a:t>) entièrement gérée et sécurisée. Vous provisionnez des bureaux Microsoft Windows virtuels basés sur le cloud pour vos utilisateurs, en leur donnant accès aux documents, applications et ressources dont ils ont besoin n'importe où, n'importe quand et à partir de n'importe quel appareil pris en charge.</a:t>
            </a:r>
          </a:p>
          <a:p>
            <a:endParaRPr lang="fr-FR" sz="1000" kern="1200" dirty="0">
              <a:solidFill>
                <a:schemeClr val="tx1"/>
              </a:solidFill>
              <a:effectLst/>
              <a:latin typeface="+mn-lt"/>
              <a:ea typeface="+mn-ea"/>
              <a:cs typeface="+mn-cs"/>
            </a:endParaRPr>
          </a:p>
          <a:p>
            <a:r>
              <a:rPr lang="fr-FR" sz="1000" kern="1200" dirty="0">
                <a:solidFill>
                  <a:schemeClr val="tx1"/>
                </a:solidFill>
                <a:effectLst/>
                <a:latin typeface="+mn-lt"/>
                <a:ea typeface="+mn-ea"/>
                <a:cs typeface="+mn-cs"/>
              </a:rPr>
              <a:t>Il est recommandé aux clients de protéger les informations d'identification de leur compte AWS et de configurer des comptes d'utilisateurs individuels avec IAM afin que chaque utilisateur dispose de ses propres informations d'identification.</a:t>
            </a:r>
            <a:endParaRPr lang="en-US" sz="10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1498847816"/>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Thanks for participating!</a:t>
            </a:r>
          </a:p>
        </p:txBody>
      </p:sp>
    </p:spTree>
    <p:extLst>
      <p:ext uri="{BB962C8B-B14F-4D97-AF65-F5344CB8AC3E}">
        <p14:creationId xmlns:p14="http://schemas.microsoft.com/office/powerpoint/2010/main" val="85703852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817" cy="6858000"/>
          </a:xfrm>
          <a:prstGeom prst="rect">
            <a:avLst/>
          </a:prstGeom>
        </p:spPr>
      </p:pic>
      <p:sp>
        <p:nvSpPr>
          <p:cNvPr id="2" name="Title 1"/>
          <p:cNvSpPr>
            <a:spLocks noGrp="1"/>
          </p:cNvSpPr>
          <p:nvPr>
            <p:ph type="ctrTitle"/>
          </p:nvPr>
        </p:nvSpPr>
        <p:spPr>
          <a:xfrm>
            <a:off x="5436732" y="2688719"/>
            <a:ext cx="6609493" cy="834496"/>
          </a:xfrm>
        </p:spPr>
        <p:txBody>
          <a:bodyPr anchor="b">
            <a:noAutofit/>
          </a:bodyPr>
          <a:lstStyle>
            <a:lvl1pPr algn="l">
              <a:defRPr sz="4000" b="0" i="0">
                <a:solidFill>
                  <a:schemeClr val="bg1"/>
                </a:solidFill>
                <a:latin typeface="Amazon Ember Light" charset="0"/>
                <a:ea typeface="Amazon Ember Light" charset="0"/>
                <a:cs typeface="Amazon Ember Light" charset="0"/>
              </a:defRPr>
            </a:lvl1pPr>
          </a:lstStyle>
          <a:p>
            <a:r>
              <a:rPr lang="en-US" dirty="0"/>
              <a:t>Click to edit Master title style</a:t>
            </a:r>
          </a:p>
        </p:txBody>
      </p:sp>
      <p:sp>
        <p:nvSpPr>
          <p:cNvPr id="3" name="Subtitle 2"/>
          <p:cNvSpPr>
            <a:spLocks noGrp="1"/>
          </p:cNvSpPr>
          <p:nvPr>
            <p:ph type="subTitle" idx="1"/>
          </p:nvPr>
        </p:nvSpPr>
        <p:spPr>
          <a:xfrm>
            <a:off x="5436733" y="3523215"/>
            <a:ext cx="6056582" cy="418570"/>
          </a:xfrm>
        </p:spPr>
        <p:txBody>
          <a:bodyPr>
            <a:normAutofit/>
          </a:bodyPr>
          <a:lstStyle>
            <a:lvl1pPr marL="0" indent="0" algn="l">
              <a:buNone/>
              <a:defRPr sz="2000" b="0" i="0">
                <a:solidFill>
                  <a:schemeClr val="bg1"/>
                </a:solidFill>
                <a:latin typeface="Amazon Ember Light" charset="0"/>
                <a:ea typeface="Amazon Ember Light" charset="0"/>
                <a:cs typeface="Amazon Ember Light"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4672792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9524"/>
          </a:xfrm>
          <a:prstGeom prst="rect">
            <a:avLst/>
          </a:prstGeom>
        </p:spPr>
      </p:pic>
      <p:sp>
        <p:nvSpPr>
          <p:cNvPr id="2" name="Title 1"/>
          <p:cNvSpPr>
            <a:spLocks noGrp="1"/>
          </p:cNvSpPr>
          <p:nvPr>
            <p:ph type="title"/>
          </p:nvPr>
        </p:nvSpPr>
        <p:spPr>
          <a:xfrm>
            <a:off x="238538" y="263527"/>
            <a:ext cx="9328795" cy="779463"/>
          </a:xfrm>
        </p:spPr>
        <p:txBody>
          <a:bodyPr/>
          <a:lstStyle>
            <a:lvl1pPr>
              <a:defRPr b="0" i="0">
                <a:solidFill>
                  <a:schemeClr val="bg1"/>
                </a:solidFill>
                <a:latin typeface="Amazon Ember Light" charset="0"/>
                <a:ea typeface="Amazon Ember Light" charset="0"/>
                <a:cs typeface="Amazon Ember Light" charset="0"/>
              </a:defRPr>
            </a:lvl1pPr>
          </a:lstStyle>
          <a:p>
            <a:r>
              <a:rPr lang="en-US" dirty="0"/>
              <a:t>Click to edit Master title style</a:t>
            </a:r>
          </a:p>
        </p:txBody>
      </p:sp>
      <p:sp>
        <p:nvSpPr>
          <p:cNvPr id="3" name="Content Placeholder 2"/>
          <p:cNvSpPr>
            <a:spLocks noGrp="1"/>
          </p:cNvSpPr>
          <p:nvPr>
            <p:ph idx="1"/>
          </p:nvPr>
        </p:nvSpPr>
        <p:spPr>
          <a:xfrm>
            <a:off x="238538" y="1243016"/>
            <a:ext cx="10515600" cy="4913308"/>
          </a:xfrm>
        </p:spPr>
        <p:txBody>
          <a:bodyPr/>
          <a:lstStyle>
            <a:lvl1pPr marL="228600" indent="-228600">
              <a:buFontTx/>
              <a:buBlip>
                <a:blip r:embed="rId3"/>
              </a:buBlip>
              <a:defRPr b="0" i="0">
                <a:solidFill>
                  <a:schemeClr val="bg1"/>
                </a:solidFill>
                <a:latin typeface="Amazon Ember Light" charset="0"/>
                <a:ea typeface="Amazon Ember Light" charset="0"/>
                <a:cs typeface="Amazon Ember Light" charset="0"/>
              </a:defRPr>
            </a:lvl1pPr>
            <a:lvl2pPr marL="685800" indent="-228600">
              <a:buFontTx/>
              <a:buBlip>
                <a:blip r:embed="rId3"/>
              </a:buBlip>
              <a:defRPr b="0" i="0">
                <a:solidFill>
                  <a:schemeClr val="bg1"/>
                </a:solidFill>
                <a:latin typeface="Amazon Ember Light" charset="0"/>
                <a:ea typeface="Amazon Ember Light" charset="0"/>
                <a:cs typeface="Amazon Ember Light" charset="0"/>
              </a:defRPr>
            </a:lvl2pPr>
            <a:lvl3pPr marL="1143000" indent="-228600">
              <a:buFontTx/>
              <a:buBlip>
                <a:blip r:embed="rId3"/>
              </a:buBlip>
              <a:defRPr b="0" i="0">
                <a:solidFill>
                  <a:schemeClr val="bg1"/>
                </a:solidFill>
                <a:latin typeface="Amazon Ember Light" charset="0"/>
                <a:ea typeface="Amazon Ember Light" charset="0"/>
                <a:cs typeface="Amazon Ember Light" charset="0"/>
              </a:defRPr>
            </a:lvl3pPr>
            <a:lvl4pPr marL="1600200" indent="-228600">
              <a:buFontTx/>
              <a:buBlip>
                <a:blip r:embed="rId3"/>
              </a:buBlip>
              <a:defRPr b="0" i="0">
                <a:solidFill>
                  <a:schemeClr val="bg1"/>
                </a:solidFill>
                <a:latin typeface="Amazon Ember Light" charset="0"/>
                <a:ea typeface="Amazon Ember Light" charset="0"/>
                <a:cs typeface="Amazon Ember Light" charset="0"/>
              </a:defRPr>
            </a:lvl4pPr>
            <a:lvl5pPr marL="2057400" indent="-228600">
              <a:buFontTx/>
              <a:buBlip>
                <a:blip r:embed="rId3"/>
              </a:buBlip>
              <a:defRPr b="0" i="0">
                <a:solidFill>
                  <a:schemeClr val="bg1"/>
                </a:solidFill>
                <a:latin typeface="Amazon Ember Light" charset="0"/>
                <a:ea typeface="Amazon Ember Light" charset="0"/>
                <a:cs typeface="Amazon Ember Ligh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lvl1pPr>
              <a:defRPr b="0" i="0">
                <a:solidFill>
                  <a:schemeClr val="bg1"/>
                </a:solidFill>
                <a:latin typeface="Helvetica Neue LT Std 65 Medium" charset="0"/>
                <a:ea typeface="Helvetica Neue LT Std 65 Medium" charset="0"/>
                <a:cs typeface="Helvetica Neue LT Std 65 Medium" charset="0"/>
              </a:defRPr>
            </a:lvl1pPr>
          </a:lstStyle>
          <a:p>
            <a:fld id="{9FC43BFD-8FF7-A343-A8A6-E2338FCE8046}" type="slidenum">
              <a:rPr lang="en-US" smtClean="0"/>
              <a:pPr/>
              <a:t>‹N°›</a:t>
            </a:fld>
            <a:endParaRPr lang="en-US" dirty="0"/>
          </a:p>
        </p:txBody>
      </p:sp>
      <p:sp>
        <p:nvSpPr>
          <p:cNvPr id="7" name="TextBox 6"/>
          <p:cNvSpPr txBox="1"/>
          <p:nvPr userDrawn="1"/>
        </p:nvSpPr>
        <p:spPr>
          <a:xfrm>
            <a:off x="251791" y="6480313"/>
            <a:ext cx="4108174" cy="230832"/>
          </a:xfrm>
          <a:prstGeom prst="rect">
            <a:avLst/>
          </a:prstGeom>
          <a:noFill/>
        </p:spPr>
        <p:txBody>
          <a:bodyPr wrap="square" rtlCol="0">
            <a:spAutoFit/>
          </a:bodyPr>
          <a:lstStyle/>
          <a:p>
            <a:r>
              <a:rPr lang="en-US" sz="900" b="0" i="0" dirty="0">
                <a:solidFill>
                  <a:schemeClr val="tx1">
                    <a:lumMod val="85000"/>
                    <a:lumOff val="15000"/>
                  </a:schemeClr>
                </a:solidFill>
                <a:latin typeface="Amazon Ember Light" charset="0"/>
                <a:ea typeface="Amazon Ember Light" charset="0"/>
                <a:cs typeface="Amazon Ember Light" charset="0"/>
              </a:rPr>
              <a:t>© 2018, Amazon Web Services, Inc. or its Affiliates. All rights reserved.</a:t>
            </a:r>
          </a:p>
        </p:txBody>
      </p:sp>
    </p:spTree>
    <p:extLst>
      <p:ext uri="{BB962C8B-B14F-4D97-AF65-F5344CB8AC3E}">
        <p14:creationId xmlns:p14="http://schemas.microsoft.com/office/powerpoint/2010/main" val="2139517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9524"/>
          </a:xfrm>
          <a:prstGeom prst="rect">
            <a:avLst/>
          </a:prstGeom>
        </p:spPr>
      </p:pic>
      <p:sp>
        <p:nvSpPr>
          <p:cNvPr id="2" name="Title 1"/>
          <p:cNvSpPr>
            <a:spLocks noGrp="1"/>
          </p:cNvSpPr>
          <p:nvPr>
            <p:ph type="title"/>
          </p:nvPr>
        </p:nvSpPr>
        <p:spPr>
          <a:xfrm>
            <a:off x="662608" y="2770243"/>
            <a:ext cx="11115261" cy="779463"/>
          </a:xfrm>
        </p:spPr>
        <p:txBody>
          <a:bodyPr>
            <a:noAutofit/>
          </a:bodyPr>
          <a:lstStyle>
            <a:lvl1pPr>
              <a:defRPr sz="6000" b="0" i="0">
                <a:solidFill>
                  <a:schemeClr val="bg1"/>
                </a:solidFill>
                <a:latin typeface="Amazon Ember Light" charset="0"/>
                <a:ea typeface="Amazon Ember Light" charset="0"/>
                <a:cs typeface="Amazon Ember Light" charset="0"/>
              </a:defRPr>
            </a:lvl1pPr>
          </a:lstStyle>
          <a:p>
            <a:r>
              <a:rPr lang="en-US" dirty="0"/>
              <a:t>Click to edit Master title style</a:t>
            </a:r>
          </a:p>
        </p:txBody>
      </p:sp>
      <p:sp>
        <p:nvSpPr>
          <p:cNvPr id="6" name="Slide Number Placeholder 5"/>
          <p:cNvSpPr>
            <a:spLocks noGrp="1"/>
          </p:cNvSpPr>
          <p:nvPr>
            <p:ph type="sldNum" sz="quarter" idx="12"/>
          </p:nvPr>
        </p:nvSpPr>
        <p:spPr/>
        <p:txBody>
          <a:bodyPr/>
          <a:lstStyle>
            <a:lvl1pPr>
              <a:defRPr b="0" i="0">
                <a:solidFill>
                  <a:schemeClr val="bg1"/>
                </a:solidFill>
                <a:latin typeface="Helvetica Neue LT Std 65 Medium" charset="0"/>
                <a:ea typeface="Helvetica Neue LT Std 65 Medium" charset="0"/>
                <a:cs typeface="Helvetica Neue LT Std 65 Medium" charset="0"/>
              </a:defRPr>
            </a:lvl1pPr>
          </a:lstStyle>
          <a:p>
            <a:fld id="{9FC43BFD-8FF7-A343-A8A6-E2338FCE8046}" type="slidenum">
              <a:rPr lang="en-US" smtClean="0"/>
              <a:pPr/>
              <a:t>‹N°›</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5_Title and Content">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3268" cy="6860237"/>
          </a:xfrm>
          <a:prstGeom prst="rect">
            <a:avLst/>
          </a:prstGeom>
        </p:spPr>
      </p:pic>
      <p:sp>
        <p:nvSpPr>
          <p:cNvPr id="2" name="Title 1"/>
          <p:cNvSpPr>
            <a:spLocks noGrp="1"/>
          </p:cNvSpPr>
          <p:nvPr userDrawn="1">
            <p:ph type="title"/>
          </p:nvPr>
        </p:nvSpPr>
        <p:spPr>
          <a:xfrm>
            <a:off x="238540" y="263527"/>
            <a:ext cx="9328793" cy="779463"/>
          </a:xfrm>
        </p:spPr>
        <p:txBody>
          <a:bodyPr/>
          <a:lstStyle>
            <a:lvl1pPr>
              <a:defRPr b="0" i="0">
                <a:solidFill>
                  <a:schemeClr val="bg1"/>
                </a:solidFill>
                <a:latin typeface="Amazon Ember Light" charset="0"/>
                <a:ea typeface="Amazon Ember Light" charset="0"/>
                <a:cs typeface="Amazon Ember Light" charset="0"/>
              </a:defRPr>
            </a:lvl1pPr>
          </a:lstStyle>
          <a:p>
            <a:r>
              <a:rPr lang="en-US" dirty="0"/>
              <a:t>Click to edit Master title style</a:t>
            </a:r>
          </a:p>
        </p:txBody>
      </p:sp>
      <p:sp>
        <p:nvSpPr>
          <p:cNvPr id="3" name="Content Placeholder 2"/>
          <p:cNvSpPr>
            <a:spLocks noGrp="1"/>
          </p:cNvSpPr>
          <p:nvPr userDrawn="1">
            <p:ph idx="1"/>
          </p:nvPr>
        </p:nvSpPr>
        <p:spPr>
          <a:xfrm>
            <a:off x="238539" y="1440305"/>
            <a:ext cx="10515600" cy="4913308"/>
          </a:xfrm>
        </p:spPr>
        <p:txBody>
          <a:bodyPr/>
          <a:lstStyle>
            <a:lvl1pPr marL="228600" indent="-228600">
              <a:buFontTx/>
              <a:buBlip>
                <a:blip r:embed="rId3"/>
              </a:buBlip>
              <a:defRPr b="0" i="0">
                <a:solidFill>
                  <a:schemeClr val="tx1"/>
                </a:solidFill>
                <a:latin typeface="Amazon Ember Light" charset="0"/>
                <a:ea typeface="Amazon Ember Light" charset="0"/>
                <a:cs typeface="Amazon Ember Light" charset="0"/>
              </a:defRPr>
            </a:lvl1pPr>
            <a:lvl2pPr marL="685800" indent="-228600">
              <a:buFontTx/>
              <a:buBlip>
                <a:blip r:embed="rId3"/>
              </a:buBlip>
              <a:defRPr b="0" i="0">
                <a:solidFill>
                  <a:schemeClr val="tx1"/>
                </a:solidFill>
                <a:latin typeface="Amazon Ember Light" charset="0"/>
                <a:ea typeface="Amazon Ember Light" charset="0"/>
                <a:cs typeface="Amazon Ember Light" charset="0"/>
              </a:defRPr>
            </a:lvl2pPr>
            <a:lvl3pPr marL="1143000" indent="-228600">
              <a:buFontTx/>
              <a:buBlip>
                <a:blip r:embed="rId3"/>
              </a:buBlip>
              <a:defRPr b="0" i="0">
                <a:solidFill>
                  <a:schemeClr val="tx1"/>
                </a:solidFill>
                <a:latin typeface="Amazon Ember Light" charset="0"/>
                <a:ea typeface="Amazon Ember Light" charset="0"/>
                <a:cs typeface="Amazon Ember Light" charset="0"/>
              </a:defRPr>
            </a:lvl3pPr>
            <a:lvl4pPr marL="1600200" indent="-228600">
              <a:buFontTx/>
              <a:buBlip>
                <a:blip r:embed="rId3"/>
              </a:buBlip>
              <a:defRPr b="0" i="0">
                <a:solidFill>
                  <a:schemeClr val="tx1"/>
                </a:solidFill>
                <a:latin typeface="Amazon Ember Light" charset="0"/>
                <a:ea typeface="Amazon Ember Light" charset="0"/>
                <a:cs typeface="Amazon Ember Light" charset="0"/>
              </a:defRPr>
            </a:lvl4pPr>
            <a:lvl5pPr marL="2057400" indent="-228600">
              <a:buFontTx/>
              <a:buBlip>
                <a:blip r:embed="rId3"/>
              </a:buBlip>
              <a:defRPr b="0" i="0">
                <a:solidFill>
                  <a:schemeClr val="tx1"/>
                </a:solidFill>
                <a:latin typeface="Amazon Ember Light" charset="0"/>
                <a:ea typeface="Amazon Ember Light" charset="0"/>
                <a:cs typeface="Amazon Ember Ligh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userDrawn="1">
            <p:ph type="sldNum" sz="quarter" idx="12"/>
          </p:nvPr>
        </p:nvSpPr>
        <p:spPr/>
        <p:txBody>
          <a:bodyPr/>
          <a:lstStyle>
            <a:lvl1pPr>
              <a:defRPr b="0" i="0">
                <a:solidFill>
                  <a:schemeClr val="tx1"/>
                </a:solidFill>
                <a:latin typeface="Helvetica Neue LT Std 65 Medium" charset="0"/>
                <a:ea typeface="Helvetica Neue LT Std 65 Medium" charset="0"/>
                <a:cs typeface="Helvetica Neue LT Std 65 Medium" charset="0"/>
              </a:defRPr>
            </a:lvl1pPr>
          </a:lstStyle>
          <a:p>
            <a:fld id="{9FC43BFD-8FF7-A343-A8A6-E2338FCE8046}" type="slidenum">
              <a:rPr lang="en-US" smtClean="0"/>
              <a:pPr/>
              <a:t>‹N°›</a:t>
            </a:fld>
            <a:endParaRPr lang="en-US" dirty="0"/>
          </a:p>
        </p:txBody>
      </p:sp>
      <p:sp>
        <p:nvSpPr>
          <p:cNvPr id="4" name="TextBox 3"/>
          <p:cNvSpPr txBox="1"/>
          <p:nvPr userDrawn="1"/>
        </p:nvSpPr>
        <p:spPr>
          <a:xfrm>
            <a:off x="251791" y="6480313"/>
            <a:ext cx="4108174" cy="230832"/>
          </a:xfrm>
          <a:prstGeom prst="rect">
            <a:avLst/>
          </a:prstGeom>
          <a:noFill/>
        </p:spPr>
        <p:txBody>
          <a:bodyPr wrap="square" rtlCol="0">
            <a:spAutoFit/>
          </a:bodyPr>
          <a:lstStyle/>
          <a:p>
            <a:r>
              <a:rPr lang="en-US" sz="900" b="0" i="0" dirty="0">
                <a:solidFill>
                  <a:schemeClr val="tx1">
                    <a:lumMod val="85000"/>
                    <a:lumOff val="15000"/>
                  </a:schemeClr>
                </a:solidFill>
                <a:latin typeface="Amazon Ember Light" charset="0"/>
                <a:ea typeface="Amazon Ember Light" charset="0"/>
                <a:cs typeface="Amazon Ember Light" charset="0"/>
              </a:rPr>
              <a:t>© 2018, Amazon Web Services, Inc. or its Affiliates. All rights reserved.</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3268" cy="6860237"/>
          </a:xfrm>
          <a:prstGeom prst="rect">
            <a:avLst/>
          </a:prstGeom>
        </p:spPr>
      </p:pic>
      <p:sp>
        <p:nvSpPr>
          <p:cNvPr id="2" name="Title 1"/>
          <p:cNvSpPr>
            <a:spLocks noGrp="1"/>
          </p:cNvSpPr>
          <p:nvPr userDrawn="1">
            <p:ph type="title"/>
          </p:nvPr>
        </p:nvSpPr>
        <p:spPr>
          <a:xfrm>
            <a:off x="238539" y="263527"/>
            <a:ext cx="9362661" cy="779463"/>
          </a:xfrm>
        </p:spPr>
        <p:txBody>
          <a:bodyPr/>
          <a:lstStyle>
            <a:lvl1pPr>
              <a:defRPr b="0" i="0">
                <a:solidFill>
                  <a:schemeClr val="bg1"/>
                </a:solidFill>
                <a:latin typeface="Amazon Ember Light" charset="0"/>
                <a:ea typeface="Amazon Ember Light" charset="0"/>
                <a:cs typeface="Amazon Ember Light" charset="0"/>
              </a:defRPr>
            </a:lvl1pPr>
          </a:lstStyle>
          <a:p>
            <a:r>
              <a:rPr lang="en-US" dirty="0"/>
              <a:t>Click to edit Master title style</a:t>
            </a:r>
          </a:p>
        </p:txBody>
      </p:sp>
      <p:sp>
        <p:nvSpPr>
          <p:cNvPr id="3" name="Content Placeholder 2"/>
          <p:cNvSpPr>
            <a:spLocks noGrp="1"/>
          </p:cNvSpPr>
          <p:nvPr userDrawn="1">
            <p:ph idx="1"/>
          </p:nvPr>
        </p:nvSpPr>
        <p:spPr>
          <a:xfrm>
            <a:off x="238539" y="1440305"/>
            <a:ext cx="5075583" cy="4913308"/>
          </a:xfrm>
        </p:spPr>
        <p:txBody>
          <a:bodyPr/>
          <a:lstStyle>
            <a:lvl1pPr marL="228600" indent="-228600">
              <a:buFontTx/>
              <a:buBlip>
                <a:blip r:embed="rId3"/>
              </a:buBlip>
              <a:defRPr b="0" i="0">
                <a:solidFill>
                  <a:schemeClr val="tx1"/>
                </a:solidFill>
                <a:latin typeface="Amazon Ember Light" charset="0"/>
                <a:ea typeface="Amazon Ember Light" charset="0"/>
                <a:cs typeface="Amazon Ember Light" charset="0"/>
              </a:defRPr>
            </a:lvl1pPr>
            <a:lvl2pPr marL="685800" indent="-228600">
              <a:buFontTx/>
              <a:buBlip>
                <a:blip r:embed="rId3"/>
              </a:buBlip>
              <a:defRPr b="0" i="0">
                <a:solidFill>
                  <a:schemeClr val="tx1"/>
                </a:solidFill>
                <a:latin typeface="Amazon Ember Light" charset="0"/>
                <a:ea typeface="Amazon Ember Light" charset="0"/>
                <a:cs typeface="Amazon Ember Light" charset="0"/>
              </a:defRPr>
            </a:lvl2pPr>
            <a:lvl3pPr marL="1143000" indent="-228600">
              <a:buFontTx/>
              <a:buBlip>
                <a:blip r:embed="rId3"/>
              </a:buBlip>
              <a:defRPr b="0" i="0">
                <a:solidFill>
                  <a:schemeClr val="tx1"/>
                </a:solidFill>
                <a:latin typeface="Amazon Ember Light" charset="0"/>
                <a:ea typeface="Amazon Ember Light" charset="0"/>
                <a:cs typeface="Amazon Ember Light" charset="0"/>
              </a:defRPr>
            </a:lvl3pPr>
            <a:lvl4pPr marL="1600200" indent="-228600">
              <a:buFontTx/>
              <a:buBlip>
                <a:blip r:embed="rId3"/>
              </a:buBlip>
              <a:defRPr b="0" i="0">
                <a:solidFill>
                  <a:schemeClr val="tx1"/>
                </a:solidFill>
                <a:latin typeface="Amazon Ember Light" charset="0"/>
                <a:ea typeface="Amazon Ember Light" charset="0"/>
                <a:cs typeface="Amazon Ember Light" charset="0"/>
              </a:defRPr>
            </a:lvl4pPr>
            <a:lvl5pPr marL="2057400" indent="-228600">
              <a:buFontTx/>
              <a:buBlip>
                <a:blip r:embed="rId3"/>
              </a:buBlip>
              <a:defRPr b="0" i="0">
                <a:solidFill>
                  <a:schemeClr val="tx1"/>
                </a:solidFill>
                <a:latin typeface="Amazon Ember Light" charset="0"/>
                <a:ea typeface="Amazon Ember Light" charset="0"/>
                <a:cs typeface="Amazon Ember Ligh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userDrawn="1">
            <p:ph type="sldNum" sz="quarter" idx="12"/>
          </p:nvPr>
        </p:nvSpPr>
        <p:spPr/>
        <p:txBody>
          <a:bodyPr/>
          <a:lstStyle>
            <a:lvl1pPr>
              <a:defRPr b="0" i="0">
                <a:solidFill>
                  <a:schemeClr val="tx1"/>
                </a:solidFill>
                <a:latin typeface="Helvetica Neue LT Std 65 Medium" charset="0"/>
                <a:ea typeface="Helvetica Neue LT Std 65 Medium" charset="0"/>
                <a:cs typeface="Helvetica Neue LT Std 65 Medium" charset="0"/>
              </a:defRPr>
            </a:lvl1pPr>
          </a:lstStyle>
          <a:p>
            <a:fld id="{9FC43BFD-8FF7-A343-A8A6-E2338FCE8046}" type="slidenum">
              <a:rPr lang="en-US" smtClean="0"/>
              <a:pPr/>
              <a:t>‹N°›</a:t>
            </a:fld>
            <a:endParaRPr lang="en-US" dirty="0"/>
          </a:p>
        </p:txBody>
      </p:sp>
      <p:sp>
        <p:nvSpPr>
          <p:cNvPr id="10" name="Content Placeholder 2"/>
          <p:cNvSpPr>
            <a:spLocks noGrp="1"/>
          </p:cNvSpPr>
          <p:nvPr>
            <p:ph idx="13"/>
          </p:nvPr>
        </p:nvSpPr>
        <p:spPr>
          <a:xfrm>
            <a:off x="5796169" y="1440305"/>
            <a:ext cx="5075583" cy="4913308"/>
          </a:xfrm>
        </p:spPr>
        <p:txBody>
          <a:bodyPr/>
          <a:lstStyle>
            <a:lvl1pPr marL="228600" indent="-228600">
              <a:buFontTx/>
              <a:buBlip>
                <a:blip r:embed="rId3"/>
              </a:buBlip>
              <a:defRPr b="0" i="0">
                <a:solidFill>
                  <a:schemeClr val="tx1"/>
                </a:solidFill>
                <a:latin typeface="Amazon Ember Light" charset="0"/>
                <a:ea typeface="Amazon Ember Light" charset="0"/>
                <a:cs typeface="Amazon Ember Light" charset="0"/>
              </a:defRPr>
            </a:lvl1pPr>
            <a:lvl2pPr marL="685800" indent="-228600">
              <a:buFontTx/>
              <a:buBlip>
                <a:blip r:embed="rId3"/>
              </a:buBlip>
              <a:defRPr b="0" i="0">
                <a:solidFill>
                  <a:schemeClr val="tx1"/>
                </a:solidFill>
                <a:latin typeface="Amazon Ember Light" charset="0"/>
                <a:ea typeface="Amazon Ember Light" charset="0"/>
                <a:cs typeface="Amazon Ember Light" charset="0"/>
              </a:defRPr>
            </a:lvl2pPr>
            <a:lvl3pPr marL="1143000" indent="-228600">
              <a:buFontTx/>
              <a:buBlip>
                <a:blip r:embed="rId3"/>
              </a:buBlip>
              <a:defRPr b="0" i="0">
                <a:solidFill>
                  <a:schemeClr val="tx1"/>
                </a:solidFill>
                <a:latin typeface="Amazon Ember Light" charset="0"/>
                <a:ea typeface="Amazon Ember Light" charset="0"/>
                <a:cs typeface="Amazon Ember Light" charset="0"/>
              </a:defRPr>
            </a:lvl3pPr>
            <a:lvl4pPr marL="1600200" indent="-228600">
              <a:buFontTx/>
              <a:buBlip>
                <a:blip r:embed="rId3"/>
              </a:buBlip>
              <a:defRPr b="0" i="0">
                <a:solidFill>
                  <a:schemeClr val="tx1"/>
                </a:solidFill>
                <a:latin typeface="Amazon Ember Light" charset="0"/>
                <a:ea typeface="Amazon Ember Light" charset="0"/>
                <a:cs typeface="Amazon Ember Light" charset="0"/>
              </a:defRPr>
            </a:lvl4pPr>
            <a:lvl5pPr marL="2057400" indent="-228600">
              <a:buFontTx/>
              <a:buBlip>
                <a:blip r:embed="rId3"/>
              </a:buBlip>
              <a:defRPr b="0" i="0">
                <a:solidFill>
                  <a:schemeClr val="tx1"/>
                </a:solidFill>
                <a:latin typeface="Amazon Ember Light" charset="0"/>
                <a:ea typeface="Amazon Ember Light" charset="0"/>
                <a:cs typeface="Amazon Ember Ligh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Box 11"/>
          <p:cNvSpPr txBox="1"/>
          <p:nvPr userDrawn="1"/>
        </p:nvSpPr>
        <p:spPr>
          <a:xfrm>
            <a:off x="251791" y="6480313"/>
            <a:ext cx="4108174" cy="230832"/>
          </a:xfrm>
          <a:prstGeom prst="rect">
            <a:avLst/>
          </a:prstGeom>
          <a:noFill/>
        </p:spPr>
        <p:txBody>
          <a:bodyPr wrap="square" rtlCol="0">
            <a:spAutoFit/>
          </a:bodyPr>
          <a:lstStyle/>
          <a:p>
            <a:r>
              <a:rPr lang="en-US" sz="900" b="0" i="0" dirty="0">
                <a:solidFill>
                  <a:schemeClr val="tx1">
                    <a:lumMod val="85000"/>
                    <a:lumOff val="15000"/>
                  </a:schemeClr>
                </a:solidFill>
                <a:latin typeface="Amazon Ember Light" charset="0"/>
                <a:ea typeface="Amazon Ember Light" charset="0"/>
                <a:cs typeface="Amazon Ember Light" charset="0"/>
              </a:rPr>
              <a:t>© 2018, Amazon Web Services, Inc. or its Affiliates. All rights reserved.</a:t>
            </a: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3B8D881-A1FF-A248-B220-002DCF0CB8A4}" type="datetimeFigureOut">
              <a:rPr lang="en-US" smtClean="0"/>
              <a:t>9/5/2021</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FC43BFD-8FF7-A343-A8A6-E2338FCE8046}" type="slidenum">
              <a:rPr lang="en-US" smtClean="0"/>
              <a:t>‹N°›</a:t>
            </a:fld>
            <a:endParaRPr lang="en-US" dirty="0"/>
          </a:p>
        </p:txBody>
      </p:sp>
    </p:spTree>
    <p:extLst>
      <p:ext uri="{BB962C8B-B14F-4D97-AF65-F5344CB8AC3E}">
        <p14:creationId xmlns:p14="http://schemas.microsoft.com/office/powerpoint/2010/main" val="12338055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73" r:id="rId3"/>
    <p:sldLayoutId id="2147483672" r:id="rId4"/>
    <p:sldLayoutId id="2147483674"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tags" Target="../tags/tag9.xml"/></Relationships>
</file>

<file path=ppt/slides/_rels/slide12.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notesSlide" Target="../notesSlides/notesSlide12.xml"/><Relationship Id="rId7" Type="http://schemas.openxmlformats.org/officeDocument/2006/relationships/image" Target="../media/image11.png"/><Relationship Id="rId12" Type="http://schemas.openxmlformats.org/officeDocument/2006/relationships/image" Target="../media/image16.png"/><Relationship Id="rId2" Type="http://schemas.openxmlformats.org/officeDocument/2006/relationships/slideLayout" Target="../slideLayouts/slideLayout4.xml"/><Relationship Id="rId1" Type="http://schemas.openxmlformats.org/officeDocument/2006/relationships/tags" Target="../tags/tag10.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s>
</file>

<file path=ppt/slides/_rels/slide13.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notesSlide" Target="../notesSlides/notesSlide13.xml"/><Relationship Id="rId7" Type="http://schemas.openxmlformats.org/officeDocument/2006/relationships/image" Target="../media/image20.png"/><Relationship Id="rId2" Type="http://schemas.openxmlformats.org/officeDocument/2006/relationships/slideLayout" Target="../slideLayouts/slideLayout4.xml"/><Relationship Id="rId1" Type="http://schemas.openxmlformats.org/officeDocument/2006/relationships/tags" Target="../tags/tag1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4.xml"/><Relationship Id="rId1" Type="http://schemas.openxmlformats.org/officeDocument/2006/relationships/tags" Target="../tags/tag12.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notesSlide" Target="../notesSlides/notesSlide15.xml"/><Relationship Id="rId7" Type="http://schemas.openxmlformats.org/officeDocument/2006/relationships/diagramColors" Target="../diagrams/colors1.xml"/><Relationship Id="rId2" Type="http://schemas.openxmlformats.org/officeDocument/2006/relationships/slideLayout" Target="../slideLayouts/slideLayout4.xml"/><Relationship Id="rId1" Type="http://schemas.openxmlformats.org/officeDocument/2006/relationships/tags" Target="../tags/tag13.xml"/><Relationship Id="rId6" Type="http://schemas.openxmlformats.org/officeDocument/2006/relationships/diagramQuickStyle" Target="../diagrams/quickStyle1.xml"/><Relationship Id="rId5" Type="http://schemas.openxmlformats.org/officeDocument/2006/relationships/diagramLayout" Target="../diagrams/layout1.xml"/><Relationship Id="rId10" Type="http://schemas.openxmlformats.org/officeDocument/2006/relationships/image" Target="../media/image5.png"/><Relationship Id="rId4" Type="http://schemas.openxmlformats.org/officeDocument/2006/relationships/diagramData" Target="../diagrams/data1.xml"/><Relationship Id="rId9"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4.xml"/><Relationship Id="rId1" Type="http://schemas.openxmlformats.org/officeDocument/2006/relationships/tags" Target="../tags/tag14.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7" Type="http://schemas.openxmlformats.org/officeDocument/2006/relationships/image" Target="../media/image26.png"/><Relationship Id="rId2" Type="http://schemas.openxmlformats.org/officeDocument/2006/relationships/slideLayout" Target="../slideLayouts/slideLayout4.xml"/><Relationship Id="rId1" Type="http://schemas.openxmlformats.org/officeDocument/2006/relationships/tags" Target="../tags/tag15.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7" Type="http://schemas.openxmlformats.org/officeDocument/2006/relationships/image" Target="../media/image29.png"/><Relationship Id="rId2" Type="http://schemas.openxmlformats.org/officeDocument/2006/relationships/slideLayout" Target="../slideLayouts/slideLayout4.xml"/><Relationship Id="rId1" Type="http://schemas.openxmlformats.org/officeDocument/2006/relationships/tags" Target="../tags/tag16.xml"/><Relationship Id="rId6" Type="http://schemas.openxmlformats.org/officeDocument/2006/relationships/image" Target="../media/image28.jpg"/><Relationship Id="rId5" Type="http://schemas.openxmlformats.org/officeDocument/2006/relationships/image" Target="../media/image27.png"/><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4.xml"/><Relationship Id="rId1" Type="http://schemas.openxmlformats.org/officeDocument/2006/relationships/tags" Target="../tags/tag17.xml"/><Relationship Id="rId6" Type="http://schemas.openxmlformats.org/officeDocument/2006/relationships/image" Target="../media/image17.png"/><Relationship Id="rId5" Type="http://schemas.openxmlformats.org/officeDocument/2006/relationships/image" Target="../media/image30.png"/><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4.xml"/><Relationship Id="rId1" Type="http://schemas.openxmlformats.org/officeDocument/2006/relationships/tags" Target="../tags/tag3.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7" Type="http://schemas.openxmlformats.org/officeDocument/2006/relationships/image" Target="../media/image30.png"/><Relationship Id="rId2" Type="http://schemas.openxmlformats.org/officeDocument/2006/relationships/slideLayout" Target="../slideLayouts/slideLayout4.xml"/><Relationship Id="rId1" Type="http://schemas.openxmlformats.org/officeDocument/2006/relationships/tags" Target="../tags/tag18.xml"/><Relationship Id="rId6" Type="http://schemas.openxmlformats.org/officeDocument/2006/relationships/image" Target="../media/image17.png"/><Relationship Id="rId5" Type="http://schemas.openxmlformats.org/officeDocument/2006/relationships/image" Target="../media/image29.png"/><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4.xml"/><Relationship Id="rId1" Type="http://schemas.openxmlformats.org/officeDocument/2006/relationships/tags" Target="../tags/tag19.xml"/><Relationship Id="rId6" Type="http://schemas.openxmlformats.org/officeDocument/2006/relationships/image" Target="../media/image30.png"/><Relationship Id="rId5" Type="http://schemas.openxmlformats.org/officeDocument/2006/relationships/image" Target="../media/image17.png"/><Relationship Id="rId4" Type="http://schemas.openxmlformats.org/officeDocument/2006/relationships/image" Target="../media/image32.emf"/></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4.xml"/><Relationship Id="rId1" Type="http://schemas.openxmlformats.org/officeDocument/2006/relationships/tags" Target="../tags/tag20.xml"/><Relationship Id="rId4" Type="http://schemas.openxmlformats.org/officeDocument/2006/relationships/image" Target="../media/image17.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4.xml"/><Relationship Id="rId1" Type="http://schemas.openxmlformats.org/officeDocument/2006/relationships/tags" Target="../tags/tag21.xml"/><Relationship Id="rId5" Type="http://schemas.openxmlformats.org/officeDocument/2006/relationships/image" Target="../media/image17.png"/><Relationship Id="rId4" Type="http://schemas.openxmlformats.org/officeDocument/2006/relationships/image" Target="../media/image33.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4.xml"/><Relationship Id="rId1" Type="http://schemas.openxmlformats.org/officeDocument/2006/relationships/tags" Target="../tags/tag22.xml"/><Relationship Id="rId5" Type="http://schemas.openxmlformats.org/officeDocument/2006/relationships/image" Target="../media/image17.png"/><Relationship Id="rId4" Type="http://schemas.openxmlformats.org/officeDocument/2006/relationships/image" Target="../media/image34.PNG"/></Relationships>
</file>

<file path=ppt/slides/_rels/slide25.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24.png"/><Relationship Id="rId7" Type="http://schemas.openxmlformats.org/officeDocument/2006/relationships/image" Target="../media/image19.png"/><Relationship Id="rId2" Type="http://schemas.openxmlformats.org/officeDocument/2006/relationships/notesSlide" Target="../notesSlides/notesSlide25.xml"/><Relationship Id="rId1" Type="http://schemas.openxmlformats.org/officeDocument/2006/relationships/slideLayout" Target="../slideLayouts/slideLayout5.xml"/><Relationship Id="rId6" Type="http://schemas.openxmlformats.org/officeDocument/2006/relationships/image" Target="../media/image18.png"/><Relationship Id="rId5" Type="http://schemas.openxmlformats.org/officeDocument/2006/relationships/image" Target="../media/image26.png"/><Relationship Id="rId4" Type="http://schemas.openxmlformats.org/officeDocument/2006/relationships/image" Target="../media/image25.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xml"/><Relationship Id="rId1" Type="http://schemas.openxmlformats.org/officeDocument/2006/relationships/tags" Target="../tags/tag23.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7" Type="http://schemas.openxmlformats.org/officeDocument/2006/relationships/image" Target="../media/image38.png"/><Relationship Id="rId2" Type="http://schemas.openxmlformats.org/officeDocument/2006/relationships/slideLayout" Target="../slideLayouts/slideLayout4.xml"/><Relationship Id="rId1" Type="http://schemas.openxmlformats.org/officeDocument/2006/relationships/tags" Target="../tags/tag24.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4.xml"/><Relationship Id="rId1" Type="http://schemas.openxmlformats.org/officeDocument/2006/relationships/tags" Target="../tags/tag25.xml"/></Relationships>
</file>

<file path=ppt/slides/_rels/slide29.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notesSlide" Target="../notesSlides/notesSlide29.xml"/><Relationship Id="rId7" Type="http://schemas.openxmlformats.org/officeDocument/2006/relationships/image" Target="../media/image42.png"/><Relationship Id="rId2" Type="http://schemas.openxmlformats.org/officeDocument/2006/relationships/slideLayout" Target="../slideLayouts/slideLayout4.xml"/><Relationship Id="rId1" Type="http://schemas.openxmlformats.org/officeDocument/2006/relationships/tags" Target="../tags/tag26.xml"/><Relationship Id="rId6" Type="http://schemas.openxmlformats.org/officeDocument/2006/relationships/image" Target="../media/image41.png"/><Relationship Id="rId5" Type="http://schemas.openxmlformats.org/officeDocument/2006/relationships/image" Target="../media/image40.png"/><Relationship Id="rId10" Type="http://schemas.openxmlformats.org/officeDocument/2006/relationships/image" Target="../media/image45.png"/><Relationship Id="rId4" Type="http://schemas.openxmlformats.org/officeDocument/2006/relationships/image" Target="../media/image39.png"/><Relationship Id="rId9" Type="http://schemas.openxmlformats.org/officeDocument/2006/relationships/image" Target="../media/image44.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4.xml"/><Relationship Id="rId1" Type="http://schemas.openxmlformats.org/officeDocument/2006/relationships/tags" Target="../tags/tag27.xml"/><Relationship Id="rId6" Type="http://schemas.openxmlformats.org/officeDocument/2006/relationships/image" Target="../media/image47.jpg"/><Relationship Id="rId5" Type="http://schemas.openxmlformats.org/officeDocument/2006/relationships/image" Target="../media/image5.png"/><Relationship Id="rId4" Type="http://schemas.openxmlformats.org/officeDocument/2006/relationships/image" Target="../media/image46.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4.xml"/><Relationship Id="rId1" Type="http://schemas.openxmlformats.org/officeDocument/2006/relationships/tags" Target="../tags/tag28.xml"/><Relationship Id="rId6" Type="http://schemas.openxmlformats.org/officeDocument/2006/relationships/image" Target="../media/image47.jpg"/><Relationship Id="rId5" Type="http://schemas.openxmlformats.org/officeDocument/2006/relationships/image" Target="../media/image5.png"/><Relationship Id="rId4" Type="http://schemas.openxmlformats.org/officeDocument/2006/relationships/image" Target="../media/image46.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2.xml"/><Relationship Id="rId1" Type="http://schemas.openxmlformats.org/officeDocument/2006/relationships/tags" Target="../tags/tag29.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4.xml"/><Relationship Id="rId1" Type="http://schemas.openxmlformats.org/officeDocument/2006/relationships/tags" Target="../tags/tag30.xml"/><Relationship Id="rId4" Type="http://schemas.openxmlformats.org/officeDocument/2006/relationships/image" Target="../media/image48.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4.xml"/><Relationship Id="rId1" Type="http://schemas.openxmlformats.org/officeDocument/2006/relationships/tags" Target="../tags/tag31.xml"/><Relationship Id="rId4" Type="http://schemas.openxmlformats.org/officeDocument/2006/relationships/image" Target="../media/image49.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4.xml"/><Relationship Id="rId1" Type="http://schemas.openxmlformats.org/officeDocument/2006/relationships/tags" Target="../tags/tag32.xml"/><Relationship Id="rId4" Type="http://schemas.openxmlformats.org/officeDocument/2006/relationships/image" Target="../media/image50.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4.xml"/><Relationship Id="rId1" Type="http://schemas.openxmlformats.org/officeDocument/2006/relationships/tags" Target="../tags/tag33.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2.xml"/><Relationship Id="rId1" Type="http://schemas.openxmlformats.org/officeDocument/2006/relationships/tags" Target="../tags/tag34.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4.xml"/><Relationship Id="rId1" Type="http://schemas.openxmlformats.org/officeDocument/2006/relationships/tags" Target="../tags/tag35.xml"/><Relationship Id="rId5" Type="http://schemas.openxmlformats.org/officeDocument/2006/relationships/image" Target="../media/image5.png"/><Relationship Id="rId4" Type="http://schemas.openxmlformats.org/officeDocument/2006/relationships/image" Target="../media/image51.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4.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4.xml"/><Relationship Id="rId1" Type="http://schemas.openxmlformats.org/officeDocument/2006/relationships/tags" Target="../tags/tag36.xml"/><Relationship Id="rId4" Type="http://schemas.openxmlformats.org/officeDocument/2006/relationships/image" Target="../media/image52.pn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4.xml"/><Relationship Id="rId1" Type="http://schemas.openxmlformats.org/officeDocument/2006/relationships/tags" Target="../tags/tag37.xml"/><Relationship Id="rId4" Type="http://schemas.openxmlformats.org/officeDocument/2006/relationships/image" Target="../media/image53.pn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4.xml"/><Relationship Id="rId1" Type="http://schemas.openxmlformats.org/officeDocument/2006/relationships/tags" Target="../tags/tag38.xml"/><Relationship Id="rId4" Type="http://schemas.openxmlformats.org/officeDocument/2006/relationships/image" Target="../media/image54.pn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2.xml"/><Relationship Id="rId1" Type="http://schemas.openxmlformats.org/officeDocument/2006/relationships/tags" Target="../tags/tag39.xml"/><Relationship Id="rId4" Type="http://schemas.openxmlformats.org/officeDocument/2006/relationships/image" Target="../media/image17.png"/></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4.xml"/><Relationship Id="rId1" Type="http://schemas.openxmlformats.org/officeDocument/2006/relationships/tags" Target="../tags/tag40.xml"/><Relationship Id="rId4" Type="http://schemas.openxmlformats.org/officeDocument/2006/relationships/image" Target="../media/image17.png"/></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4.xml"/><Relationship Id="rId1" Type="http://schemas.openxmlformats.org/officeDocument/2006/relationships/tags" Target="../tags/tag41.xml"/><Relationship Id="rId5" Type="http://schemas.openxmlformats.org/officeDocument/2006/relationships/image" Target="../media/image17.png"/><Relationship Id="rId4" Type="http://schemas.openxmlformats.org/officeDocument/2006/relationships/hyperlink" Target="https://safenet.gemalto.com/multi-factor-authentication/" TargetMode="Externa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4.xml"/><Relationship Id="rId1" Type="http://schemas.openxmlformats.org/officeDocument/2006/relationships/tags" Target="../tags/tag42.xml"/><Relationship Id="rId4" Type="http://schemas.openxmlformats.org/officeDocument/2006/relationships/image" Target="../media/image17.png"/></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4.xml"/><Relationship Id="rId1" Type="http://schemas.openxmlformats.org/officeDocument/2006/relationships/tags" Target="../tags/tag43.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4.xml"/><Relationship Id="rId1" Type="http://schemas.openxmlformats.org/officeDocument/2006/relationships/tags" Target="../tags/tag44.xml"/><Relationship Id="rId5" Type="http://schemas.openxmlformats.org/officeDocument/2006/relationships/image" Target="../media/image34.PNG"/><Relationship Id="rId4" Type="http://schemas.openxmlformats.org/officeDocument/2006/relationships/image" Target="../media/image17.png"/></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4.xml"/><Relationship Id="rId1" Type="http://schemas.openxmlformats.org/officeDocument/2006/relationships/tags" Target="../tags/tag45.xml"/><Relationship Id="rId4" Type="http://schemas.openxmlformats.org/officeDocument/2006/relationships/image" Target="../media/image17.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5.xml"/><Relationship Id="rId1" Type="http://schemas.openxmlformats.org/officeDocument/2006/relationships/tags" Target="../tags/tag5.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4.xml"/><Relationship Id="rId1" Type="http://schemas.openxmlformats.org/officeDocument/2006/relationships/tags" Target="../tags/tag46.xml"/><Relationship Id="rId4" Type="http://schemas.openxmlformats.org/officeDocument/2006/relationships/image" Target="../media/image17.png"/></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2.xml"/><Relationship Id="rId1" Type="http://schemas.openxmlformats.org/officeDocument/2006/relationships/tags" Target="../tags/tag47.xml"/></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4.xml"/><Relationship Id="rId1" Type="http://schemas.openxmlformats.org/officeDocument/2006/relationships/tags" Target="../tags/tag48.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5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3.xml"/><Relationship Id="rId1" Type="http://schemas.openxmlformats.org/officeDocument/2006/relationships/slideLayout" Target="../slideLayouts/slideLayout4.xml"/><Relationship Id="rId4" Type="http://schemas.microsoft.com/office/2007/relationships/hdphoto" Target="../media/hdphoto1.wdp"/></Relationships>
</file>

<file path=ppt/slides/_rels/slide5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4.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5.xml"/><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6.xml"/><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7.xml"/><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8.xml"/><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5.xml"/><Relationship Id="rId1" Type="http://schemas.openxmlformats.org/officeDocument/2006/relationships/tags" Target="../tags/tag6.xml"/><Relationship Id="rId5" Type="http://schemas.openxmlformats.org/officeDocument/2006/relationships/image" Target="../media/image6.png"/><Relationship Id="rId4" Type="http://schemas.openxmlformats.org/officeDocument/2006/relationships/image" Target="../media/image5.png"/></Relationships>
</file>

<file path=ppt/slides/_rels/slide6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60.xml"/><Relationship Id="rId1" Type="http://schemas.openxmlformats.org/officeDocument/2006/relationships/slideLayout" Target="../slideLayouts/slideLayout4.xml"/><Relationship Id="rId4" Type="http://schemas.openxmlformats.org/officeDocument/2006/relationships/image" Target="../media/image64.png"/></Relationships>
</file>

<file path=ppt/slides/_rels/slide6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61.xml"/><Relationship Id="rId1" Type="http://schemas.openxmlformats.org/officeDocument/2006/relationships/slideLayout" Target="../slideLayouts/slideLayout4.xml"/><Relationship Id="rId4" Type="http://schemas.openxmlformats.org/officeDocument/2006/relationships/image" Target="../media/image26.pn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4.xml"/><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3" Type="http://schemas.openxmlformats.org/officeDocument/2006/relationships/hyperlink" Target="https://aws.amazon.com/premiumsupport/enterprise-support/" TargetMode="External"/><Relationship Id="rId2" Type="http://schemas.openxmlformats.org/officeDocument/2006/relationships/notesSlide" Target="../notesSlides/notesSlide65.xml"/><Relationship Id="rId1" Type="http://schemas.openxmlformats.org/officeDocument/2006/relationships/slideLayout" Target="../slideLayouts/slideLayout4.xml"/><Relationship Id="rId4" Type="http://schemas.openxmlformats.org/officeDocument/2006/relationships/image" Target="../media/image19.png"/></Relationships>
</file>

<file path=ppt/slides/_rels/slide6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66.xml"/><Relationship Id="rId1" Type="http://schemas.openxmlformats.org/officeDocument/2006/relationships/slideLayout" Target="../slideLayouts/slideLayout4.xml"/><Relationship Id="rId5" Type="http://schemas.openxmlformats.org/officeDocument/2006/relationships/image" Target="../media/image19.png"/><Relationship Id="rId4" Type="http://schemas.microsoft.com/office/2007/relationships/hdphoto" Target="../media/hdphoto2.wdp"/></Relationships>
</file>

<file path=ppt/slides/_rels/slide6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67.xml"/><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68.xml"/><Relationship Id="rId1" Type="http://schemas.openxmlformats.org/officeDocument/2006/relationships/slideLayout" Target="../slideLayouts/slideLayout4.xml"/><Relationship Id="rId4" Type="http://schemas.openxmlformats.org/officeDocument/2006/relationships/image" Target="../media/image69.png"/></Relationships>
</file>

<file path=ppt/slides/_rels/slide69.xml.rels><?xml version="1.0" encoding="UTF-8" standalone="yes"?>
<Relationships xmlns="http://schemas.openxmlformats.org/package/2006/relationships"><Relationship Id="rId3" Type="http://schemas.openxmlformats.org/officeDocument/2006/relationships/hyperlink" Target="https://aws.amazon.com/compliance/resources/" TargetMode="External"/><Relationship Id="rId2" Type="http://schemas.openxmlformats.org/officeDocument/2006/relationships/notesSlide" Target="../notesSlides/notesSlide69.xml"/><Relationship Id="rId1" Type="http://schemas.openxmlformats.org/officeDocument/2006/relationships/slideLayout" Target="../slideLayouts/slideLayout4.xml"/><Relationship Id="rId4" Type="http://schemas.openxmlformats.org/officeDocument/2006/relationships/image" Target="../media/image70.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5.xml"/><Relationship Id="rId1" Type="http://schemas.openxmlformats.org/officeDocument/2006/relationships/tags" Target="../tags/tag7.xml"/><Relationship Id="rId4" Type="http://schemas.openxmlformats.org/officeDocument/2006/relationships/image" Target="../media/image5.png"/></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70.xml"/><Relationship Id="rId2" Type="http://schemas.openxmlformats.org/officeDocument/2006/relationships/slideLayout" Target="../slideLayouts/slideLayout4.xml"/><Relationship Id="rId1" Type="http://schemas.openxmlformats.org/officeDocument/2006/relationships/tags" Target="../tags/tag49.xml"/><Relationship Id="rId6" Type="http://schemas.openxmlformats.org/officeDocument/2006/relationships/image" Target="../media/image72.png"/><Relationship Id="rId5" Type="http://schemas.openxmlformats.org/officeDocument/2006/relationships/image" Target="../media/image71.gif"/><Relationship Id="rId4" Type="http://schemas.openxmlformats.org/officeDocument/2006/relationships/image" Target="../media/image5.png"/></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71.xml"/><Relationship Id="rId2" Type="http://schemas.openxmlformats.org/officeDocument/2006/relationships/slideLayout" Target="../slideLayouts/slideLayout2.xml"/><Relationship Id="rId1" Type="http://schemas.openxmlformats.org/officeDocument/2006/relationships/tags" Target="../tags/tag50.xml"/><Relationship Id="rId4" Type="http://schemas.openxmlformats.org/officeDocument/2006/relationships/image" Target="../media/image73.png"/></Relationships>
</file>

<file path=ppt/slides/_rels/slide72.xml.rels><?xml version="1.0" encoding="UTF-8" standalone="yes"?>
<Relationships xmlns="http://schemas.openxmlformats.org/package/2006/relationships"><Relationship Id="rId3" Type="http://schemas.openxmlformats.org/officeDocument/2006/relationships/notesSlide" Target="../notesSlides/notesSlide72.xml"/><Relationship Id="rId2" Type="http://schemas.openxmlformats.org/officeDocument/2006/relationships/slideLayout" Target="../slideLayouts/slideLayout4.xml"/><Relationship Id="rId1" Type="http://schemas.openxmlformats.org/officeDocument/2006/relationships/tags" Target="../tags/tag51.xml"/><Relationship Id="rId4" Type="http://schemas.openxmlformats.org/officeDocument/2006/relationships/image" Target="../media/image74.png"/></Relationships>
</file>

<file path=ppt/slides/_rels/slide73.xml.rels><?xml version="1.0" encoding="UTF-8" standalone="yes"?>
<Relationships xmlns="http://schemas.openxmlformats.org/package/2006/relationships"><Relationship Id="rId3" Type="http://schemas.openxmlformats.org/officeDocument/2006/relationships/notesSlide" Target="../notesSlides/notesSlide73.xml"/><Relationship Id="rId2" Type="http://schemas.openxmlformats.org/officeDocument/2006/relationships/slideLayout" Target="../slideLayouts/slideLayout4.xml"/><Relationship Id="rId1" Type="http://schemas.openxmlformats.org/officeDocument/2006/relationships/tags" Target="../tags/tag52.xml"/><Relationship Id="rId4" Type="http://schemas.openxmlformats.org/officeDocument/2006/relationships/image" Target="../media/image74.png"/></Relationships>
</file>

<file path=ppt/slides/_rels/slide74.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notesSlide" Target="../notesSlides/notesSlide74.xml"/><Relationship Id="rId7" Type="http://schemas.openxmlformats.org/officeDocument/2006/relationships/image" Target="../media/image26.png"/><Relationship Id="rId2" Type="http://schemas.openxmlformats.org/officeDocument/2006/relationships/slideLayout" Target="../slideLayouts/slideLayout4.xml"/><Relationship Id="rId1" Type="http://schemas.openxmlformats.org/officeDocument/2006/relationships/tags" Target="../tags/tag53.xml"/><Relationship Id="rId6" Type="http://schemas.openxmlformats.org/officeDocument/2006/relationships/image" Target="../media/image25.png"/><Relationship Id="rId5" Type="http://schemas.openxmlformats.org/officeDocument/2006/relationships/image" Target="../media/image24.png"/><Relationship Id="rId10" Type="http://schemas.openxmlformats.org/officeDocument/2006/relationships/image" Target="../media/image73.png"/><Relationship Id="rId4" Type="http://schemas.openxmlformats.org/officeDocument/2006/relationships/image" Target="../media/image30.png"/><Relationship Id="rId9" Type="http://schemas.openxmlformats.org/officeDocument/2006/relationships/image" Target="../media/image76.png"/></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75.xml"/><Relationship Id="rId2" Type="http://schemas.openxmlformats.org/officeDocument/2006/relationships/slideLayout" Target="../slideLayouts/slideLayout2.xml"/><Relationship Id="rId1" Type="http://schemas.openxmlformats.org/officeDocument/2006/relationships/tags" Target="../tags/tag54.xml"/><Relationship Id="rId4" Type="http://schemas.openxmlformats.org/officeDocument/2006/relationships/image" Target="../media/image17.png"/></Relationships>
</file>

<file path=ppt/slides/_rels/slide76.xml.rels><?xml version="1.0" encoding="UTF-8" standalone="yes"?>
<Relationships xmlns="http://schemas.openxmlformats.org/package/2006/relationships"><Relationship Id="rId3" Type="http://schemas.openxmlformats.org/officeDocument/2006/relationships/notesSlide" Target="../notesSlides/notesSlide76.xml"/><Relationship Id="rId2" Type="http://schemas.openxmlformats.org/officeDocument/2006/relationships/slideLayout" Target="../slideLayouts/slideLayout4.xml"/><Relationship Id="rId1" Type="http://schemas.openxmlformats.org/officeDocument/2006/relationships/tags" Target="../tags/tag55.xml"/><Relationship Id="rId5" Type="http://schemas.openxmlformats.org/officeDocument/2006/relationships/image" Target="../media/image77.png"/><Relationship Id="rId4" Type="http://schemas.openxmlformats.org/officeDocument/2006/relationships/image" Target="../media/image17.png"/></Relationships>
</file>

<file path=ppt/slides/_rels/slide77.xml.rels><?xml version="1.0" encoding="UTF-8" standalone="yes"?>
<Relationships xmlns="http://schemas.openxmlformats.org/package/2006/relationships"><Relationship Id="rId3" Type="http://schemas.openxmlformats.org/officeDocument/2006/relationships/notesSlide" Target="../notesSlides/notesSlide77.xml"/><Relationship Id="rId2" Type="http://schemas.openxmlformats.org/officeDocument/2006/relationships/slideLayout" Target="../slideLayouts/slideLayout4.xml"/><Relationship Id="rId1" Type="http://schemas.openxmlformats.org/officeDocument/2006/relationships/tags" Target="../tags/tag56.xml"/><Relationship Id="rId5" Type="http://schemas.openxmlformats.org/officeDocument/2006/relationships/image" Target="../media/image77.png"/><Relationship Id="rId4" Type="http://schemas.openxmlformats.org/officeDocument/2006/relationships/image" Target="../media/image17.png"/></Relationships>
</file>

<file path=ppt/slides/_rels/slide78.xml.rels><?xml version="1.0" encoding="UTF-8" standalone="yes"?>
<Relationships xmlns="http://schemas.openxmlformats.org/package/2006/relationships"><Relationship Id="rId3" Type="http://schemas.openxmlformats.org/officeDocument/2006/relationships/notesSlide" Target="../notesSlides/notesSlide78.xml"/><Relationship Id="rId2" Type="http://schemas.openxmlformats.org/officeDocument/2006/relationships/slideLayout" Target="../slideLayouts/slideLayout4.xml"/><Relationship Id="rId1" Type="http://schemas.openxmlformats.org/officeDocument/2006/relationships/tags" Target="../tags/tag57.xml"/><Relationship Id="rId5" Type="http://schemas.openxmlformats.org/officeDocument/2006/relationships/image" Target="../media/image78.png"/><Relationship Id="rId4" Type="http://schemas.openxmlformats.org/officeDocument/2006/relationships/image" Target="../media/image17.png"/></Relationships>
</file>

<file path=ppt/slides/_rels/slide79.xml.rels><?xml version="1.0" encoding="UTF-8" standalone="yes"?>
<Relationships xmlns="http://schemas.openxmlformats.org/package/2006/relationships"><Relationship Id="rId3" Type="http://schemas.openxmlformats.org/officeDocument/2006/relationships/notesSlide" Target="../notesSlides/notesSlide79.xml"/><Relationship Id="rId2" Type="http://schemas.openxmlformats.org/officeDocument/2006/relationships/slideLayout" Target="../slideLayouts/slideLayout4.xml"/><Relationship Id="rId1" Type="http://schemas.openxmlformats.org/officeDocument/2006/relationships/tags" Target="../tags/tag58.xml"/><Relationship Id="rId5" Type="http://schemas.openxmlformats.org/officeDocument/2006/relationships/image" Target="../media/image79.pn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5.xml"/><Relationship Id="rId1" Type="http://schemas.openxmlformats.org/officeDocument/2006/relationships/tags" Target="../tags/tag8.xml"/><Relationship Id="rId4" Type="http://schemas.openxmlformats.org/officeDocument/2006/relationships/image" Target="../media/image5.png"/></Relationships>
</file>

<file path=ppt/slides/_rels/slide80.xml.rels><?xml version="1.0" encoding="UTF-8" standalone="yes"?>
<Relationships xmlns="http://schemas.openxmlformats.org/package/2006/relationships"><Relationship Id="rId3" Type="http://schemas.openxmlformats.org/officeDocument/2006/relationships/notesSlide" Target="../notesSlides/notesSlide80.xml"/><Relationship Id="rId2" Type="http://schemas.openxmlformats.org/officeDocument/2006/relationships/slideLayout" Target="../slideLayouts/slideLayout4.xml"/><Relationship Id="rId1" Type="http://schemas.openxmlformats.org/officeDocument/2006/relationships/tags" Target="../tags/tag59.xml"/><Relationship Id="rId5" Type="http://schemas.openxmlformats.org/officeDocument/2006/relationships/image" Target="../media/image17.png"/><Relationship Id="rId4" Type="http://schemas.openxmlformats.org/officeDocument/2006/relationships/image" Target="../media/image79.png"/></Relationships>
</file>

<file path=ppt/slides/_rels/slide81.xml.rels><?xml version="1.0" encoding="UTF-8" standalone="yes"?>
<Relationships xmlns="http://schemas.openxmlformats.org/package/2006/relationships"><Relationship Id="rId3" Type="http://schemas.openxmlformats.org/officeDocument/2006/relationships/notesSlide" Target="../notesSlides/notesSlide81.xml"/><Relationship Id="rId2" Type="http://schemas.openxmlformats.org/officeDocument/2006/relationships/slideLayout" Target="../slideLayouts/slideLayout4.xml"/><Relationship Id="rId1" Type="http://schemas.openxmlformats.org/officeDocument/2006/relationships/tags" Target="../tags/tag60.xml"/><Relationship Id="rId5" Type="http://schemas.openxmlformats.org/officeDocument/2006/relationships/image" Target="../media/image80.png"/><Relationship Id="rId4" Type="http://schemas.openxmlformats.org/officeDocument/2006/relationships/image" Target="../media/image17.png"/></Relationships>
</file>

<file path=ppt/slides/_rels/slide82.xml.rels><?xml version="1.0" encoding="UTF-8" standalone="yes"?>
<Relationships xmlns="http://schemas.openxmlformats.org/package/2006/relationships"><Relationship Id="rId3" Type="http://schemas.openxmlformats.org/officeDocument/2006/relationships/notesSlide" Target="../notesSlides/notesSlide82.xml"/><Relationship Id="rId2" Type="http://schemas.openxmlformats.org/officeDocument/2006/relationships/slideLayout" Target="../slideLayouts/slideLayout4.xml"/><Relationship Id="rId1" Type="http://schemas.openxmlformats.org/officeDocument/2006/relationships/tags" Target="../tags/tag61.xml"/><Relationship Id="rId5" Type="http://schemas.openxmlformats.org/officeDocument/2006/relationships/image" Target="../media/image81.png"/><Relationship Id="rId4" Type="http://schemas.openxmlformats.org/officeDocument/2006/relationships/image" Target="../media/image17.png"/></Relationships>
</file>

<file path=ppt/slides/_rels/slide83.xml.rels><?xml version="1.0" encoding="UTF-8" standalone="yes"?>
<Relationships xmlns="http://schemas.openxmlformats.org/package/2006/relationships"><Relationship Id="rId3" Type="http://schemas.openxmlformats.org/officeDocument/2006/relationships/notesSlide" Target="../notesSlides/notesSlide83.xml"/><Relationship Id="rId2" Type="http://schemas.openxmlformats.org/officeDocument/2006/relationships/slideLayout" Target="../slideLayouts/slideLayout4.xml"/><Relationship Id="rId1" Type="http://schemas.openxmlformats.org/officeDocument/2006/relationships/tags" Target="../tags/tag62.xml"/><Relationship Id="rId5" Type="http://schemas.openxmlformats.org/officeDocument/2006/relationships/image" Target="../media/image82.png"/><Relationship Id="rId4" Type="http://schemas.openxmlformats.org/officeDocument/2006/relationships/image" Target="../media/image17.png"/></Relationships>
</file>

<file path=ppt/slides/_rels/slide84.xml.rels><?xml version="1.0" encoding="UTF-8" standalone="yes"?>
<Relationships xmlns="http://schemas.openxmlformats.org/package/2006/relationships"><Relationship Id="rId3" Type="http://schemas.openxmlformats.org/officeDocument/2006/relationships/notesSlide" Target="../notesSlides/notesSlide84.xml"/><Relationship Id="rId2" Type="http://schemas.openxmlformats.org/officeDocument/2006/relationships/slideLayout" Target="../slideLayouts/slideLayout4.xml"/><Relationship Id="rId1" Type="http://schemas.openxmlformats.org/officeDocument/2006/relationships/tags" Target="../tags/tag63.xml"/><Relationship Id="rId5" Type="http://schemas.openxmlformats.org/officeDocument/2006/relationships/image" Target="../media/image83.png"/><Relationship Id="rId4" Type="http://schemas.openxmlformats.org/officeDocument/2006/relationships/image" Target="../media/image17.png"/></Relationships>
</file>

<file path=ppt/slides/_rels/slide85.xml.rels><?xml version="1.0" encoding="UTF-8" standalone="yes"?>
<Relationships xmlns="http://schemas.openxmlformats.org/package/2006/relationships"><Relationship Id="rId3" Type="http://schemas.openxmlformats.org/officeDocument/2006/relationships/notesSlide" Target="../notesSlides/notesSlide85.xml"/><Relationship Id="rId2" Type="http://schemas.openxmlformats.org/officeDocument/2006/relationships/slideLayout" Target="../slideLayouts/slideLayout4.xml"/><Relationship Id="rId1" Type="http://schemas.openxmlformats.org/officeDocument/2006/relationships/tags" Target="../tags/tag64.xml"/><Relationship Id="rId5" Type="http://schemas.openxmlformats.org/officeDocument/2006/relationships/image" Target="../media/image84.png"/><Relationship Id="rId4" Type="http://schemas.openxmlformats.org/officeDocument/2006/relationships/image" Target="../media/image17.png"/></Relationships>
</file>

<file path=ppt/slides/_rels/slide86.xml.rels><?xml version="1.0" encoding="UTF-8" standalone="yes"?>
<Relationships xmlns="http://schemas.openxmlformats.org/package/2006/relationships"><Relationship Id="rId3" Type="http://schemas.openxmlformats.org/officeDocument/2006/relationships/notesSlide" Target="../notesSlides/notesSlide86.xml"/><Relationship Id="rId2" Type="http://schemas.openxmlformats.org/officeDocument/2006/relationships/slideLayout" Target="../slideLayouts/slideLayout4.xml"/><Relationship Id="rId1" Type="http://schemas.openxmlformats.org/officeDocument/2006/relationships/tags" Target="../tags/tag65.xml"/><Relationship Id="rId5" Type="http://schemas.openxmlformats.org/officeDocument/2006/relationships/image" Target="../media/image85.png"/><Relationship Id="rId4" Type="http://schemas.openxmlformats.org/officeDocument/2006/relationships/image" Target="../media/image17.png"/></Relationships>
</file>

<file path=ppt/slides/_rels/slide87.xml.rels><?xml version="1.0" encoding="UTF-8" standalone="yes"?>
<Relationships xmlns="http://schemas.openxmlformats.org/package/2006/relationships"><Relationship Id="rId3" Type="http://schemas.openxmlformats.org/officeDocument/2006/relationships/notesSlide" Target="../notesSlides/notesSlide87.xml"/><Relationship Id="rId2" Type="http://schemas.openxmlformats.org/officeDocument/2006/relationships/slideLayout" Target="../slideLayouts/slideLayout4.xml"/><Relationship Id="rId1" Type="http://schemas.openxmlformats.org/officeDocument/2006/relationships/tags" Target="../tags/tag66.xml"/><Relationship Id="rId5" Type="http://schemas.openxmlformats.org/officeDocument/2006/relationships/image" Target="../media/image86.png"/><Relationship Id="rId4" Type="http://schemas.openxmlformats.org/officeDocument/2006/relationships/image" Target="../media/image17.png"/></Relationships>
</file>

<file path=ppt/slides/_rels/slide88.xml.rels><?xml version="1.0" encoding="UTF-8" standalone="yes"?>
<Relationships xmlns="http://schemas.openxmlformats.org/package/2006/relationships"><Relationship Id="rId3" Type="http://schemas.openxmlformats.org/officeDocument/2006/relationships/notesSlide" Target="../notesSlides/notesSlide88.xml"/><Relationship Id="rId2" Type="http://schemas.openxmlformats.org/officeDocument/2006/relationships/slideLayout" Target="../slideLayouts/slideLayout4.xml"/><Relationship Id="rId1" Type="http://schemas.openxmlformats.org/officeDocument/2006/relationships/tags" Target="../tags/tag67.xml"/><Relationship Id="rId5" Type="http://schemas.openxmlformats.org/officeDocument/2006/relationships/image" Target="../media/image87.png"/><Relationship Id="rId4" Type="http://schemas.openxmlformats.org/officeDocument/2006/relationships/image" Target="../media/image17.png"/></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3" Type="http://schemas.openxmlformats.org/officeDocument/2006/relationships/notesSlide" Target="../notesSlides/notesSlide90.xml"/><Relationship Id="rId2" Type="http://schemas.openxmlformats.org/officeDocument/2006/relationships/slideLayout" Target="../slideLayouts/slideLayout1.xml"/><Relationship Id="rId1" Type="http://schemas.openxmlformats.org/officeDocument/2006/relationships/tags" Target="../tags/tag6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5436732" y="2732679"/>
            <a:ext cx="6609493" cy="1303418"/>
          </a:xfrm>
        </p:spPr>
        <p:txBody>
          <a:bodyPr/>
          <a:lstStyle/>
          <a:p>
            <a:r>
              <a:rPr lang="en-US" sz="5400" dirty="0"/>
              <a:t>Module 3:                        Sécurité du cloud AWS</a:t>
            </a:r>
          </a:p>
        </p:txBody>
      </p:sp>
      <p:sp>
        <p:nvSpPr>
          <p:cNvPr id="3" name="TextBox 2">
            <a:extLst>
              <a:ext uri="{FF2B5EF4-FFF2-40B4-BE49-F238E27FC236}">
                <a16:creationId xmlns:a16="http://schemas.microsoft.com/office/drawing/2014/main" id="{06A6D384-6D2E-7D43-A879-7905EC93D215}"/>
              </a:ext>
            </a:extLst>
          </p:cNvPr>
          <p:cNvSpPr txBox="1"/>
          <p:nvPr/>
        </p:nvSpPr>
        <p:spPr>
          <a:xfrm>
            <a:off x="251791" y="6480313"/>
            <a:ext cx="4108174" cy="230832"/>
          </a:xfrm>
          <a:prstGeom prst="rect">
            <a:avLst/>
          </a:prstGeom>
          <a:noFill/>
        </p:spPr>
        <p:txBody>
          <a:bodyPr wrap="square" rtlCol="0">
            <a:spAutoFit/>
          </a:bodyPr>
          <a:lstStyle/>
          <a:p>
            <a:r>
              <a:rPr lang="en-US" sz="900" b="0" i="0" dirty="0">
                <a:solidFill>
                  <a:schemeClr val="tx1">
                    <a:lumMod val="85000"/>
                    <a:lumOff val="15000"/>
                  </a:schemeClr>
                </a:solidFill>
                <a:latin typeface="Amazon Ember Light" charset="0"/>
                <a:ea typeface="Amazon Ember Light" charset="0"/>
                <a:cs typeface="Amazon Ember Light" charset="0"/>
              </a:rPr>
              <a:t>© 2018, Amazon Web Services, Inc. or its Affiliates. All rights reserved.</a:t>
            </a:r>
          </a:p>
        </p:txBody>
      </p:sp>
    </p:spTree>
    <p:custDataLst>
      <p:tags r:id="rId1"/>
    </p:custDataLst>
    <p:extLst>
      <p:ext uri="{BB962C8B-B14F-4D97-AF65-F5344CB8AC3E}">
        <p14:creationId xmlns:p14="http://schemas.microsoft.com/office/powerpoint/2010/main" val="31945922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lstStyle/>
          <a:p>
            <a:r>
              <a:rPr lang="en-US" dirty="0"/>
              <a:t>Résumé des </a:t>
            </a:r>
            <a:r>
              <a:rPr lang="en-US" dirty="0" err="1"/>
              <a:t>responsabilités</a:t>
            </a:r>
            <a:r>
              <a:rPr lang="en-US" dirty="0"/>
              <a:t> </a:t>
            </a:r>
            <a:r>
              <a:rPr lang="en-US" dirty="0" err="1"/>
              <a:t>partagées</a:t>
            </a:r>
            <a:endParaRPr lang="en-US" dirty="0"/>
          </a:p>
        </p:txBody>
      </p:sp>
      <p:sp>
        <p:nvSpPr>
          <p:cNvPr id="5" name="Content Placeholder 2"/>
          <p:cNvSpPr>
            <a:spLocks noGrp="1"/>
          </p:cNvSpPr>
          <p:nvPr>
            <p:ph idx="1"/>
          </p:nvPr>
        </p:nvSpPr>
        <p:spPr>
          <a:xfrm>
            <a:off x="238538" y="1440305"/>
            <a:ext cx="10484879" cy="4913308"/>
          </a:xfrm>
        </p:spPr>
        <p:txBody>
          <a:bodyPr>
            <a:normAutofit fontScale="85000" lnSpcReduction="20000"/>
          </a:bodyPr>
          <a:lstStyle/>
          <a:p>
            <a:pPr marL="458788" indent="-458788">
              <a:lnSpc>
                <a:spcPct val="150000"/>
              </a:lnSpc>
            </a:pPr>
            <a:r>
              <a:rPr lang="fr-FR" dirty="0"/>
              <a:t>AWS et le client partagent les responsabilités en matière de sécurité </a:t>
            </a:r>
            <a:r>
              <a:rPr lang="en-US" dirty="0"/>
              <a:t>:</a:t>
            </a:r>
          </a:p>
          <a:p>
            <a:pPr marL="917575" lvl="1" indent="-460375">
              <a:lnSpc>
                <a:spcPct val="150000"/>
              </a:lnSpc>
            </a:pPr>
            <a:r>
              <a:rPr lang="fr-FR" sz="2800" b="1" dirty="0"/>
              <a:t>AWS est responsable de la sécurité du cloud</a:t>
            </a:r>
            <a:endParaRPr lang="en-US" sz="2800" dirty="0"/>
          </a:p>
          <a:p>
            <a:pPr marL="915988" lvl="2" indent="-458788">
              <a:lnSpc>
                <a:spcPct val="150000"/>
              </a:lnSpc>
            </a:pPr>
            <a:r>
              <a:rPr lang="fr-FR" sz="2800" b="1" dirty="0"/>
              <a:t>Le client est responsable de la sécurité dans le cloud</a:t>
            </a:r>
            <a:endParaRPr lang="en-US" sz="2800" dirty="0"/>
          </a:p>
          <a:p>
            <a:pPr marL="458788" indent="-458788">
              <a:lnSpc>
                <a:spcPct val="150000"/>
              </a:lnSpc>
            </a:pPr>
            <a:r>
              <a:rPr lang="fr-FR" dirty="0"/>
              <a:t>Les clients ont un contrôle total sur les mesures de sécurité qu'ils choisissent de mettre en œuvre</a:t>
            </a:r>
            <a:r>
              <a:rPr lang="en-US" dirty="0"/>
              <a:t>.</a:t>
            </a:r>
          </a:p>
          <a:p>
            <a:pPr marL="458788" indent="-458788">
              <a:lnSpc>
                <a:spcPct val="150000"/>
              </a:lnSpc>
            </a:pPr>
            <a:r>
              <a:rPr lang="fr-FR" dirty="0"/>
              <a:t>Les clients peuvent utiliser AWS Service </a:t>
            </a:r>
            <a:r>
              <a:rPr lang="fr-FR" dirty="0" err="1"/>
              <a:t>Catalog</a:t>
            </a:r>
            <a:r>
              <a:rPr lang="fr-FR" dirty="0"/>
              <a:t> pour gérer des catalogues de services informatiques</a:t>
            </a:r>
            <a:r>
              <a:rPr lang="en-US" dirty="0"/>
              <a:t>.</a:t>
            </a:r>
          </a:p>
          <a:p>
            <a:pPr marL="458788" indent="-458788">
              <a:lnSpc>
                <a:spcPct val="150000"/>
              </a:lnSpc>
            </a:pPr>
            <a:r>
              <a:rPr lang="fr-FR" dirty="0"/>
              <a:t>Les configurations de sécurité des services d'infrastructure sont entièrement sous le contrôle du client</a:t>
            </a:r>
            <a:r>
              <a:rPr lang="en-US" dirty="0"/>
              <a:t>.</a:t>
            </a:r>
          </a:p>
        </p:txBody>
      </p:sp>
      <p:sp>
        <p:nvSpPr>
          <p:cNvPr id="3" name="Title 1"/>
          <p:cNvSpPr txBox="1">
            <a:spLocks/>
          </p:cNvSpPr>
          <p:nvPr/>
        </p:nvSpPr>
        <p:spPr>
          <a:xfrm>
            <a:off x="238539" y="263527"/>
            <a:ext cx="11115261" cy="7794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0" i="0" kern="1200">
                <a:solidFill>
                  <a:schemeClr val="bg1"/>
                </a:solidFill>
                <a:latin typeface="Amazon Ember Light" charset="0"/>
                <a:ea typeface="Amazon Ember Light" charset="0"/>
                <a:cs typeface="Amazon Ember Light" charset="0"/>
              </a:defRPr>
            </a:lvl1pPr>
          </a:lstStyle>
          <a:p>
            <a:endParaRPr lang="en-US" dirty="0"/>
          </a:p>
        </p:txBody>
      </p:sp>
    </p:spTree>
    <p:extLst>
      <p:ext uri="{BB962C8B-B14F-4D97-AF65-F5344CB8AC3E}">
        <p14:creationId xmlns:p14="http://schemas.microsoft.com/office/powerpoint/2010/main" val="13829832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8805" y="2932909"/>
            <a:ext cx="11095836" cy="779463"/>
          </a:xfrm>
        </p:spPr>
        <p:txBody>
          <a:bodyPr>
            <a:noAutofit/>
          </a:bodyPr>
          <a:lstStyle/>
          <a:p>
            <a:r>
              <a:rPr lang="en-US" sz="5800" dirty="0"/>
              <a:t>Part 2: Identity and Access Management (IAM)</a:t>
            </a:r>
          </a:p>
        </p:txBody>
      </p:sp>
    </p:spTree>
    <p:custDataLst>
      <p:tags r:id="rId1"/>
    </p:custDataLst>
    <p:extLst>
      <p:ext uri="{BB962C8B-B14F-4D97-AF65-F5344CB8AC3E}">
        <p14:creationId xmlns:p14="http://schemas.microsoft.com/office/powerpoint/2010/main" val="24773283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Core AWS Services: IAM</a:t>
            </a:r>
          </a:p>
        </p:txBody>
      </p:sp>
      <p:sp>
        <p:nvSpPr>
          <p:cNvPr id="31" name="Rounded Rectangle 30"/>
          <p:cNvSpPr/>
          <p:nvPr/>
        </p:nvSpPr>
        <p:spPr>
          <a:xfrm>
            <a:off x="9174176" y="2007129"/>
            <a:ext cx="2395749" cy="3539619"/>
          </a:xfrm>
          <a:prstGeom prst="roundRect">
            <a:avLst/>
          </a:prstGeom>
          <a:solidFill>
            <a:schemeClr val="bg1">
              <a:lumMod val="85000"/>
            </a:schemeClr>
          </a:solidFill>
          <a:ln w="19050"/>
        </p:spPr>
        <p:style>
          <a:lnRef idx="2">
            <a:schemeClr val="dk1"/>
          </a:lnRef>
          <a:fillRef idx="1">
            <a:schemeClr val="lt1"/>
          </a:fillRef>
          <a:effectRef idx="0">
            <a:schemeClr val="dk1"/>
          </a:effectRef>
          <a:fontRef idx="minor">
            <a:schemeClr val="dk1"/>
          </a:fontRef>
        </p:style>
        <p:txBody>
          <a:bodyPr rtlCol="0" anchor="ctr"/>
          <a:lstStyle/>
          <a:p>
            <a:pPr algn="ctr"/>
            <a:endParaRPr lang="en-US" sz="2400" dirty="0">
              <a:latin typeface="Amazon Ember" panose="020B0603020204020204" pitchFamily="34" charset="0"/>
              <a:ea typeface="Amazon Ember" panose="020B0603020204020204" pitchFamily="34" charset="0"/>
              <a:cs typeface="Amazon Ember" panose="020B0603020204020204" pitchFamily="34" charset="0"/>
            </a:endParaRPr>
          </a:p>
        </p:txBody>
      </p:sp>
      <p:pic>
        <p:nvPicPr>
          <p:cNvPr id="32" name="Picture 31"/>
          <p:cNvPicPr>
            <a:picLocks noChangeAspect="1"/>
          </p:cNvPicPr>
          <p:nvPr/>
        </p:nvPicPr>
        <p:blipFill rotWithShape="1">
          <a:blip r:embed="rId4" cstate="screen">
            <a:extLst>
              <a:ext uri="{28A0092B-C50C-407E-A947-70E740481C1C}">
                <a14:useLocalDpi xmlns:a14="http://schemas.microsoft.com/office/drawing/2010/main"/>
              </a:ext>
            </a:extLst>
          </a:blip>
          <a:srcRect l="18750" t="13086" r="18555" b="12890"/>
          <a:stretch/>
        </p:blipFill>
        <p:spPr>
          <a:xfrm>
            <a:off x="738763" y="2391432"/>
            <a:ext cx="1534629" cy="1851036"/>
          </a:xfrm>
          <a:prstGeom prst="rect">
            <a:avLst/>
          </a:prstGeom>
        </p:spPr>
      </p:pic>
      <p:pic>
        <p:nvPicPr>
          <p:cNvPr id="33" name="Picture 32"/>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989239" y="2075737"/>
            <a:ext cx="2430869" cy="2483353"/>
          </a:xfrm>
          <a:prstGeom prst="rect">
            <a:avLst/>
          </a:prstGeom>
        </p:spPr>
      </p:pic>
      <p:sp>
        <p:nvSpPr>
          <p:cNvPr id="34" name="TextBox 33"/>
          <p:cNvSpPr txBox="1"/>
          <p:nvPr/>
        </p:nvSpPr>
        <p:spPr>
          <a:xfrm>
            <a:off x="3339739" y="4467353"/>
            <a:ext cx="1736245" cy="606472"/>
          </a:xfrm>
          <a:prstGeom prst="rect">
            <a:avLst/>
          </a:prstGeom>
          <a:noFill/>
        </p:spPr>
        <p:txBody>
          <a:bodyPr wrap="square" lIns="0" tIns="0" rIns="0" bIns="0" rtlCol="0" anchor="t">
            <a:noAutofit/>
          </a:bodyPr>
          <a:lstStyle/>
          <a:p>
            <a:pPr algn="ctr"/>
            <a:r>
              <a:rPr lang="en-US" sz="2667" b="1" dirty="0">
                <a:latin typeface="Amazon Ember" panose="020B0603020204020204" pitchFamily="34" charset="0"/>
                <a:ea typeface="Amazon Ember" panose="020B0603020204020204" pitchFamily="34" charset="0"/>
                <a:cs typeface="Amazon Ember" panose="020B0603020204020204" pitchFamily="34" charset="0"/>
              </a:rPr>
              <a:t>Amazon EC2</a:t>
            </a:r>
          </a:p>
        </p:txBody>
      </p:sp>
      <p:pic>
        <p:nvPicPr>
          <p:cNvPr id="35" name="Picture 9"/>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224277" y="1136138"/>
            <a:ext cx="1319247" cy="1319247"/>
          </a:xfrm>
          <a:prstGeom prst="rect">
            <a:avLst/>
          </a:prstGeom>
        </p:spPr>
      </p:pic>
      <p:pic>
        <p:nvPicPr>
          <p:cNvPr id="36" name="Picture 10"/>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239418" y="2784776"/>
            <a:ext cx="1282535" cy="1282535"/>
          </a:xfrm>
          <a:prstGeom prst="rect">
            <a:avLst/>
          </a:prstGeom>
        </p:spPr>
      </p:pic>
      <p:pic>
        <p:nvPicPr>
          <p:cNvPr id="38" name="Picture 20"/>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5977780" y="1157118"/>
            <a:ext cx="1319247" cy="1319247"/>
          </a:xfrm>
          <a:prstGeom prst="rect">
            <a:avLst/>
          </a:prstGeom>
        </p:spPr>
      </p:pic>
      <p:sp>
        <p:nvSpPr>
          <p:cNvPr id="39" name="TextBox 21"/>
          <p:cNvSpPr txBox="1"/>
          <p:nvPr/>
        </p:nvSpPr>
        <p:spPr>
          <a:xfrm>
            <a:off x="6143573" y="2319795"/>
            <a:ext cx="988541" cy="465219"/>
          </a:xfrm>
          <a:prstGeom prst="rect">
            <a:avLst/>
          </a:prstGeom>
          <a:noFill/>
        </p:spPr>
        <p:txBody>
          <a:bodyPr wrap="square" lIns="0" tIns="0" rIns="0" bIns="0" rtlCol="0" anchor="t">
            <a:noAutofit/>
          </a:bodyPr>
          <a:lstStyle/>
          <a:p>
            <a:pPr algn="ctr"/>
            <a:r>
              <a:rPr lang="en-US" sz="1333" b="1" dirty="0">
                <a:latin typeface="Amazon Ember" panose="020B0603020204020204" pitchFamily="34" charset="0"/>
                <a:ea typeface="Amazon Ember" panose="020B0603020204020204" pitchFamily="34" charset="0"/>
                <a:cs typeface="Amazon Ember" panose="020B0603020204020204" pitchFamily="34" charset="0"/>
              </a:rPr>
              <a:t>Amazon S3</a:t>
            </a:r>
          </a:p>
        </p:txBody>
      </p:sp>
      <p:sp>
        <p:nvSpPr>
          <p:cNvPr id="40" name="TextBox 31"/>
          <p:cNvSpPr txBox="1"/>
          <p:nvPr/>
        </p:nvSpPr>
        <p:spPr>
          <a:xfrm>
            <a:off x="7420093" y="3975705"/>
            <a:ext cx="938724" cy="575359"/>
          </a:xfrm>
          <a:prstGeom prst="rect">
            <a:avLst/>
          </a:prstGeom>
          <a:noFill/>
        </p:spPr>
        <p:txBody>
          <a:bodyPr wrap="square" lIns="0" tIns="0" rIns="0" bIns="0" rtlCol="0" anchor="t">
            <a:noAutofit/>
          </a:bodyPr>
          <a:lstStyle/>
          <a:p>
            <a:pPr algn="ctr"/>
            <a:r>
              <a:rPr lang="en-US" sz="1333" b="1" dirty="0">
                <a:latin typeface="Amazon Ember" panose="020B0603020204020204" pitchFamily="34" charset="0"/>
                <a:ea typeface="Amazon Ember" panose="020B0603020204020204" pitchFamily="34" charset="0"/>
                <a:cs typeface="Amazon Ember" panose="020B0603020204020204" pitchFamily="34" charset="0"/>
              </a:rPr>
              <a:t>Amazon Glacier</a:t>
            </a:r>
          </a:p>
        </p:txBody>
      </p:sp>
      <p:sp>
        <p:nvSpPr>
          <p:cNvPr id="41" name="TextBox 32"/>
          <p:cNvSpPr txBox="1"/>
          <p:nvPr/>
        </p:nvSpPr>
        <p:spPr>
          <a:xfrm>
            <a:off x="7406849" y="2303386"/>
            <a:ext cx="965217" cy="646805"/>
          </a:xfrm>
          <a:prstGeom prst="rect">
            <a:avLst/>
          </a:prstGeom>
          <a:noFill/>
        </p:spPr>
        <p:txBody>
          <a:bodyPr wrap="square" lIns="0" tIns="0" rIns="0" bIns="0" rtlCol="0" anchor="t">
            <a:noAutofit/>
          </a:bodyPr>
          <a:lstStyle/>
          <a:p>
            <a:pPr algn="ctr"/>
            <a:r>
              <a:rPr lang="en-US" sz="1333" b="1" dirty="0">
                <a:latin typeface="Amazon Ember" panose="020B0603020204020204" pitchFamily="34" charset="0"/>
                <a:ea typeface="Amazon Ember" panose="020B0603020204020204" pitchFamily="34" charset="0"/>
                <a:cs typeface="Amazon Ember" panose="020B0603020204020204" pitchFamily="34" charset="0"/>
              </a:rPr>
              <a:t>Amazon EBS</a:t>
            </a:r>
          </a:p>
        </p:txBody>
      </p:sp>
      <p:pic>
        <p:nvPicPr>
          <p:cNvPr id="42" name="Picture 33"/>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6122556" y="4607236"/>
            <a:ext cx="1049096" cy="1049096"/>
          </a:xfrm>
          <a:prstGeom prst="rect">
            <a:avLst/>
          </a:prstGeom>
        </p:spPr>
      </p:pic>
      <p:pic>
        <p:nvPicPr>
          <p:cNvPr id="52" name="Picture 34"/>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7354339" y="4599076"/>
            <a:ext cx="1049096" cy="1049096"/>
          </a:xfrm>
          <a:prstGeom prst="rect">
            <a:avLst/>
          </a:prstGeom>
        </p:spPr>
      </p:pic>
      <p:sp>
        <p:nvSpPr>
          <p:cNvPr id="53" name="TextBox 35"/>
          <p:cNvSpPr txBox="1"/>
          <p:nvPr/>
        </p:nvSpPr>
        <p:spPr>
          <a:xfrm>
            <a:off x="6154399" y="5563580"/>
            <a:ext cx="988541" cy="465219"/>
          </a:xfrm>
          <a:prstGeom prst="rect">
            <a:avLst/>
          </a:prstGeom>
          <a:noFill/>
        </p:spPr>
        <p:txBody>
          <a:bodyPr wrap="square" lIns="0" tIns="0" rIns="0" bIns="0" rtlCol="0" anchor="t">
            <a:noAutofit/>
          </a:bodyPr>
          <a:lstStyle/>
          <a:p>
            <a:pPr algn="ctr"/>
            <a:r>
              <a:rPr lang="en-US" sz="1333" b="1" dirty="0">
                <a:latin typeface="Amazon Ember" panose="020B0603020204020204" pitchFamily="34" charset="0"/>
                <a:ea typeface="Amazon Ember" panose="020B0603020204020204" pitchFamily="34" charset="0"/>
                <a:cs typeface="Amazon Ember" panose="020B0603020204020204" pitchFamily="34" charset="0"/>
              </a:rPr>
              <a:t>Amazon RDS</a:t>
            </a:r>
          </a:p>
        </p:txBody>
      </p:sp>
      <p:sp>
        <p:nvSpPr>
          <p:cNvPr id="55" name="TextBox 36"/>
          <p:cNvSpPr txBox="1"/>
          <p:nvPr/>
        </p:nvSpPr>
        <p:spPr>
          <a:xfrm>
            <a:off x="7238578" y="5565987"/>
            <a:ext cx="1278131" cy="336971"/>
          </a:xfrm>
          <a:prstGeom prst="rect">
            <a:avLst/>
          </a:prstGeom>
          <a:noFill/>
        </p:spPr>
        <p:txBody>
          <a:bodyPr wrap="square" lIns="0" tIns="0" rIns="0" bIns="0" rtlCol="0" anchor="t">
            <a:noAutofit/>
          </a:bodyPr>
          <a:lstStyle/>
          <a:p>
            <a:pPr algn="ctr"/>
            <a:r>
              <a:rPr lang="en-US" sz="1333" b="1" dirty="0">
                <a:latin typeface="Amazon Ember" panose="020B0603020204020204" pitchFamily="34" charset="0"/>
                <a:ea typeface="Amazon Ember" panose="020B0603020204020204" pitchFamily="34" charset="0"/>
                <a:cs typeface="Amazon Ember" panose="020B0603020204020204" pitchFamily="34" charset="0"/>
              </a:rPr>
              <a:t>Amazon DynamoDB</a:t>
            </a:r>
          </a:p>
        </p:txBody>
      </p:sp>
      <p:pic>
        <p:nvPicPr>
          <p:cNvPr id="56" name="Picture 51"/>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8947730" y="1948656"/>
            <a:ext cx="2804160" cy="2804160"/>
          </a:xfrm>
          <a:prstGeom prst="rect">
            <a:avLst/>
          </a:prstGeom>
        </p:spPr>
      </p:pic>
      <p:sp>
        <p:nvSpPr>
          <p:cNvPr id="57" name="TextBox 52"/>
          <p:cNvSpPr txBox="1"/>
          <p:nvPr/>
        </p:nvSpPr>
        <p:spPr>
          <a:xfrm>
            <a:off x="9539820" y="4634297"/>
            <a:ext cx="1619980" cy="468017"/>
          </a:xfrm>
          <a:prstGeom prst="rect">
            <a:avLst/>
          </a:prstGeom>
          <a:noFill/>
        </p:spPr>
        <p:txBody>
          <a:bodyPr wrap="square" lIns="0" tIns="0" rIns="0" bIns="0" rtlCol="0" anchor="t">
            <a:noAutofit/>
          </a:bodyPr>
          <a:lstStyle/>
          <a:p>
            <a:pPr algn="ctr"/>
            <a:r>
              <a:rPr lang="en-US" sz="2667" b="1" dirty="0">
                <a:latin typeface="Amazon Ember" panose="020B0603020204020204" pitchFamily="34" charset="0"/>
                <a:ea typeface="Amazon Ember" panose="020B0603020204020204" pitchFamily="34" charset="0"/>
                <a:cs typeface="Amazon Ember" panose="020B0603020204020204" pitchFamily="34" charset="0"/>
              </a:rPr>
              <a:t>IAM</a:t>
            </a:r>
          </a:p>
        </p:txBody>
      </p:sp>
      <p:pic>
        <p:nvPicPr>
          <p:cNvPr id="58" name="Picture 57"/>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235923" y="2920976"/>
            <a:ext cx="823267" cy="987920"/>
          </a:xfrm>
          <a:prstGeom prst="rect">
            <a:avLst/>
          </a:prstGeom>
        </p:spPr>
      </p:pic>
      <p:sp>
        <p:nvSpPr>
          <p:cNvPr id="59" name="TextBox 58"/>
          <p:cNvSpPr txBox="1"/>
          <p:nvPr/>
        </p:nvSpPr>
        <p:spPr>
          <a:xfrm>
            <a:off x="6001375" y="3978222"/>
            <a:ext cx="1306880" cy="207509"/>
          </a:xfrm>
          <a:prstGeom prst="rect">
            <a:avLst/>
          </a:prstGeom>
          <a:noFill/>
        </p:spPr>
        <p:txBody>
          <a:bodyPr wrap="square" lIns="0" tIns="0" rIns="0" bIns="0" rtlCol="0" anchor="t">
            <a:noAutofit/>
          </a:bodyPr>
          <a:lstStyle/>
          <a:p>
            <a:pPr algn="ctr"/>
            <a:r>
              <a:rPr lang="en-US" sz="1333" b="1" dirty="0">
                <a:latin typeface="Amazon Ember" panose="020B0603020204020204" pitchFamily="34" charset="0"/>
                <a:ea typeface="Amazon Ember" panose="020B0603020204020204" pitchFamily="34" charset="0"/>
                <a:cs typeface="Amazon Ember" panose="020B0603020204020204" pitchFamily="34" charset="0"/>
              </a:rPr>
              <a:t>Amazon </a:t>
            </a:r>
          </a:p>
          <a:p>
            <a:pPr algn="ctr"/>
            <a:r>
              <a:rPr lang="en-US" sz="1333" b="1" dirty="0">
                <a:latin typeface="Amazon Ember" panose="020B0603020204020204" pitchFamily="34" charset="0"/>
                <a:ea typeface="Amazon Ember" panose="020B0603020204020204" pitchFamily="34" charset="0"/>
                <a:cs typeface="Amazon Ember" panose="020B0603020204020204" pitchFamily="34" charset="0"/>
              </a:rPr>
              <a:t>EFS</a:t>
            </a:r>
          </a:p>
        </p:txBody>
      </p:sp>
      <p:sp>
        <p:nvSpPr>
          <p:cNvPr id="60" name="TextBox 59"/>
          <p:cNvSpPr txBox="1"/>
          <p:nvPr/>
        </p:nvSpPr>
        <p:spPr>
          <a:xfrm>
            <a:off x="644029" y="4467353"/>
            <a:ext cx="1736245" cy="606472"/>
          </a:xfrm>
          <a:prstGeom prst="rect">
            <a:avLst/>
          </a:prstGeom>
          <a:noFill/>
        </p:spPr>
        <p:txBody>
          <a:bodyPr wrap="square" lIns="0" tIns="0" rIns="0" bIns="0" rtlCol="0" anchor="t">
            <a:noAutofit/>
          </a:bodyPr>
          <a:lstStyle/>
          <a:p>
            <a:pPr algn="ctr"/>
            <a:r>
              <a:rPr lang="en-US" sz="2667" b="1" dirty="0">
                <a:latin typeface="Amazon Ember" panose="020B0603020204020204" pitchFamily="34" charset="0"/>
                <a:ea typeface="Amazon Ember" panose="020B0603020204020204" pitchFamily="34" charset="0"/>
                <a:cs typeface="Amazon Ember" panose="020B0603020204020204" pitchFamily="34" charset="0"/>
              </a:rPr>
              <a:t>Amazon</a:t>
            </a:r>
          </a:p>
          <a:p>
            <a:pPr algn="ctr"/>
            <a:r>
              <a:rPr lang="en-US" sz="2667" b="1" dirty="0">
                <a:latin typeface="Amazon Ember" panose="020B0603020204020204" pitchFamily="34" charset="0"/>
                <a:ea typeface="Amazon Ember" panose="020B0603020204020204" pitchFamily="34" charset="0"/>
                <a:cs typeface="Amazon Ember" panose="020B0603020204020204" pitchFamily="34" charset="0"/>
              </a:rPr>
              <a:t>VPC</a:t>
            </a:r>
          </a:p>
        </p:txBody>
      </p:sp>
      <p:sp>
        <p:nvSpPr>
          <p:cNvPr id="61" name="TextBox 3"/>
          <p:cNvSpPr txBox="1"/>
          <p:nvPr/>
        </p:nvSpPr>
        <p:spPr>
          <a:xfrm>
            <a:off x="6364449" y="6119337"/>
            <a:ext cx="1865156" cy="410433"/>
          </a:xfrm>
          <a:prstGeom prst="rect">
            <a:avLst/>
          </a:prstGeom>
          <a:noFill/>
        </p:spPr>
        <p:txBody>
          <a:bodyPr wrap="square" lIns="0" tIns="0" rIns="0" bIns="0" rtlCol="0" anchor="t">
            <a:spAutoFit/>
          </a:bodyPr>
          <a:lstStyle/>
          <a:p>
            <a:pPr algn="ctr"/>
            <a:r>
              <a:rPr lang="en-US" sz="2667" b="1" dirty="0">
                <a:latin typeface="Amazon Ember" panose="020B0603020204020204" pitchFamily="34" charset="0"/>
                <a:ea typeface="Amazon Ember" panose="020B0603020204020204" pitchFamily="34" charset="0"/>
                <a:cs typeface="Amazon Ember" panose="020B0603020204020204" pitchFamily="34" charset="0"/>
              </a:rPr>
              <a:t>Storage</a:t>
            </a:r>
          </a:p>
        </p:txBody>
      </p:sp>
    </p:spTree>
    <p:custDataLst>
      <p:tags r:id="rId1"/>
    </p:custDataLst>
    <p:extLst>
      <p:ext uri="{BB962C8B-B14F-4D97-AF65-F5344CB8AC3E}">
        <p14:creationId xmlns:p14="http://schemas.microsoft.com/office/powerpoint/2010/main" val="9118631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a:t>IAM</a:t>
            </a:r>
          </a:p>
        </p:txBody>
      </p:sp>
      <p:sp>
        <p:nvSpPr>
          <p:cNvPr id="3" name="Content Placeholder 2"/>
          <p:cNvSpPr>
            <a:spLocks noGrp="1"/>
          </p:cNvSpPr>
          <p:nvPr>
            <p:ph idx="1"/>
          </p:nvPr>
        </p:nvSpPr>
        <p:spPr>
          <a:xfrm>
            <a:off x="238539" y="1440305"/>
            <a:ext cx="9455673" cy="4913308"/>
          </a:xfrm>
        </p:spPr>
        <p:txBody>
          <a:bodyPr>
            <a:normAutofit fontScale="85000" lnSpcReduction="20000"/>
          </a:bodyPr>
          <a:lstStyle/>
          <a:p>
            <a:pPr marL="0" indent="0">
              <a:lnSpc>
                <a:spcPct val="120000"/>
              </a:lnSpc>
              <a:spcBef>
                <a:spcPts val="0"/>
              </a:spcBef>
              <a:spcAft>
                <a:spcPts val="800"/>
              </a:spcAft>
              <a:buNone/>
            </a:pPr>
            <a:r>
              <a:rPr lang="fr-FR" dirty="0"/>
              <a:t>Gérez de manière centralisée </a:t>
            </a:r>
            <a:r>
              <a:rPr lang="fr-FR" b="1" dirty="0">
                <a:solidFill>
                  <a:srgbClr val="0070C0"/>
                </a:solidFill>
                <a:latin typeface="Amazon Ember" panose="020B0603020204020204" pitchFamily="34" charset="0"/>
              </a:rPr>
              <a:t>l'accès et l'authentification</a:t>
            </a:r>
            <a:r>
              <a:rPr lang="fr-FR" dirty="0"/>
              <a:t> de vos utilisateurs à vos ressources AWS</a:t>
            </a:r>
            <a:r>
              <a:rPr lang="en-US" dirty="0"/>
              <a:t>.</a:t>
            </a:r>
          </a:p>
          <a:p>
            <a:pPr marL="457200" lvl="1" indent="-457200">
              <a:lnSpc>
                <a:spcPct val="110000"/>
              </a:lnSpc>
              <a:spcBef>
                <a:spcPts val="1800"/>
              </a:spcBef>
              <a:spcAft>
                <a:spcPts val="800"/>
              </a:spcAft>
            </a:pPr>
            <a:r>
              <a:rPr lang="fr-FR" sz="2800" dirty="0"/>
              <a:t>Offert en tant que fonctionnalité de votre compte AWS sans frais</a:t>
            </a:r>
            <a:r>
              <a:rPr lang="en-US" sz="2800" dirty="0"/>
              <a:t>.</a:t>
            </a:r>
          </a:p>
          <a:p>
            <a:pPr marL="457200" lvl="1" indent="-457200">
              <a:lnSpc>
                <a:spcPct val="110000"/>
              </a:lnSpc>
              <a:spcBef>
                <a:spcPts val="1800"/>
              </a:spcBef>
              <a:spcAft>
                <a:spcPts val="800"/>
              </a:spcAft>
            </a:pPr>
            <a:r>
              <a:rPr lang="fr-FR" sz="2800" dirty="0"/>
              <a:t>Créez des </a:t>
            </a:r>
            <a:r>
              <a:rPr lang="fr-FR" sz="2800" b="1" dirty="0">
                <a:solidFill>
                  <a:srgbClr val="0070C0"/>
                </a:solidFill>
                <a:latin typeface="Amazon Ember" panose="020B0603020204020204" pitchFamily="34" charset="0"/>
              </a:rPr>
              <a:t>utilisateurs</a:t>
            </a:r>
            <a:r>
              <a:rPr lang="fr-FR" sz="2800" dirty="0"/>
              <a:t>, des </a:t>
            </a:r>
            <a:r>
              <a:rPr lang="fr-FR" sz="2800" b="1" dirty="0">
                <a:solidFill>
                  <a:srgbClr val="0070C0"/>
                </a:solidFill>
                <a:latin typeface="Amazon Ember" panose="020B0603020204020204" pitchFamily="34" charset="0"/>
              </a:rPr>
              <a:t>groupes</a:t>
            </a:r>
            <a:r>
              <a:rPr lang="fr-FR" sz="2800" dirty="0"/>
              <a:t> et des </a:t>
            </a:r>
            <a:r>
              <a:rPr lang="fr-FR" sz="2800" b="1" dirty="0">
                <a:solidFill>
                  <a:srgbClr val="0070C0"/>
                </a:solidFill>
                <a:latin typeface="Amazon Ember" panose="020B0603020204020204" pitchFamily="34" charset="0"/>
              </a:rPr>
              <a:t>rôles</a:t>
            </a:r>
            <a:r>
              <a:rPr lang="fr-FR" sz="2800" dirty="0"/>
              <a:t>, et attachez-leur des </a:t>
            </a:r>
            <a:r>
              <a:rPr lang="fr-FR" sz="2800" b="1" dirty="0">
                <a:solidFill>
                  <a:srgbClr val="0070C0"/>
                </a:solidFill>
                <a:latin typeface="Amazon Ember" panose="020B0603020204020204" pitchFamily="34" charset="0"/>
              </a:rPr>
              <a:t>stratégies </a:t>
            </a:r>
            <a:r>
              <a:rPr lang="fr-FR" sz="2800" dirty="0"/>
              <a:t>pour contrôler leur accès aux ressources AWS</a:t>
            </a:r>
            <a:r>
              <a:rPr lang="en-US" sz="2800" dirty="0"/>
              <a:t>.</a:t>
            </a:r>
          </a:p>
          <a:p>
            <a:pPr marL="457200" lvl="1" indent="-457200">
              <a:lnSpc>
                <a:spcPct val="110000"/>
              </a:lnSpc>
              <a:spcBef>
                <a:spcPts val="1800"/>
              </a:spcBef>
              <a:spcAft>
                <a:spcPts val="800"/>
              </a:spcAft>
            </a:pPr>
            <a:r>
              <a:rPr lang="fr-FR" sz="2800" dirty="0"/>
              <a:t>Gérez les ressources; accessibles par qui et comment elles sont accessibles</a:t>
            </a:r>
            <a:r>
              <a:rPr lang="en-US" sz="2800" dirty="0"/>
              <a:t>.</a:t>
            </a:r>
          </a:p>
          <a:p>
            <a:pPr marL="457200" lvl="1" indent="-457200">
              <a:lnSpc>
                <a:spcPct val="110000"/>
              </a:lnSpc>
              <a:spcBef>
                <a:spcPts val="1800"/>
              </a:spcBef>
              <a:spcAft>
                <a:spcPts val="800"/>
              </a:spcAft>
            </a:pPr>
            <a:r>
              <a:rPr lang="fr-FR" sz="2800" dirty="0"/>
              <a:t>Définissez les informations d'identification requises en fonction du contexte (par exemple, qui accède à quel service et qu'essayent-ils de faire ?)</a:t>
            </a:r>
            <a:r>
              <a:rPr lang="en-US" sz="2800" dirty="0"/>
              <a:t>.</a:t>
            </a:r>
          </a:p>
        </p:txBody>
      </p:sp>
      <p:pic>
        <p:nvPicPr>
          <p:cNvPr id="6" name="Picture 5" descr="IAM.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1343280" y="5811120"/>
            <a:ext cx="977927" cy="977927"/>
          </a:xfrm>
          <a:prstGeom prst="rect">
            <a:avLst/>
          </a:prstGeom>
        </p:spPr>
      </p:pic>
      <p:pic>
        <p:nvPicPr>
          <p:cNvPr id="5" name="Picture 4">
            <a:extLst>
              <a:ext uri="{FF2B5EF4-FFF2-40B4-BE49-F238E27FC236}">
                <a16:creationId xmlns:a16="http://schemas.microsoft.com/office/drawing/2014/main" id="{83BDE44A-F689-E746-9C61-82D1E4637B1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175846" y="1448218"/>
            <a:ext cx="685800" cy="914400"/>
          </a:xfrm>
          <a:prstGeom prst="rect">
            <a:avLst/>
          </a:prstGeom>
        </p:spPr>
      </p:pic>
      <p:pic>
        <p:nvPicPr>
          <p:cNvPr id="7" name="Picture 6">
            <a:extLst>
              <a:ext uri="{FF2B5EF4-FFF2-40B4-BE49-F238E27FC236}">
                <a16:creationId xmlns:a16="http://schemas.microsoft.com/office/drawing/2014/main" id="{1C7DADF2-C72D-2B48-B29A-ECF7AEE7FD0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045781" y="2713753"/>
            <a:ext cx="945931" cy="914400"/>
          </a:xfrm>
          <a:prstGeom prst="rect">
            <a:avLst/>
          </a:prstGeom>
        </p:spPr>
      </p:pic>
      <p:pic>
        <p:nvPicPr>
          <p:cNvPr id="8" name="Picture 7">
            <a:extLst>
              <a:ext uri="{FF2B5EF4-FFF2-40B4-BE49-F238E27FC236}">
                <a16:creationId xmlns:a16="http://schemas.microsoft.com/office/drawing/2014/main" id="{1C6A5848-7C3A-AC42-989A-B8502B5CC57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137746" y="3979288"/>
            <a:ext cx="762000" cy="914400"/>
          </a:xfrm>
          <a:prstGeom prst="rect">
            <a:avLst/>
          </a:prstGeom>
        </p:spPr>
      </p:pic>
      <p:pic>
        <p:nvPicPr>
          <p:cNvPr id="9" name="Picture 8">
            <a:extLst>
              <a:ext uri="{FF2B5EF4-FFF2-40B4-BE49-F238E27FC236}">
                <a16:creationId xmlns:a16="http://schemas.microsoft.com/office/drawing/2014/main" id="{024C213C-4EFE-814C-8840-DC51F02D4AA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985346" y="5244822"/>
            <a:ext cx="1066800" cy="914400"/>
          </a:xfrm>
          <a:prstGeom prst="rect">
            <a:avLst/>
          </a:prstGeom>
        </p:spPr>
      </p:pic>
    </p:spTree>
    <p:custDataLst>
      <p:tags r:id="rId1"/>
    </p:custDataLst>
    <p:extLst>
      <p:ext uri="{BB962C8B-B14F-4D97-AF65-F5344CB8AC3E}">
        <p14:creationId xmlns:p14="http://schemas.microsoft.com/office/powerpoint/2010/main" val="2769888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fr-FR" dirty="0"/>
              <a:t>Types d'informations d'identification de sécurité</a:t>
            </a:r>
            <a:endParaRPr lang="en-US" dirty="0"/>
          </a:p>
        </p:txBody>
      </p:sp>
      <p:sp>
        <p:nvSpPr>
          <p:cNvPr id="7" name="Freeform 6"/>
          <p:cNvSpPr/>
          <p:nvPr/>
        </p:nvSpPr>
        <p:spPr>
          <a:xfrm>
            <a:off x="599186" y="1279945"/>
            <a:ext cx="2187787" cy="983163"/>
          </a:xfrm>
          <a:custGeom>
            <a:avLst/>
            <a:gdLst>
              <a:gd name="connsiteX0" fmla="*/ 0 w 1640840"/>
              <a:gd name="connsiteY0" fmla="*/ 0 h 737372"/>
              <a:gd name="connsiteX1" fmla="*/ 1640840 w 1640840"/>
              <a:gd name="connsiteY1" fmla="*/ 0 h 737372"/>
              <a:gd name="connsiteX2" fmla="*/ 1640840 w 1640840"/>
              <a:gd name="connsiteY2" fmla="*/ 737372 h 737372"/>
              <a:gd name="connsiteX3" fmla="*/ 0 w 1640840"/>
              <a:gd name="connsiteY3" fmla="*/ 737372 h 737372"/>
              <a:gd name="connsiteX4" fmla="*/ 0 w 1640840"/>
              <a:gd name="connsiteY4" fmla="*/ 0 h 7373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0840" h="737372">
                <a:moveTo>
                  <a:pt x="0" y="0"/>
                </a:moveTo>
                <a:lnTo>
                  <a:pt x="1640840" y="0"/>
                </a:lnTo>
                <a:lnTo>
                  <a:pt x="1640840" y="737372"/>
                </a:lnTo>
                <a:lnTo>
                  <a:pt x="0" y="737372"/>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86360" tIns="86360" rIns="86360" bIns="86360" numCol="1" spcCol="1270" anchor="ctr" anchorCtr="0">
            <a:noAutofit/>
          </a:bodyPr>
          <a:lstStyle/>
          <a:p>
            <a:pPr defTabSz="1007508">
              <a:lnSpc>
                <a:spcPct val="90000"/>
              </a:lnSpc>
              <a:spcBef>
                <a:spcPct val="0"/>
              </a:spcBef>
              <a:spcAft>
                <a:spcPct val="35000"/>
              </a:spcAft>
            </a:pPr>
            <a:r>
              <a:rPr lang="en-US" sz="2000" b="1" dirty="0">
                <a:latin typeface="Amazon Ember" panose="020B0603020204020204" pitchFamily="34" charset="0"/>
                <a:ea typeface="Amazon Ember" panose="020B0603020204020204" pitchFamily="34" charset="0"/>
                <a:cs typeface="Amazon Ember" panose="020B0603020204020204" pitchFamily="34" charset="0"/>
              </a:rPr>
              <a:t>Email address and password</a:t>
            </a:r>
          </a:p>
        </p:txBody>
      </p:sp>
      <p:sp>
        <p:nvSpPr>
          <p:cNvPr id="8" name="Freeform 7"/>
          <p:cNvSpPr/>
          <p:nvPr/>
        </p:nvSpPr>
        <p:spPr>
          <a:xfrm>
            <a:off x="2951057" y="1324591"/>
            <a:ext cx="8587063" cy="892911"/>
          </a:xfrm>
          <a:custGeom>
            <a:avLst/>
            <a:gdLst>
              <a:gd name="connsiteX0" fmla="*/ 0 w 6440297"/>
              <a:gd name="connsiteY0" fmla="*/ 0 h 669683"/>
              <a:gd name="connsiteX1" fmla="*/ 6440297 w 6440297"/>
              <a:gd name="connsiteY1" fmla="*/ 0 h 669683"/>
              <a:gd name="connsiteX2" fmla="*/ 6440297 w 6440297"/>
              <a:gd name="connsiteY2" fmla="*/ 669683 h 669683"/>
              <a:gd name="connsiteX3" fmla="*/ 0 w 6440297"/>
              <a:gd name="connsiteY3" fmla="*/ 669683 h 669683"/>
              <a:gd name="connsiteX4" fmla="*/ 0 w 6440297"/>
              <a:gd name="connsiteY4" fmla="*/ 0 h 6696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40297" h="669683">
                <a:moveTo>
                  <a:pt x="0" y="0"/>
                </a:moveTo>
                <a:lnTo>
                  <a:pt x="6440297" y="0"/>
                </a:lnTo>
                <a:lnTo>
                  <a:pt x="6440297" y="669683"/>
                </a:lnTo>
                <a:lnTo>
                  <a:pt x="0" y="669683"/>
                </a:lnTo>
                <a:lnTo>
                  <a:pt x="0" y="0"/>
                </a:lnTo>
                <a:close/>
              </a:path>
            </a:pathLst>
          </a:custGeom>
          <a:ln>
            <a:noFill/>
          </a:ln>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81280" tIns="81280" rIns="81280" bIns="81280" numCol="1" spcCol="1270" anchor="ctr" anchorCtr="0">
            <a:noAutofit/>
          </a:bodyPr>
          <a:lstStyle/>
          <a:p>
            <a:pPr defTabSz="948243">
              <a:lnSpc>
                <a:spcPct val="90000"/>
              </a:lnSpc>
              <a:spcBef>
                <a:spcPct val="0"/>
              </a:spcBef>
              <a:spcAft>
                <a:spcPct val="35000"/>
              </a:spcAft>
            </a:pPr>
            <a:r>
              <a:rPr lang="fr-FR" sz="2000" dirty="0">
                <a:latin typeface="Amazon Ember" panose="020B0603020204020204" pitchFamily="34" charset="0"/>
                <a:ea typeface="Amazon Ember" panose="020B0603020204020204" pitchFamily="34" charset="0"/>
                <a:cs typeface="Amazon Ember" panose="020B0603020204020204" pitchFamily="34" charset="0"/>
              </a:rPr>
              <a:t>Associé à votre compte AWS (root)</a:t>
            </a:r>
            <a:r>
              <a:rPr lang="en-US" sz="2000" dirty="0">
                <a:latin typeface="Amazon Ember" panose="020B0603020204020204" pitchFamily="34" charset="0"/>
                <a:ea typeface="Amazon Ember" panose="020B0603020204020204" pitchFamily="34" charset="0"/>
                <a:cs typeface="Amazon Ember" panose="020B0603020204020204" pitchFamily="34" charset="0"/>
              </a:rPr>
              <a:t>.</a:t>
            </a:r>
          </a:p>
        </p:txBody>
      </p:sp>
      <p:sp>
        <p:nvSpPr>
          <p:cNvPr id="10" name="Straight Connector 9"/>
          <p:cNvSpPr/>
          <p:nvPr/>
        </p:nvSpPr>
        <p:spPr>
          <a:xfrm>
            <a:off x="599186" y="2263108"/>
            <a:ext cx="10938933" cy="0"/>
          </a:xfrm>
          <a:prstGeom prst="line">
            <a:avLst/>
          </a:prstGeom>
          <a:ln w="28575">
            <a:solidFill>
              <a:srgbClr val="00B0F0"/>
            </a:solidFill>
          </a:ln>
        </p:spPr>
        <p:style>
          <a:lnRef idx="2">
            <a:schemeClr val="accent1">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11" name="Freeform 10"/>
          <p:cNvSpPr/>
          <p:nvPr/>
        </p:nvSpPr>
        <p:spPr>
          <a:xfrm>
            <a:off x="599185" y="2263108"/>
            <a:ext cx="2351871" cy="983163"/>
          </a:xfrm>
          <a:custGeom>
            <a:avLst/>
            <a:gdLst>
              <a:gd name="connsiteX0" fmla="*/ 0 w 1640840"/>
              <a:gd name="connsiteY0" fmla="*/ 0 h 737372"/>
              <a:gd name="connsiteX1" fmla="*/ 1640840 w 1640840"/>
              <a:gd name="connsiteY1" fmla="*/ 0 h 737372"/>
              <a:gd name="connsiteX2" fmla="*/ 1640840 w 1640840"/>
              <a:gd name="connsiteY2" fmla="*/ 737372 h 737372"/>
              <a:gd name="connsiteX3" fmla="*/ 0 w 1640840"/>
              <a:gd name="connsiteY3" fmla="*/ 737372 h 737372"/>
              <a:gd name="connsiteX4" fmla="*/ 0 w 1640840"/>
              <a:gd name="connsiteY4" fmla="*/ 0 h 7373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0840" h="737372">
                <a:moveTo>
                  <a:pt x="0" y="0"/>
                </a:moveTo>
                <a:lnTo>
                  <a:pt x="1640840" y="0"/>
                </a:lnTo>
                <a:lnTo>
                  <a:pt x="1640840" y="737372"/>
                </a:lnTo>
                <a:lnTo>
                  <a:pt x="0" y="737372"/>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86360" tIns="86360" rIns="86360" bIns="86360" numCol="1" spcCol="1270" anchor="ctr" anchorCtr="0">
            <a:noAutofit/>
          </a:bodyPr>
          <a:lstStyle/>
          <a:p>
            <a:pPr defTabSz="1007508">
              <a:lnSpc>
                <a:spcPct val="90000"/>
              </a:lnSpc>
              <a:spcBef>
                <a:spcPct val="0"/>
              </a:spcBef>
              <a:spcAft>
                <a:spcPct val="35000"/>
              </a:spcAft>
            </a:pPr>
            <a:r>
              <a:rPr lang="en-US" sz="2000" b="1" dirty="0">
                <a:latin typeface="Amazon Ember" panose="020B0603020204020204" pitchFamily="34" charset="0"/>
                <a:ea typeface="Amazon Ember" panose="020B0603020204020204" pitchFamily="34" charset="0"/>
                <a:cs typeface="Amazon Ember" panose="020B0603020204020204" pitchFamily="34" charset="0"/>
              </a:rPr>
              <a:t>IAM user name and password</a:t>
            </a:r>
          </a:p>
        </p:txBody>
      </p:sp>
      <p:sp>
        <p:nvSpPr>
          <p:cNvPr id="12" name="Freeform 11"/>
          <p:cNvSpPr/>
          <p:nvPr/>
        </p:nvSpPr>
        <p:spPr>
          <a:xfrm>
            <a:off x="2951057" y="2307754"/>
            <a:ext cx="8587063" cy="892911"/>
          </a:xfrm>
          <a:custGeom>
            <a:avLst/>
            <a:gdLst>
              <a:gd name="connsiteX0" fmla="*/ 0 w 6440297"/>
              <a:gd name="connsiteY0" fmla="*/ 0 h 669683"/>
              <a:gd name="connsiteX1" fmla="*/ 6440297 w 6440297"/>
              <a:gd name="connsiteY1" fmla="*/ 0 h 669683"/>
              <a:gd name="connsiteX2" fmla="*/ 6440297 w 6440297"/>
              <a:gd name="connsiteY2" fmla="*/ 669683 h 669683"/>
              <a:gd name="connsiteX3" fmla="*/ 0 w 6440297"/>
              <a:gd name="connsiteY3" fmla="*/ 669683 h 669683"/>
              <a:gd name="connsiteX4" fmla="*/ 0 w 6440297"/>
              <a:gd name="connsiteY4" fmla="*/ 0 h 6696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40297" h="669683">
                <a:moveTo>
                  <a:pt x="0" y="0"/>
                </a:moveTo>
                <a:lnTo>
                  <a:pt x="6440297" y="0"/>
                </a:lnTo>
                <a:lnTo>
                  <a:pt x="6440297" y="669683"/>
                </a:lnTo>
                <a:lnTo>
                  <a:pt x="0" y="669683"/>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81280" tIns="81280" rIns="81280" bIns="81280" numCol="1" spcCol="1270" anchor="ctr" anchorCtr="0">
            <a:noAutofit/>
          </a:bodyPr>
          <a:lstStyle/>
          <a:p>
            <a:pPr defTabSz="948243">
              <a:lnSpc>
                <a:spcPct val="90000"/>
              </a:lnSpc>
              <a:spcBef>
                <a:spcPct val="0"/>
              </a:spcBef>
              <a:spcAft>
                <a:spcPct val="35000"/>
              </a:spcAft>
            </a:pPr>
            <a:r>
              <a:rPr lang="fr-FR" sz="2000" dirty="0">
                <a:latin typeface="Amazon Ember" panose="020B0603020204020204" pitchFamily="34" charset="0"/>
                <a:ea typeface="Amazon Ember" panose="020B0603020204020204" pitchFamily="34" charset="0"/>
                <a:cs typeface="Amazon Ember" panose="020B0603020204020204" pitchFamily="34" charset="0"/>
              </a:rPr>
              <a:t>Utilisé pour accéder à la AWS Management Console</a:t>
            </a:r>
            <a:r>
              <a:rPr lang="en-US" sz="2000" dirty="0">
                <a:latin typeface="Amazon Ember" panose="020B0603020204020204" pitchFamily="34" charset="0"/>
                <a:ea typeface="Amazon Ember" panose="020B0603020204020204" pitchFamily="34" charset="0"/>
                <a:cs typeface="Amazon Ember" panose="020B0603020204020204" pitchFamily="34" charset="0"/>
              </a:rPr>
              <a:t>.</a:t>
            </a:r>
          </a:p>
        </p:txBody>
      </p:sp>
      <p:sp>
        <p:nvSpPr>
          <p:cNvPr id="14" name="Straight Connector 13"/>
          <p:cNvSpPr/>
          <p:nvPr/>
        </p:nvSpPr>
        <p:spPr>
          <a:xfrm>
            <a:off x="599186" y="3246271"/>
            <a:ext cx="10938933" cy="0"/>
          </a:xfrm>
          <a:prstGeom prst="line">
            <a:avLst/>
          </a:prstGeom>
          <a:ln w="28575">
            <a:solidFill>
              <a:srgbClr val="00B0F0"/>
            </a:solidFill>
          </a:ln>
        </p:spPr>
        <p:style>
          <a:lnRef idx="2">
            <a:schemeClr val="accent1">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15" name="Freeform 14"/>
          <p:cNvSpPr/>
          <p:nvPr/>
        </p:nvSpPr>
        <p:spPr>
          <a:xfrm>
            <a:off x="599186" y="3246271"/>
            <a:ext cx="2187787" cy="983163"/>
          </a:xfrm>
          <a:custGeom>
            <a:avLst/>
            <a:gdLst>
              <a:gd name="connsiteX0" fmla="*/ 0 w 1640840"/>
              <a:gd name="connsiteY0" fmla="*/ 0 h 737372"/>
              <a:gd name="connsiteX1" fmla="*/ 1640840 w 1640840"/>
              <a:gd name="connsiteY1" fmla="*/ 0 h 737372"/>
              <a:gd name="connsiteX2" fmla="*/ 1640840 w 1640840"/>
              <a:gd name="connsiteY2" fmla="*/ 737372 h 737372"/>
              <a:gd name="connsiteX3" fmla="*/ 0 w 1640840"/>
              <a:gd name="connsiteY3" fmla="*/ 737372 h 737372"/>
              <a:gd name="connsiteX4" fmla="*/ 0 w 1640840"/>
              <a:gd name="connsiteY4" fmla="*/ 0 h 7373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0840" h="737372">
                <a:moveTo>
                  <a:pt x="0" y="0"/>
                </a:moveTo>
                <a:lnTo>
                  <a:pt x="1640840" y="0"/>
                </a:lnTo>
                <a:lnTo>
                  <a:pt x="1640840" y="737372"/>
                </a:lnTo>
                <a:lnTo>
                  <a:pt x="0" y="737372"/>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86360" tIns="86360" rIns="86360" bIns="86360" numCol="1" spcCol="1270" anchor="ctr" anchorCtr="0">
            <a:noAutofit/>
          </a:bodyPr>
          <a:lstStyle/>
          <a:p>
            <a:pPr defTabSz="1007508">
              <a:lnSpc>
                <a:spcPct val="90000"/>
              </a:lnSpc>
              <a:spcBef>
                <a:spcPct val="0"/>
              </a:spcBef>
              <a:spcAft>
                <a:spcPct val="35000"/>
              </a:spcAft>
            </a:pPr>
            <a:r>
              <a:rPr lang="en-US" sz="2000" b="1" dirty="0">
                <a:latin typeface="Amazon Ember" panose="020B0603020204020204" pitchFamily="34" charset="0"/>
                <a:ea typeface="Amazon Ember" panose="020B0603020204020204" pitchFamily="34" charset="0"/>
                <a:cs typeface="Amazon Ember" panose="020B0603020204020204" pitchFamily="34" charset="0"/>
              </a:rPr>
              <a:t>Access and Secret Access keys</a:t>
            </a:r>
          </a:p>
        </p:txBody>
      </p:sp>
      <p:sp>
        <p:nvSpPr>
          <p:cNvPr id="16" name="Freeform 15"/>
          <p:cNvSpPr/>
          <p:nvPr/>
        </p:nvSpPr>
        <p:spPr>
          <a:xfrm>
            <a:off x="2951057" y="3290918"/>
            <a:ext cx="8587063" cy="892911"/>
          </a:xfrm>
          <a:custGeom>
            <a:avLst/>
            <a:gdLst>
              <a:gd name="connsiteX0" fmla="*/ 0 w 6440297"/>
              <a:gd name="connsiteY0" fmla="*/ 0 h 669683"/>
              <a:gd name="connsiteX1" fmla="*/ 6440297 w 6440297"/>
              <a:gd name="connsiteY1" fmla="*/ 0 h 669683"/>
              <a:gd name="connsiteX2" fmla="*/ 6440297 w 6440297"/>
              <a:gd name="connsiteY2" fmla="*/ 669683 h 669683"/>
              <a:gd name="connsiteX3" fmla="*/ 0 w 6440297"/>
              <a:gd name="connsiteY3" fmla="*/ 669683 h 669683"/>
              <a:gd name="connsiteX4" fmla="*/ 0 w 6440297"/>
              <a:gd name="connsiteY4" fmla="*/ 0 h 6696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40297" h="669683">
                <a:moveTo>
                  <a:pt x="0" y="0"/>
                </a:moveTo>
                <a:lnTo>
                  <a:pt x="6440297" y="0"/>
                </a:lnTo>
                <a:lnTo>
                  <a:pt x="6440297" y="669683"/>
                </a:lnTo>
                <a:lnTo>
                  <a:pt x="0" y="669683"/>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81280" tIns="81280" rIns="81280" bIns="81280" numCol="1" spcCol="1270" anchor="ctr" anchorCtr="0">
            <a:noAutofit/>
          </a:bodyPr>
          <a:lstStyle/>
          <a:p>
            <a:pPr defTabSz="948243">
              <a:lnSpc>
                <a:spcPct val="90000"/>
              </a:lnSpc>
              <a:spcBef>
                <a:spcPct val="0"/>
              </a:spcBef>
              <a:spcAft>
                <a:spcPct val="35000"/>
              </a:spcAft>
            </a:pPr>
            <a:r>
              <a:rPr lang="fr-FR" sz="2000" dirty="0">
                <a:latin typeface="Amazon Ember" panose="020B0603020204020204" pitchFamily="34" charset="0"/>
                <a:ea typeface="Amazon Ember" panose="020B0603020204020204" pitchFamily="34" charset="0"/>
                <a:cs typeface="Amazon Ember" panose="020B0603020204020204" pitchFamily="34" charset="0"/>
              </a:rPr>
              <a:t>Généralement utilisé avec l'interface de ligne de commande (CLI) et les requêtes programmatiques telles que les API et le kit de développement logiciel (SDK)</a:t>
            </a:r>
            <a:r>
              <a:rPr lang="en-US" sz="2000" dirty="0">
                <a:latin typeface="Amazon Ember" panose="020B0603020204020204" pitchFamily="34" charset="0"/>
                <a:ea typeface="Amazon Ember" panose="020B0603020204020204" pitchFamily="34" charset="0"/>
                <a:cs typeface="Amazon Ember" panose="020B0603020204020204" pitchFamily="34" charset="0"/>
              </a:rPr>
              <a:t>.</a:t>
            </a:r>
          </a:p>
        </p:txBody>
      </p:sp>
      <p:sp>
        <p:nvSpPr>
          <p:cNvPr id="18" name="Straight Connector 17"/>
          <p:cNvSpPr/>
          <p:nvPr/>
        </p:nvSpPr>
        <p:spPr>
          <a:xfrm>
            <a:off x="599186" y="4229435"/>
            <a:ext cx="10938933" cy="0"/>
          </a:xfrm>
          <a:prstGeom prst="line">
            <a:avLst/>
          </a:prstGeom>
          <a:ln w="28575">
            <a:solidFill>
              <a:srgbClr val="00B0F0"/>
            </a:solidFill>
          </a:ln>
        </p:spPr>
        <p:style>
          <a:lnRef idx="2">
            <a:schemeClr val="accent1">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grpSp>
        <p:nvGrpSpPr>
          <p:cNvPr id="6" name="Group 5"/>
          <p:cNvGrpSpPr/>
          <p:nvPr/>
        </p:nvGrpSpPr>
        <p:grpSpPr>
          <a:xfrm>
            <a:off x="599186" y="5348357"/>
            <a:ext cx="10938933" cy="983163"/>
            <a:chOff x="501569" y="3132719"/>
            <a:chExt cx="8204200" cy="737372"/>
          </a:xfrm>
        </p:grpSpPr>
        <p:sp>
          <p:nvSpPr>
            <p:cNvPr id="19" name="Freeform 18"/>
            <p:cNvSpPr/>
            <p:nvPr/>
          </p:nvSpPr>
          <p:spPr>
            <a:xfrm>
              <a:off x="501569" y="3132719"/>
              <a:ext cx="1640840" cy="737372"/>
            </a:xfrm>
            <a:custGeom>
              <a:avLst/>
              <a:gdLst>
                <a:gd name="connsiteX0" fmla="*/ 0 w 1640840"/>
                <a:gd name="connsiteY0" fmla="*/ 0 h 737372"/>
                <a:gd name="connsiteX1" fmla="*/ 1640840 w 1640840"/>
                <a:gd name="connsiteY1" fmla="*/ 0 h 737372"/>
                <a:gd name="connsiteX2" fmla="*/ 1640840 w 1640840"/>
                <a:gd name="connsiteY2" fmla="*/ 737372 h 737372"/>
                <a:gd name="connsiteX3" fmla="*/ 0 w 1640840"/>
                <a:gd name="connsiteY3" fmla="*/ 737372 h 737372"/>
                <a:gd name="connsiteX4" fmla="*/ 0 w 1640840"/>
                <a:gd name="connsiteY4" fmla="*/ 0 h 7373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0840" h="737372">
                  <a:moveTo>
                    <a:pt x="0" y="0"/>
                  </a:moveTo>
                  <a:lnTo>
                    <a:pt x="1640840" y="0"/>
                  </a:lnTo>
                  <a:lnTo>
                    <a:pt x="1640840" y="737372"/>
                  </a:lnTo>
                  <a:lnTo>
                    <a:pt x="0" y="737372"/>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86360" tIns="86360" rIns="86360" bIns="86360" numCol="1" spcCol="1270" anchor="ctr" anchorCtr="0">
              <a:noAutofit/>
            </a:bodyPr>
            <a:lstStyle/>
            <a:p>
              <a:pPr defTabSz="1007508">
                <a:lnSpc>
                  <a:spcPct val="90000"/>
                </a:lnSpc>
                <a:spcBef>
                  <a:spcPct val="0"/>
                </a:spcBef>
                <a:spcAft>
                  <a:spcPct val="35000"/>
                </a:spcAft>
              </a:pPr>
              <a:r>
                <a:rPr lang="en-US" sz="2000" b="1" dirty="0">
                  <a:latin typeface="Amazon Ember" panose="020B0603020204020204" pitchFamily="34" charset="0"/>
                  <a:ea typeface="Amazon Ember" panose="020B0603020204020204" pitchFamily="34" charset="0"/>
                  <a:cs typeface="Amazon Ember" panose="020B0603020204020204" pitchFamily="34" charset="0"/>
                </a:rPr>
                <a:t>Key pairs</a:t>
              </a:r>
            </a:p>
          </p:txBody>
        </p:sp>
        <p:sp>
          <p:nvSpPr>
            <p:cNvPr id="20" name="Freeform 19"/>
            <p:cNvSpPr/>
            <p:nvPr/>
          </p:nvSpPr>
          <p:spPr>
            <a:xfrm>
              <a:off x="2265472" y="3166203"/>
              <a:ext cx="6440297" cy="669683"/>
            </a:xfrm>
            <a:custGeom>
              <a:avLst/>
              <a:gdLst>
                <a:gd name="connsiteX0" fmla="*/ 0 w 6440297"/>
                <a:gd name="connsiteY0" fmla="*/ 0 h 669683"/>
                <a:gd name="connsiteX1" fmla="*/ 6440297 w 6440297"/>
                <a:gd name="connsiteY1" fmla="*/ 0 h 669683"/>
                <a:gd name="connsiteX2" fmla="*/ 6440297 w 6440297"/>
                <a:gd name="connsiteY2" fmla="*/ 669683 h 669683"/>
                <a:gd name="connsiteX3" fmla="*/ 0 w 6440297"/>
                <a:gd name="connsiteY3" fmla="*/ 669683 h 669683"/>
                <a:gd name="connsiteX4" fmla="*/ 0 w 6440297"/>
                <a:gd name="connsiteY4" fmla="*/ 0 h 6696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40297" h="669683">
                  <a:moveTo>
                    <a:pt x="0" y="0"/>
                  </a:moveTo>
                  <a:lnTo>
                    <a:pt x="6440297" y="0"/>
                  </a:lnTo>
                  <a:lnTo>
                    <a:pt x="6440297" y="669683"/>
                  </a:lnTo>
                  <a:lnTo>
                    <a:pt x="0" y="669683"/>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81280" tIns="81280" rIns="81280" bIns="81280" numCol="1" spcCol="1270" anchor="ctr" anchorCtr="0">
              <a:noAutofit/>
            </a:bodyPr>
            <a:lstStyle/>
            <a:p>
              <a:pPr defTabSz="948243">
                <a:lnSpc>
                  <a:spcPct val="90000"/>
                </a:lnSpc>
                <a:spcBef>
                  <a:spcPct val="0"/>
                </a:spcBef>
                <a:spcAft>
                  <a:spcPct val="35000"/>
                </a:spcAft>
              </a:pPr>
              <a:r>
                <a:rPr lang="fr-FR" sz="2000" dirty="0">
                  <a:latin typeface="Amazon Ember" panose="020B0603020204020204" pitchFamily="34" charset="0"/>
                  <a:ea typeface="Amazon Ember" panose="020B0603020204020204" pitchFamily="34" charset="0"/>
                  <a:cs typeface="Amazon Ember" panose="020B0603020204020204" pitchFamily="34" charset="0"/>
                </a:rPr>
                <a:t>Utilisé uniquement pour des services AWS spécifiques comme Amazon EC2</a:t>
              </a:r>
              <a:r>
                <a:rPr lang="en-US" sz="2000" dirty="0">
                  <a:latin typeface="Amazon Ember" panose="020B0603020204020204" pitchFamily="34" charset="0"/>
                  <a:ea typeface="Amazon Ember" panose="020B0603020204020204" pitchFamily="34" charset="0"/>
                  <a:cs typeface="Amazon Ember" panose="020B0603020204020204" pitchFamily="34" charset="0"/>
                </a:rPr>
                <a:t>.</a:t>
              </a:r>
            </a:p>
          </p:txBody>
        </p:sp>
        <p:sp>
          <p:nvSpPr>
            <p:cNvPr id="22" name="Straight Connector 21"/>
            <p:cNvSpPr/>
            <p:nvPr/>
          </p:nvSpPr>
          <p:spPr>
            <a:xfrm>
              <a:off x="501569" y="3760363"/>
              <a:ext cx="8204200" cy="0"/>
            </a:xfrm>
            <a:prstGeom prst="line">
              <a:avLst/>
            </a:prstGeom>
            <a:ln w="28575">
              <a:solidFill>
                <a:srgbClr val="00B0F0"/>
              </a:solidFill>
            </a:ln>
          </p:spPr>
          <p:style>
            <a:lnRef idx="2">
              <a:schemeClr val="accent1">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grpSp>
      <p:grpSp>
        <p:nvGrpSpPr>
          <p:cNvPr id="9" name="Group 8"/>
          <p:cNvGrpSpPr/>
          <p:nvPr/>
        </p:nvGrpSpPr>
        <p:grpSpPr>
          <a:xfrm>
            <a:off x="555807" y="4274079"/>
            <a:ext cx="10982313" cy="1155621"/>
            <a:chOff x="469034" y="3056474"/>
            <a:chExt cx="8236735" cy="866716"/>
          </a:xfrm>
        </p:grpSpPr>
        <p:grpSp>
          <p:nvGrpSpPr>
            <p:cNvPr id="4" name="Group 3"/>
            <p:cNvGrpSpPr/>
            <p:nvPr/>
          </p:nvGrpSpPr>
          <p:grpSpPr>
            <a:xfrm>
              <a:off x="501569" y="3056474"/>
              <a:ext cx="8204200" cy="737371"/>
              <a:chOff x="501569" y="3760363"/>
              <a:chExt cx="8204200" cy="737371"/>
            </a:xfrm>
          </p:grpSpPr>
          <p:sp>
            <p:nvSpPr>
              <p:cNvPr id="23" name="Freeform 22"/>
              <p:cNvSpPr/>
              <p:nvPr/>
            </p:nvSpPr>
            <p:spPr>
              <a:xfrm>
                <a:off x="501569" y="3760363"/>
                <a:ext cx="1640840" cy="737371"/>
              </a:xfrm>
              <a:custGeom>
                <a:avLst/>
                <a:gdLst>
                  <a:gd name="connsiteX0" fmla="*/ 0 w 1640840"/>
                  <a:gd name="connsiteY0" fmla="*/ 0 h 737372"/>
                  <a:gd name="connsiteX1" fmla="*/ 1640840 w 1640840"/>
                  <a:gd name="connsiteY1" fmla="*/ 0 h 737372"/>
                  <a:gd name="connsiteX2" fmla="*/ 1640840 w 1640840"/>
                  <a:gd name="connsiteY2" fmla="*/ 737372 h 737372"/>
                  <a:gd name="connsiteX3" fmla="*/ 0 w 1640840"/>
                  <a:gd name="connsiteY3" fmla="*/ 737372 h 737372"/>
                  <a:gd name="connsiteX4" fmla="*/ 0 w 1640840"/>
                  <a:gd name="connsiteY4" fmla="*/ 0 h 7373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0840" h="737372">
                    <a:moveTo>
                      <a:pt x="0" y="0"/>
                    </a:moveTo>
                    <a:lnTo>
                      <a:pt x="1640840" y="0"/>
                    </a:lnTo>
                    <a:lnTo>
                      <a:pt x="1640840" y="737372"/>
                    </a:lnTo>
                    <a:lnTo>
                      <a:pt x="0" y="737372"/>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86360" tIns="86360" rIns="86360" bIns="86360" numCol="1" spcCol="1270" anchor="ctr" anchorCtr="0">
                <a:noAutofit/>
              </a:bodyPr>
              <a:lstStyle/>
              <a:p>
                <a:pPr defTabSz="1007508">
                  <a:lnSpc>
                    <a:spcPct val="90000"/>
                  </a:lnSpc>
                  <a:spcBef>
                    <a:spcPct val="0"/>
                  </a:spcBef>
                  <a:spcAft>
                    <a:spcPct val="35000"/>
                  </a:spcAft>
                </a:pPr>
                <a:r>
                  <a:rPr lang="en-US" sz="2000" b="1" dirty="0">
                    <a:latin typeface="Amazon Ember" panose="020B0603020204020204" pitchFamily="34" charset="0"/>
                    <a:ea typeface="Amazon Ember" panose="020B0603020204020204" pitchFamily="34" charset="0"/>
                    <a:cs typeface="Amazon Ember" panose="020B0603020204020204" pitchFamily="34" charset="0"/>
                  </a:rPr>
                  <a:t>Multi-Factor Authentication</a:t>
                </a:r>
              </a:p>
            </p:txBody>
          </p:sp>
          <p:sp>
            <p:nvSpPr>
              <p:cNvPr id="24" name="Freeform 23"/>
              <p:cNvSpPr/>
              <p:nvPr/>
            </p:nvSpPr>
            <p:spPr>
              <a:xfrm>
                <a:off x="2265472" y="3777501"/>
                <a:ext cx="6440297" cy="342762"/>
              </a:xfrm>
              <a:custGeom>
                <a:avLst/>
                <a:gdLst>
                  <a:gd name="connsiteX0" fmla="*/ 0 w 6440297"/>
                  <a:gd name="connsiteY0" fmla="*/ 0 h 342762"/>
                  <a:gd name="connsiteX1" fmla="*/ 6440297 w 6440297"/>
                  <a:gd name="connsiteY1" fmla="*/ 0 h 342762"/>
                  <a:gd name="connsiteX2" fmla="*/ 6440297 w 6440297"/>
                  <a:gd name="connsiteY2" fmla="*/ 342762 h 342762"/>
                  <a:gd name="connsiteX3" fmla="*/ 0 w 6440297"/>
                  <a:gd name="connsiteY3" fmla="*/ 342762 h 342762"/>
                  <a:gd name="connsiteX4" fmla="*/ 0 w 6440297"/>
                  <a:gd name="connsiteY4" fmla="*/ 0 h 3427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40297" h="342762">
                    <a:moveTo>
                      <a:pt x="0" y="0"/>
                    </a:moveTo>
                    <a:lnTo>
                      <a:pt x="6440297" y="0"/>
                    </a:lnTo>
                    <a:lnTo>
                      <a:pt x="6440297" y="342762"/>
                    </a:lnTo>
                    <a:lnTo>
                      <a:pt x="0" y="342762"/>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81280" tIns="81280" rIns="81280" bIns="81280" numCol="1" spcCol="1270" anchor="t" anchorCtr="0">
                <a:noAutofit/>
              </a:bodyPr>
              <a:lstStyle/>
              <a:p>
                <a:pPr defTabSz="948243">
                  <a:lnSpc>
                    <a:spcPct val="90000"/>
                  </a:lnSpc>
                  <a:spcBef>
                    <a:spcPct val="0"/>
                  </a:spcBef>
                  <a:spcAft>
                    <a:spcPct val="35000"/>
                  </a:spcAft>
                </a:pPr>
                <a:r>
                  <a:rPr lang="en-US" sz="2000" dirty="0">
                    <a:latin typeface="Amazon Ember" panose="020B0603020204020204" pitchFamily="34" charset="0"/>
                    <a:ea typeface="Amazon Ember" panose="020B0603020204020204" pitchFamily="34" charset="0"/>
                    <a:cs typeface="Amazon Ember" panose="020B0603020204020204" pitchFamily="34" charset="0"/>
                  </a:rPr>
                  <a:t>Couche de </a:t>
                </a:r>
                <a:r>
                  <a:rPr lang="en-US" sz="2000" dirty="0" err="1">
                    <a:latin typeface="Amazon Ember" panose="020B0603020204020204" pitchFamily="34" charset="0"/>
                    <a:ea typeface="Amazon Ember" panose="020B0603020204020204" pitchFamily="34" charset="0"/>
                    <a:cs typeface="Amazon Ember" panose="020B0603020204020204" pitchFamily="34" charset="0"/>
                  </a:rPr>
                  <a:t>sécurité</a:t>
                </a:r>
                <a:r>
                  <a:rPr lang="en-US" sz="2000" dirty="0">
                    <a:latin typeface="Amazon Ember" panose="020B0603020204020204" pitchFamily="34" charset="0"/>
                    <a:ea typeface="Amazon Ember" panose="020B0603020204020204" pitchFamily="34" charset="0"/>
                    <a:cs typeface="Amazon Ember" panose="020B0603020204020204" pitchFamily="34" charset="0"/>
                  </a:rPr>
                  <a:t> </a:t>
                </a:r>
                <a:r>
                  <a:rPr lang="en-US" sz="2000" dirty="0" err="1">
                    <a:latin typeface="Amazon Ember" panose="020B0603020204020204" pitchFamily="34" charset="0"/>
                    <a:ea typeface="Amazon Ember" panose="020B0603020204020204" pitchFamily="34" charset="0"/>
                    <a:cs typeface="Amazon Ember" panose="020B0603020204020204" pitchFamily="34" charset="0"/>
                  </a:rPr>
                  <a:t>supplémentaire</a:t>
                </a:r>
                <a:r>
                  <a:rPr lang="en-US" sz="2000" dirty="0">
                    <a:latin typeface="Amazon Ember" panose="020B0603020204020204" pitchFamily="34" charset="0"/>
                    <a:ea typeface="Amazon Ember" panose="020B0603020204020204" pitchFamily="34" charset="0"/>
                    <a:cs typeface="Amazon Ember" panose="020B0603020204020204" pitchFamily="34" charset="0"/>
                  </a:rPr>
                  <a:t>.</a:t>
                </a:r>
              </a:p>
            </p:txBody>
          </p:sp>
          <p:sp>
            <p:nvSpPr>
              <p:cNvPr id="25" name="Straight Connector 24"/>
              <p:cNvSpPr/>
              <p:nvPr/>
            </p:nvSpPr>
            <p:spPr>
              <a:xfrm>
                <a:off x="2265471" y="4120264"/>
                <a:ext cx="6440298" cy="0"/>
              </a:xfrm>
              <a:prstGeom prst="line">
                <a:avLst/>
              </a:prstGeom>
              <a:ln w="28575">
                <a:solidFill>
                  <a:srgbClr val="00B0F0"/>
                </a:solid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sp>
            <p:nvSpPr>
              <p:cNvPr id="26" name="Freeform 25"/>
              <p:cNvSpPr/>
              <p:nvPr/>
            </p:nvSpPr>
            <p:spPr>
              <a:xfrm>
                <a:off x="2265472" y="4137402"/>
                <a:ext cx="6440297" cy="342762"/>
              </a:xfrm>
              <a:custGeom>
                <a:avLst/>
                <a:gdLst>
                  <a:gd name="connsiteX0" fmla="*/ 0 w 6440297"/>
                  <a:gd name="connsiteY0" fmla="*/ 0 h 342762"/>
                  <a:gd name="connsiteX1" fmla="*/ 6440297 w 6440297"/>
                  <a:gd name="connsiteY1" fmla="*/ 0 h 342762"/>
                  <a:gd name="connsiteX2" fmla="*/ 6440297 w 6440297"/>
                  <a:gd name="connsiteY2" fmla="*/ 342762 h 342762"/>
                  <a:gd name="connsiteX3" fmla="*/ 0 w 6440297"/>
                  <a:gd name="connsiteY3" fmla="*/ 342762 h 342762"/>
                  <a:gd name="connsiteX4" fmla="*/ 0 w 6440297"/>
                  <a:gd name="connsiteY4" fmla="*/ 0 h 3427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40297" h="342762">
                    <a:moveTo>
                      <a:pt x="0" y="0"/>
                    </a:moveTo>
                    <a:lnTo>
                      <a:pt x="6440297" y="0"/>
                    </a:lnTo>
                    <a:lnTo>
                      <a:pt x="6440297" y="342762"/>
                    </a:lnTo>
                    <a:lnTo>
                      <a:pt x="0" y="342762"/>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81280" tIns="81280" rIns="81280" bIns="81280" numCol="1" spcCol="1270" anchor="t" anchorCtr="0">
                <a:noAutofit/>
              </a:bodyPr>
              <a:lstStyle/>
              <a:p>
                <a:pPr defTabSz="948243">
                  <a:lnSpc>
                    <a:spcPct val="90000"/>
                  </a:lnSpc>
                  <a:spcBef>
                    <a:spcPct val="0"/>
                  </a:spcBef>
                  <a:spcAft>
                    <a:spcPct val="35000"/>
                  </a:spcAft>
                </a:pPr>
                <a:r>
                  <a:rPr lang="fr-FR" sz="2000" dirty="0">
                    <a:latin typeface="Amazon Ember" panose="020B0603020204020204" pitchFamily="34" charset="0"/>
                    <a:ea typeface="Amazon Ember" panose="020B0603020204020204" pitchFamily="34" charset="0"/>
                    <a:cs typeface="Amazon Ember" panose="020B0603020204020204" pitchFamily="34" charset="0"/>
                  </a:rPr>
                  <a:t>Peut être activé pour les utilisateurs du compte racine et de la gestion des identités et des accès (IAM)</a:t>
                </a:r>
                <a:r>
                  <a:rPr lang="en-US" sz="2000" dirty="0">
                    <a:latin typeface="Amazon Ember" panose="020B0603020204020204" pitchFamily="34" charset="0"/>
                    <a:ea typeface="Amazon Ember" panose="020B0603020204020204" pitchFamily="34" charset="0"/>
                    <a:cs typeface="Amazon Ember" panose="020B0603020204020204" pitchFamily="34" charset="0"/>
                  </a:rPr>
                  <a:t>.</a:t>
                </a:r>
              </a:p>
            </p:txBody>
          </p:sp>
        </p:grpSp>
        <p:sp>
          <p:nvSpPr>
            <p:cNvPr id="33" name="Straight Connector 32"/>
            <p:cNvSpPr/>
            <p:nvPr/>
          </p:nvSpPr>
          <p:spPr>
            <a:xfrm>
              <a:off x="469034" y="3923190"/>
              <a:ext cx="8204200" cy="0"/>
            </a:xfrm>
            <a:prstGeom prst="line">
              <a:avLst/>
            </a:prstGeom>
            <a:ln w="28575">
              <a:solidFill>
                <a:srgbClr val="00B0F0"/>
              </a:solidFill>
            </a:ln>
          </p:spPr>
          <p:style>
            <a:lnRef idx="2">
              <a:schemeClr val="accent1">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grpSp>
      <p:pic>
        <p:nvPicPr>
          <p:cNvPr id="27" name="Picture 26" descr="IAM.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1343280" y="5811120"/>
            <a:ext cx="977927" cy="977927"/>
          </a:xfrm>
          <a:prstGeom prst="rect">
            <a:avLst/>
          </a:prstGeom>
        </p:spPr>
      </p:pic>
    </p:spTree>
    <p:custDataLst>
      <p:tags r:id="rId1"/>
    </p:custDataLst>
    <p:extLst>
      <p:ext uri="{BB962C8B-B14F-4D97-AF65-F5344CB8AC3E}">
        <p14:creationId xmlns:p14="http://schemas.microsoft.com/office/powerpoint/2010/main" val="1984915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Root Account Access vs. IAM Access</a:t>
            </a:r>
          </a:p>
        </p:txBody>
      </p:sp>
      <p:graphicFrame>
        <p:nvGraphicFramePr>
          <p:cNvPr id="8" name="Content Placeholder 7"/>
          <p:cNvGraphicFramePr>
            <a:graphicFrameLocks noGrp="1"/>
          </p:cNvGraphicFramePr>
          <p:nvPr>
            <p:ph idx="1"/>
            <p:extLst>
              <p:ext uri="{D42A27DB-BD31-4B8C-83A1-F6EECF244321}">
                <p14:modId xmlns:p14="http://schemas.microsoft.com/office/powerpoint/2010/main" val="2083967662"/>
              </p:ext>
            </p:extLst>
          </p:nvPr>
        </p:nvGraphicFramePr>
        <p:xfrm>
          <a:off x="-1123536" y="1545796"/>
          <a:ext cx="8806484" cy="443755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11" name="Picture 10" descr="IAM.png"/>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11343280" y="5811120"/>
            <a:ext cx="977927" cy="977927"/>
          </a:xfrm>
          <a:prstGeom prst="rect">
            <a:avLst/>
          </a:prstGeom>
        </p:spPr>
      </p:pic>
      <p:sp>
        <p:nvSpPr>
          <p:cNvPr id="10" name="Content Placeholder 2">
            <a:extLst>
              <a:ext uri="{FF2B5EF4-FFF2-40B4-BE49-F238E27FC236}">
                <a16:creationId xmlns:a16="http://schemas.microsoft.com/office/drawing/2014/main" id="{7EF35E08-2B21-9340-83D3-7153605EA629}"/>
              </a:ext>
            </a:extLst>
          </p:cNvPr>
          <p:cNvSpPr txBox="1">
            <a:spLocks/>
          </p:cNvSpPr>
          <p:nvPr/>
        </p:nvSpPr>
        <p:spPr>
          <a:xfrm>
            <a:off x="6275367" y="1519967"/>
            <a:ext cx="5371201" cy="4913308"/>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Tx/>
              <a:buBlip>
                <a:blip r:embed="rId10"/>
              </a:buBlip>
              <a:defRPr sz="2800" b="0" i="0" kern="1200">
                <a:solidFill>
                  <a:schemeClr val="tx1"/>
                </a:solidFill>
                <a:latin typeface="Amazon Ember Light" charset="0"/>
                <a:ea typeface="Amazon Ember Light" charset="0"/>
                <a:cs typeface="Amazon Ember Light" charset="0"/>
              </a:defRPr>
            </a:lvl1pPr>
            <a:lvl2pPr marL="685800" indent="-228600" algn="l" defTabSz="914400" rtl="0" eaLnBrk="1" latinLnBrk="0" hangingPunct="1">
              <a:lnSpc>
                <a:spcPct val="90000"/>
              </a:lnSpc>
              <a:spcBef>
                <a:spcPts val="500"/>
              </a:spcBef>
              <a:buFontTx/>
              <a:buBlip>
                <a:blip r:embed="rId10"/>
              </a:buBlip>
              <a:defRPr sz="2400" b="0" i="0" kern="1200">
                <a:solidFill>
                  <a:schemeClr val="tx1"/>
                </a:solidFill>
                <a:latin typeface="Amazon Ember Light" charset="0"/>
                <a:ea typeface="Amazon Ember Light" charset="0"/>
                <a:cs typeface="Amazon Ember Light" charset="0"/>
              </a:defRPr>
            </a:lvl2pPr>
            <a:lvl3pPr marL="1143000" indent="-228600" algn="l" defTabSz="914400" rtl="0" eaLnBrk="1" latinLnBrk="0" hangingPunct="1">
              <a:lnSpc>
                <a:spcPct val="90000"/>
              </a:lnSpc>
              <a:spcBef>
                <a:spcPts val="500"/>
              </a:spcBef>
              <a:buFontTx/>
              <a:buBlip>
                <a:blip r:embed="rId10"/>
              </a:buBlip>
              <a:defRPr sz="2000" b="0" i="0" kern="1200">
                <a:solidFill>
                  <a:schemeClr val="tx1"/>
                </a:solidFill>
                <a:latin typeface="Amazon Ember Light" charset="0"/>
                <a:ea typeface="Amazon Ember Light" charset="0"/>
                <a:cs typeface="Amazon Ember Light" charset="0"/>
              </a:defRPr>
            </a:lvl3pPr>
            <a:lvl4pPr marL="1600200" indent="-228600" algn="l" defTabSz="914400" rtl="0" eaLnBrk="1" latinLnBrk="0" hangingPunct="1">
              <a:lnSpc>
                <a:spcPct val="90000"/>
              </a:lnSpc>
              <a:spcBef>
                <a:spcPts val="500"/>
              </a:spcBef>
              <a:buFontTx/>
              <a:buBlip>
                <a:blip r:embed="rId10"/>
              </a:buBlip>
              <a:defRPr sz="1800" b="0" i="0" kern="1200">
                <a:solidFill>
                  <a:schemeClr val="tx1"/>
                </a:solidFill>
                <a:latin typeface="Amazon Ember Light" charset="0"/>
                <a:ea typeface="Amazon Ember Light" charset="0"/>
                <a:cs typeface="Amazon Ember Light" charset="0"/>
              </a:defRPr>
            </a:lvl4pPr>
            <a:lvl5pPr marL="2057400" indent="-228600" algn="l" defTabSz="914400" rtl="0" eaLnBrk="1" latinLnBrk="0" hangingPunct="1">
              <a:lnSpc>
                <a:spcPct val="90000"/>
              </a:lnSpc>
              <a:spcBef>
                <a:spcPts val="500"/>
              </a:spcBef>
              <a:buFontTx/>
              <a:buBlip>
                <a:blip r:embed="rId10"/>
              </a:buBlip>
              <a:defRPr sz="1800" b="0" i="0" kern="1200">
                <a:solidFill>
                  <a:schemeClr val="tx1"/>
                </a:solidFill>
                <a:latin typeface="Amazon Ember Light" charset="0"/>
                <a:ea typeface="Amazon Ember Light" charset="0"/>
                <a:cs typeface="Amazon Ember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479425" indent="-479425"/>
            <a:r>
              <a:rPr lang="fr-FR" dirty="0">
                <a:latin typeface="Amazon Ember" panose="020B0603020204020204" pitchFamily="34" charset="0"/>
                <a:ea typeface="Amazon Ember" panose="020B0603020204020204" pitchFamily="34" charset="0"/>
                <a:cs typeface="Amazon Ember" panose="020B0603020204020204" pitchFamily="34" charset="0"/>
              </a:rPr>
              <a:t>IAM vous permet de suivre le principe du </a:t>
            </a:r>
            <a:r>
              <a:rPr lang="fr-FR" b="1" dirty="0">
                <a:solidFill>
                  <a:srgbClr val="0070C0"/>
                </a:solidFill>
                <a:latin typeface="Amazon Ember" panose="020B0603020204020204" pitchFamily="34" charset="0"/>
              </a:rPr>
              <a:t>moindre privilège</a:t>
            </a:r>
            <a:r>
              <a:rPr lang="en-US" dirty="0">
                <a:latin typeface="Amazon Ember" panose="020B0603020204020204" pitchFamily="34" charset="0"/>
                <a:ea typeface="Amazon Ember" panose="020B0603020204020204" pitchFamily="34" charset="0"/>
                <a:cs typeface="Amazon Ember" panose="020B0603020204020204" pitchFamily="34" charset="0"/>
              </a:rPr>
              <a:t>.</a:t>
            </a:r>
          </a:p>
          <a:p>
            <a:pPr marL="458788" indent="-458788">
              <a:lnSpc>
                <a:spcPct val="150000"/>
              </a:lnSpc>
            </a:pPr>
            <a:r>
              <a:rPr lang="en-US"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Best practices:</a:t>
            </a:r>
          </a:p>
          <a:p>
            <a:pPr marL="915988" lvl="1" indent="-458788">
              <a:lnSpc>
                <a:spcPct val="150000"/>
              </a:lnSpc>
            </a:pPr>
            <a:r>
              <a:rPr lang="fr-FR" dirty="0"/>
              <a:t>Supprimer les clés d'accès de l'utilisateur root</a:t>
            </a:r>
            <a:r>
              <a:rPr lang="en-US" dirty="0"/>
              <a:t>.</a:t>
            </a:r>
          </a:p>
          <a:p>
            <a:pPr marL="915988" lvl="1" indent="-458788">
              <a:lnSpc>
                <a:spcPct val="150000"/>
              </a:lnSpc>
            </a:pPr>
            <a:r>
              <a:rPr lang="en-US" dirty="0" err="1"/>
              <a:t>Créer</a:t>
            </a:r>
            <a:r>
              <a:rPr lang="en-US" dirty="0"/>
              <a:t> un </a:t>
            </a:r>
            <a:r>
              <a:rPr lang="en-US" dirty="0" err="1"/>
              <a:t>utilisateur</a:t>
            </a:r>
            <a:r>
              <a:rPr lang="en-US" dirty="0"/>
              <a:t> IAM.</a:t>
            </a:r>
          </a:p>
          <a:p>
            <a:pPr marL="915988" lvl="1" indent="-458788">
              <a:lnSpc>
                <a:spcPct val="150000"/>
              </a:lnSpc>
            </a:pPr>
            <a:r>
              <a:rPr lang="en-US" dirty="0"/>
              <a:t>Accorder </a:t>
            </a:r>
            <a:r>
              <a:rPr lang="en-US" dirty="0" err="1"/>
              <a:t>l'accès</a:t>
            </a:r>
            <a:r>
              <a:rPr lang="en-US" dirty="0"/>
              <a:t> </a:t>
            </a:r>
            <a:r>
              <a:rPr lang="en-US" dirty="0" err="1"/>
              <a:t>administrateur</a:t>
            </a:r>
            <a:r>
              <a:rPr lang="en-US" dirty="0"/>
              <a:t>.</a:t>
            </a:r>
          </a:p>
          <a:p>
            <a:pPr marL="915988" lvl="1" indent="-458788">
              <a:lnSpc>
                <a:spcPct val="150000"/>
              </a:lnSpc>
            </a:pPr>
            <a:r>
              <a:rPr lang="en-US" dirty="0" err="1"/>
              <a:t>Activer</a:t>
            </a:r>
            <a:r>
              <a:rPr lang="en-US" dirty="0"/>
              <a:t> </a:t>
            </a:r>
            <a:r>
              <a:rPr lang="en-US" dirty="0" err="1"/>
              <a:t>l'authentification</a:t>
            </a:r>
            <a:r>
              <a:rPr lang="en-US" dirty="0"/>
              <a:t> </a:t>
            </a:r>
            <a:r>
              <a:rPr lang="en-US" dirty="0" err="1"/>
              <a:t>multifacteur</a:t>
            </a:r>
            <a:r>
              <a:rPr lang="en-US" dirty="0"/>
              <a:t> (MFA).</a:t>
            </a:r>
          </a:p>
          <a:p>
            <a:pPr marL="915988" lvl="1" indent="-458788">
              <a:lnSpc>
                <a:spcPct val="150000"/>
              </a:lnSpc>
            </a:pPr>
            <a:r>
              <a:rPr lang="fr-FR" dirty="0"/>
              <a:t>Utiliser les informations d'identification IAM pour interagir avec AWS</a:t>
            </a:r>
            <a:r>
              <a:rPr lang="en-US" dirty="0"/>
              <a:t>.</a:t>
            </a:r>
          </a:p>
        </p:txBody>
      </p:sp>
    </p:spTree>
    <p:custDataLst>
      <p:tags r:id="rId1"/>
    </p:custDataLst>
    <p:extLst>
      <p:ext uri="{BB962C8B-B14F-4D97-AF65-F5344CB8AC3E}">
        <p14:creationId xmlns:p14="http://schemas.microsoft.com/office/powerpoint/2010/main" val="12393122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IAM: Authentication</a:t>
            </a:r>
          </a:p>
        </p:txBody>
      </p:sp>
      <p:sp>
        <p:nvSpPr>
          <p:cNvPr id="3" name="Content Placeholder 2"/>
          <p:cNvSpPr>
            <a:spLocks noGrp="1"/>
          </p:cNvSpPr>
          <p:nvPr>
            <p:ph idx="1"/>
          </p:nvPr>
        </p:nvSpPr>
        <p:spPr>
          <a:xfrm>
            <a:off x="238539" y="1440305"/>
            <a:ext cx="8365658" cy="4913308"/>
          </a:xfrm>
        </p:spPr>
        <p:txBody>
          <a:bodyPr>
            <a:normAutofit lnSpcReduction="10000"/>
          </a:bodyPr>
          <a:lstStyle/>
          <a:p>
            <a:pPr marL="457200" lvl="1" indent="-457200">
              <a:lnSpc>
                <a:spcPct val="110000"/>
              </a:lnSpc>
              <a:spcBef>
                <a:spcPts val="1800"/>
              </a:spcBef>
              <a:spcAft>
                <a:spcPts val="800"/>
              </a:spcAft>
            </a:pPr>
            <a:r>
              <a:rPr lang="en-US" sz="2800" dirty="0" err="1"/>
              <a:t>Accès</a:t>
            </a:r>
            <a:r>
              <a:rPr lang="en-US" sz="2800" dirty="0"/>
              <a:t> </a:t>
            </a:r>
            <a:r>
              <a:rPr lang="en-US" sz="2800" dirty="0" err="1"/>
              <a:t>programmatique</a:t>
            </a:r>
            <a:r>
              <a:rPr lang="en-US" sz="2800" dirty="0"/>
              <a:t>:</a:t>
            </a:r>
          </a:p>
          <a:p>
            <a:pPr marL="914400" lvl="2" indent="-457200">
              <a:lnSpc>
                <a:spcPct val="110000"/>
              </a:lnSpc>
              <a:spcBef>
                <a:spcPts val="1800"/>
              </a:spcBef>
              <a:spcAft>
                <a:spcPts val="800"/>
              </a:spcAft>
            </a:pPr>
            <a:r>
              <a:rPr lang="fr-FR" sz="2400" dirty="0"/>
              <a:t>Authentifie l'ID de clé d'accès et la clé d'accès secrète</a:t>
            </a:r>
            <a:r>
              <a:rPr lang="en-US" sz="2400" dirty="0"/>
              <a:t>.</a:t>
            </a:r>
          </a:p>
          <a:p>
            <a:pPr marL="914400" lvl="2" indent="-457200">
              <a:lnSpc>
                <a:spcPct val="110000"/>
              </a:lnSpc>
              <a:spcBef>
                <a:spcPts val="1800"/>
              </a:spcBef>
              <a:spcAft>
                <a:spcPts val="800"/>
              </a:spcAft>
            </a:pPr>
            <a:r>
              <a:rPr lang="fr-FR" sz="2400" dirty="0"/>
              <a:t>Fournit un accès à l'API, à l'interface de ligne de commande, au SDK et à d'autres outils de développement</a:t>
            </a:r>
            <a:r>
              <a:rPr lang="en-US" sz="2400" dirty="0"/>
              <a:t>.</a:t>
            </a:r>
          </a:p>
          <a:p>
            <a:pPr marL="457200" lvl="1" indent="-457200">
              <a:lnSpc>
                <a:spcPct val="110000"/>
              </a:lnSpc>
              <a:spcBef>
                <a:spcPts val="1800"/>
              </a:spcBef>
              <a:spcAft>
                <a:spcPts val="800"/>
              </a:spcAft>
            </a:pPr>
            <a:r>
              <a:rPr lang="en-US" sz="2800" dirty="0" err="1"/>
              <a:t>Accès</a:t>
            </a:r>
            <a:r>
              <a:rPr lang="en-US" sz="2800" dirty="0"/>
              <a:t> aux consoles:</a:t>
            </a:r>
          </a:p>
          <a:p>
            <a:pPr marL="914400" lvl="2" indent="-457200">
              <a:lnSpc>
                <a:spcPct val="110000"/>
              </a:lnSpc>
              <a:spcBef>
                <a:spcPts val="1800"/>
              </a:spcBef>
              <a:spcAft>
                <a:spcPts val="800"/>
              </a:spcAft>
            </a:pPr>
            <a:r>
              <a:rPr lang="fr-FR" sz="2400" dirty="0"/>
              <a:t>Utilise l'identifiant ou l'alias du compte, le nom d'utilisateur et le mot de passe IAM</a:t>
            </a:r>
            <a:r>
              <a:rPr lang="en-US" sz="2400" dirty="0"/>
              <a:t>.</a:t>
            </a:r>
          </a:p>
          <a:p>
            <a:pPr marL="914400" lvl="2" indent="-457200">
              <a:lnSpc>
                <a:spcPct val="110000"/>
              </a:lnSpc>
              <a:spcBef>
                <a:spcPts val="1800"/>
              </a:spcBef>
              <a:spcAft>
                <a:spcPts val="800"/>
              </a:spcAft>
            </a:pPr>
            <a:r>
              <a:rPr lang="fr-FR" sz="2400" dirty="0"/>
              <a:t>Si activé, MFA demande le code d'authentification</a:t>
            </a:r>
            <a:r>
              <a:rPr lang="en-US" sz="2400" dirty="0"/>
              <a:t>.</a:t>
            </a:r>
          </a:p>
        </p:txBody>
      </p:sp>
      <p:pic>
        <p:nvPicPr>
          <p:cNvPr id="8" name="Picture 7" descr="IAM.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1343280" y="5811120"/>
            <a:ext cx="977927" cy="977927"/>
          </a:xfrm>
          <a:prstGeom prst="rect">
            <a:avLst/>
          </a:prstGeom>
        </p:spPr>
      </p:pic>
      <p:pic>
        <p:nvPicPr>
          <p:cNvPr id="6" name="Picture 5">
            <a:extLst>
              <a:ext uri="{FF2B5EF4-FFF2-40B4-BE49-F238E27FC236}">
                <a16:creationId xmlns:a16="http://schemas.microsoft.com/office/drawing/2014/main" id="{37189F6A-391C-E140-A639-C6B76A02854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04196" y="1734318"/>
            <a:ext cx="2987842" cy="2987842"/>
          </a:xfrm>
          <a:prstGeom prst="rect">
            <a:avLst/>
          </a:prstGeom>
        </p:spPr>
      </p:pic>
      <p:pic>
        <p:nvPicPr>
          <p:cNvPr id="7" name="Picture 6">
            <a:extLst>
              <a:ext uri="{FF2B5EF4-FFF2-40B4-BE49-F238E27FC236}">
                <a16:creationId xmlns:a16="http://schemas.microsoft.com/office/drawing/2014/main" id="{9FF37312-ED77-CB4E-9347-E3C5A989688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453465" y="2499366"/>
            <a:ext cx="1289304" cy="1289304"/>
          </a:xfrm>
          <a:prstGeom prst="rect">
            <a:avLst/>
          </a:prstGeom>
        </p:spPr>
      </p:pic>
    </p:spTree>
    <p:custDataLst>
      <p:tags r:id="rId1"/>
    </p:custDataLst>
    <p:extLst>
      <p:ext uri="{BB962C8B-B14F-4D97-AF65-F5344CB8AC3E}">
        <p14:creationId xmlns:p14="http://schemas.microsoft.com/office/powerpoint/2010/main" val="5798080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IAM: Authorization</a:t>
            </a:r>
          </a:p>
        </p:txBody>
      </p:sp>
      <p:sp>
        <p:nvSpPr>
          <p:cNvPr id="3" name="Content Placeholder 2"/>
          <p:cNvSpPr>
            <a:spLocks noGrp="1"/>
          </p:cNvSpPr>
          <p:nvPr>
            <p:ph idx="1"/>
          </p:nvPr>
        </p:nvSpPr>
        <p:spPr>
          <a:xfrm>
            <a:off x="238539" y="1440305"/>
            <a:ext cx="9185518" cy="4913308"/>
          </a:xfrm>
        </p:spPr>
        <p:txBody>
          <a:bodyPr>
            <a:normAutofit fontScale="85000" lnSpcReduction="10000"/>
          </a:bodyPr>
          <a:lstStyle/>
          <a:p>
            <a:pPr marL="457200" lvl="1" indent="-457200">
              <a:lnSpc>
                <a:spcPct val="120000"/>
              </a:lnSpc>
              <a:spcBef>
                <a:spcPts val="1800"/>
              </a:spcBef>
              <a:spcAft>
                <a:spcPts val="800"/>
              </a:spcAft>
            </a:pPr>
            <a:r>
              <a:rPr lang="fr-FR" sz="2800" dirty="0"/>
              <a:t>Permet aux utilisateurs d'accéder aux services AWS en accordant une autorisation</a:t>
            </a:r>
            <a:endParaRPr lang="en-US" sz="2800" dirty="0"/>
          </a:p>
          <a:p>
            <a:pPr marL="457200" lvl="1" indent="-457200">
              <a:lnSpc>
                <a:spcPct val="120000"/>
              </a:lnSpc>
              <a:spcBef>
                <a:spcPts val="1800"/>
              </a:spcBef>
              <a:spcAft>
                <a:spcPts val="800"/>
              </a:spcAft>
            </a:pPr>
            <a:r>
              <a:rPr lang="fr-FR" sz="2800" dirty="0"/>
              <a:t>Attribuer des autorisations en créant une stratégie IAM</a:t>
            </a:r>
            <a:r>
              <a:rPr lang="en-US" sz="2800" dirty="0"/>
              <a:t>.</a:t>
            </a:r>
          </a:p>
          <a:p>
            <a:pPr marL="457200" lvl="1" indent="-457200">
              <a:lnSpc>
                <a:spcPct val="120000"/>
              </a:lnSpc>
              <a:spcBef>
                <a:spcPts val="1800"/>
              </a:spcBef>
              <a:spcAft>
                <a:spcPts val="800"/>
              </a:spcAft>
            </a:pPr>
            <a:r>
              <a:rPr lang="fr-FR" sz="2800" dirty="0"/>
              <a:t>Les autorisations déterminent quelles ressources et opérations sont autorisées à être utilisées</a:t>
            </a:r>
            <a:r>
              <a:rPr lang="en-US" sz="2800" dirty="0"/>
              <a:t>:</a:t>
            </a:r>
          </a:p>
          <a:p>
            <a:pPr marL="862013" lvl="1" indent="-455613">
              <a:lnSpc>
                <a:spcPct val="120000"/>
              </a:lnSpc>
              <a:spcBef>
                <a:spcPts val="600"/>
              </a:spcBef>
            </a:pPr>
            <a:r>
              <a:rPr lang="fr-FR" dirty="0"/>
              <a:t>Toutes les autorisations sont implicitement refusées par défaut</a:t>
            </a:r>
            <a:r>
              <a:rPr lang="en-US" dirty="0"/>
              <a:t>.</a:t>
            </a:r>
          </a:p>
          <a:p>
            <a:pPr marL="862013" lvl="1" indent="-455613">
              <a:lnSpc>
                <a:spcPct val="120000"/>
              </a:lnSpc>
              <a:spcBef>
                <a:spcPts val="600"/>
              </a:spcBef>
              <a:spcAft>
                <a:spcPts val="1800"/>
              </a:spcAft>
            </a:pPr>
            <a:r>
              <a:rPr lang="fr-FR" dirty="0"/>
              <a:t>Si quelque chose est explicitement refusé, il ne peut jamais être autorisé</a:t>
            </a:r>
            <a:r>
              <a:rPr lang="en-US" dirty="0"/>
              <a:t>.</a:t>
            </a:r>
          </a:p>
          <a:p>
            <a:pPr marL="0" indent="0">
              <a:lnSpc>
                <a:spcPct val="120000"/>
              </a:lnSpc>
              <a:spcBef>
                <a:spcPts val="600"/>
              </a:spcBef>
              <a:spcAft>
                <a:spcPts val="600"/>
              </a:spcAft>
              <a:buNone/>
            </a:pPr>
            <a:r>
              <a:rPr lang="en-US"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Best practice</a:t>
            </a:r>
            <a:r>
              <a:rPr lang="en-US" b="1" dirty="0">
                <a:solidFill>
                  <a:srgbClr val="0070C0"/>
                </a:solidFill>
              </a:rPr>
              <a:t>: </a:t>
            </a:r>
            <a:r>
              <a:rPr lang="fr-FR" dirty="0"/>
              <a:t>Suivre le principe du moindre privilège</a:t>
            </a:r>
            <a:r>
              <a:rPr lang="en-US" dirty="0"/>
              <a:t>.</a:t>
            </a:r>
            <a:endParaRPr lang="en-US" b="1" i="1" dirty="0">
              <a:latin typeface="Amazon Ember" panose="020B0603020204020204" pitchFamily="34" charset="0"/>
              <a:ea typeface="Amazon Ember" panose="020B0603020204020204" pitchFamily="34" charset="0"/>
              <a:cs typeface="Amazon Ember" panose="020B0603020204020204" pitchFamily="34" charset="0"/>
            </a:endParaRPr>
          </a:p>
          <a:p>
            <a:pPr marL="0" indent="0">
              <a:lnSpc>
                <a:spcPct val="120000"/>
              </a:lnSpc>
              <a:spcBef>
                <a:spcPts val="600"/>
              </a:spcBef>
              <a:buNone/>
            </a:pPr>
            <a:r>
              <a:rPr lang="en-US" sz="2400" b="1" i="1" dirty="0">
                <a:latin typeface="Amazon Ember" panose="020B0603020204020204" pitchFamily="34" charset="0"/>
                <a:ea typeface="Amazon Ember" panose="020B0603020204020204" pitchFamily="34" charset="0"/>
                <a:cs typeface="Amazon Ember" panose="020B0603020204020204" pitchFamily="34" charset="0"/>
              </a:rPr>
              <a:t>NOTE</a:t>
            </a:r>
            <a:r>
              <a:rPr lang="en-US" sz="2400" dirty="0"/>
              <a:t>: </a:t>
            </a:r>
            <a:r>
              <a:rPr lang="fr-FR" sz="2400" dirty="0"/>
              <a:t>AM est </a:t>
            </a:r>
            <a:r>
              <a:rPr lang="fr-FR" sz="2400" b="1" dirty="0">
                <a:solidFill>
                  <a:schemeClr val="accent1"/>
                </a:solidFill>
              </a:rPr>
              <a:t>mondial</a:t>
            </a:r>
            <a:r>
              <a:rPr lang="fr-FR" sz="2400" dirty="0"/>
              <a:t>. Ce n'est pas par région. Il s'applique à toutes les régions</a:t>
            </a:r>
            <a:r>
              <a:rPr lang="en-US" sz="2400" dirty="0"/>
              <a:t>.</a:t>
            </a:r>
          </a:p>
        </p:txBody>
      </p:sp>
      <p:pic>
        <p:nvPicPr>
          <p:cNvPr id="8" name="Picture 7" descr="IAM.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1343280" y="5811120"/>
            <a:ext cx="977927" cy="977927"/>
          </a:xfrm>
          <a:prstGeom prst="rect">
            <a:avLst/>
          </a:prstGeom>
        </p:spPr>
      </p:pic>
      <p:pic>
        <p:nvPicPr>
          <p:cNvPr id="10" name="Picture 9">
            <a:extLst>
              <a:ext uri="{FF2B5EF4-FFF2-40B4-BE49-F238E27FC236}">
                <a16:creationId xmlns:a16="http://schemas.microsoft.com/office/drawing/2014/main" id="{0CE7996E-3E64-8D4A-8CA2-3E230EA6B6F6}"/>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2285" r="20814"/>
          <a:stretch/>
        </p:blipFill>
        <p:spPr>
          <a:xfrm>
            <a:off x="9424056" y="1781214"/>
            <a:ext cx="1975379" cy="2952671"/>
          </a:xfrm>
          <a:prstGeom prst="rect">
            <a:avLst/>
          </a:prstGeom>
        </p:spPr>
      </p:pic>
      <p:pic>
        <p:nvPicPr>
          <p:cNvPr id="11" name="Picture 10">
            <a:extLst>
              <a:ext uri="{FF2B5EF4-FFF2-40B4-BE49-F238E27FC236}">
                <a16:creationId xmlns:a16="http://schemas.microsoft.com/office/drawing/2014/main" id="{CA4703E4-AC5C-B940-998D-6A2C57FCB95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719300" y="3799692"/>
            <a:ext cx="487909" cy="487909"/>
          </a:xfrm>
          <a:prstGeom prst="rect">
            <a:avLst/>
          </a:prstGeom>
        </p:spPr>
      </p:pic>
      <p:pic>
        <p:nvPicPr>
          <p:cNvPr id="12" name="Picture 11">
            <a:extLst>
              <a:ext uri="{FF2B5EF4-FFF2-40B4-BE49-F238E27FC236}">
                <a16:creationId xmlns:a16="http://schemas.microsoft.com/office/drawing/2014/main" id="{D6D45AE9-9DBF-534D-8544-41DC4CD9662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652231" y="3042385"/>
            <a:ext cx="622045" cy="622045"/>
          </a:xfrm>
          <a:prstGeom prst="rect">
            <a:avLst/>
          </a:prstGeom>
        </p:spPr>
      </p:pic>
      <p:pic>
        <p:nvPicPr>
          <p:cNvPr id="13" name="Picture 12">
            <a:extLst>
              <a:ext uri="{FF2B5EF4-FFF2-40B4-BE49-F238E27FC236}">
                <a16:creationId xmlns:a16="http://schemas.microsoft.com/office/drawing/2014/main" id="{52FDB345-EE20-4947-B7E8-E29A0473F54A}"/>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652230" y="2482225"/>
            <a:ext cx="622045" cy="622045"/>
          </a:xfrm>
          <a:prstGeom prst="rect">
            <a:avLst/>
          </a:prstGeom>
        </p:spPr>
      </p:pic>
    </p:spTree>
    <p:custDataLst>
      <p:tags r:id="rId1"/>
    </p:custDataLst>
    <p:extLst>
      <p:ext uri="{BB962C8B-B14F-4D97-AF65-F5344CB8AC3E}">
        <p14:creationId xmlns:p14="http://schemas.microsoft.com/office/powerpoint/2010/main" val="9968838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7ADF1507-7887-2E40-9996-FCB25D1E1CDD}"/>
              </a:ext>
            </a:extLst>
          </p:cNvPr>
          <p:cNvSpPr>
            <a:spLocks noGrp="1"/>
          </p:cNvSpPr>
          <p:nvPr>
            <p:ph idx="1"/>
          </p:nvPr>
        </p:nvSpPr>
        <p:spPr>
          <a:xfrm>
            <a:off x="458625" y="1292070"/>
            <a:ext cx="11359995" cy="4913308"/>
          </a:xfrm>
        </p:spPr>
        <p:txBody>
          <a:bodyPr>
            <a:normAutofit/>
          </a:bodyPr>
          <a:lstStyle/>
          <a:p>
            <a:pPr marL="457200" lvl="1" indent="-457200">
              <a:lnSpc>
                <a:spcPct val="110000"/>
              </a:lnSpc>
              <a:spcBef>
                <a:spcPts val="1800"/>
              </a:spcBef>
              <a:spcAft>
                <a:spcPts val="800"/>
              </a:spcAft>
            </a:pPr>
            <a:r>
              <a:rPr lang="fr-FR" dirty="0"/>
              <a:t>MFA offre une sécurité accrue</a:t>
            </a:r>
            <a:r>
              <a:rPr lang="en-US" dirty="0"/>
              <a:t>.</a:t>
            </a:r>
          </a:p>
          <a:p>
            <a:pPr marL="457200" lvl="1" indent="-457200">
              <a:lnSpc>
                <a:spcPct val="110000"/>
              </a:lnSpc>
              <a:spcBef>
                <a:spcPts val="1800"/>
              </a:spcBef>
              <a:spcAft>
                <a:spcPts val="800"/>
              </a:spcAft>
            </a:pPr>
            <a:r>
              <a:rPr lang="fr-FR" dirty="0"/>
              <a:t>En plus du nom d'utilisateur et du mot de passe, MFA requiert un code d'authentification unique pour accéder aux services AWS</a:t>
            </a:r>
            <a:r>
              <a:rPr lang="en-US" dirty="0"/>
              <a:t>.</a:t>
            </a:r>
          </a:p>
        </p:txBody>
      </p:sp>
      <p:sp>
        <p:nvSpPr>
          <p:cNvPr id="2" name="Title 1"/>
          <p:cNvSpPr>
            <a:spLocks noGrp="1"/>
          </p:cNvSpPr>
          <p:nvPr>
            <p:ph type="title"/>
          </p:nvPr>
        </p:nvSpPr>
        <p:spPr>
          <a:xfrm>
            <a:off x="238539" y="158621"/>
            <a:ext cx="11115261" cy="989044"/>
          </a:xfrm>
        </p:spPr>
        <p:txBody>
          <a:bodyPr>
            <a:noAutofit/>
          </a:bodyPr>
          <a:lstStyle/>
          <a:p>
            <a:r>
              <a:rPr lang="en-US" sz="3800" dirty="0"/>
              <a:t>IAM Multi-Factor Authentication (MFA)</a:t>
            </a:r>
          </a:p>
        </p:txBody>
      </p:sp>
      <p:pic>
        <p:nvPicPr>
          <p:cNvPr id="3" name="Picture 2" descr="IAM.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1343280" y="5811120"/>
            <a:ext cx="977927" cy="977927"/>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711139" y="2958601"/>
            <a:ext cx="5828081" cy="2992136"/>
          </a:xfrm>
          <a:prstGeom prst="rect">
            <a:avLst/>
          </a:prstGeom>
          <a:ln>
            <a:solidFill>
              <a:srgbClr val="474746">
                <a:lumMod val="50000"/>
              </a:srgbClr>
            </a:solidFill>
          </a:ln>
        </p:spPr>
      </p:pic>
      <p:sp>
        <p:nvSpPr>
          <p:cNvPr id="11" name="Right Arrow 10"/>
          <p:cNvSpPr/>
          <p:nvPr/>
        </p:nvSpPr>
        <p:spPr>
          <a:xfrm>
            <a:off x="5062220" y="4291973"/>
            <a:ext cx="583367" cy="565879"/>
          </a:xfrm>
          <a:prstGeom prst="rightArrow">
            <a:avLst>
              <a:gd name="adj1" fmla="val 64363"/>
              <a:gd name="adj2" fmla="val 41023"/>
            </a:avLst>
          </a:prstGeom>
          <a:gradFill rotWithShape="1">
            <a:gsLst>
              <a:gs pos="0">
                <a:srgbClr val="E98E31">
                  <a:tint val="100000"/>
                  <a:shade val="100000"/>
                  <a:satMod val="130000"/>
                </a:srgbClr>
              </a:gs>
              <a:gs pos="100000">
                <a:srgbClr val="E98E31">
                  <a:tint val="50000"/>
                  <a:shade val="100000"/>
                  <a:satMod val="350000"/>
                </a:srgbClr>
              </a:gs>
            </a:gsLst>
            <a:lin ang="16200000" scaled="0"/>
          </a:gradFill>
          <a:ln w="9525" cap="flat" cmpd="sng" algn="ctr">
            <a:solidFill>
              <a:srgbClr val="E98E31">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white"/>
              </a:solidFill>
              <a:effectLst/>
              <a:uLnTx/>
              <a:uFillTx/>
              <a:latin typeface="Arial"/>
              <a:ea typeface=""/>
              <a:cs typeface=""/>
            </a:endParaRPr>
          </a:p>
        </p:txBody>
      </p:sp>
      <p:pic>
        <p:nvPicPr>
          <p:cNvPr id="12" name="Pictur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8645" y="3282503"/>
            <a:ext cx="4367863" cy="2584817"/>
          </a:xfrm>
          <a:prstGeom prst="rect">
            <a:avLst/>
          </a:prstGeom>
          <a:ln>
            <a:solidFill>
              <a:srgbClr val="474746">
                <a:lumMod val="50000"/>
              </a:srgbClr>
            </a:solidFill>
          </a:ln>
        </p:spPr>
      </p:pic>
      <p:pic>
        <p:nvPicPr>
          <p:cNvPr id="13" name="Picture 12" descr="User.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866223" y="3282503"/>
            <a:ext cx="975360" cy="975360"/>
          </a:xfrm>
          <a:prstGeom prst="rect">
            <a:avLst/>
          </a:prstGeom>
        </p:spPr>
      </p:pic>
    </p:spTree>
    <p:custDataLst>
      <p:tags r:id="rId1"/>
    </p:custDataLst>
    <p:extLst>
      <p:ext uri="{BB962C8B-B14F-4D97-AF65-F5344CB8AC3E}">
        <p14:creationId xmlns:p14="http://schemas.microsoft.com/office/powerpoint/2010/main" val="11444835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IAM Users</a:t>
            </a:r>
          </a:p>
        </p:txBody>
      </p:sp>
      <p:sp>
        <p:nvSpPr>
          <p:cNvPr id="3" name="Content Placeholder 2"/>
          <p:cNvSpPr>
            <a:spLocks noGrp="1"/>
          </p:cNvSpPr>
          <p:nvPr>
            <p:ph idx="1"/>
          </p:nvPr>
        </p:nvSpPr>
        <p:spPr>
          <a:xfrm>
            <a:off x="238539" y="1440305"/>
            <a:ext cx="8981162" cy="4913308"/>
          </a:xfrm>
        </p:spPr>
        <p:txBody>
          <a:bodyPr>
            <a:normAutofit fontScale="77500" lnSpcReduction="20000"/>
          </a:bodyPr>
          <a:lstStyle/>
          <a:p>
            <a:pPr marL="457200" lvl="1" indent="-457200">
              <a:lnSpc>
                <a:spcPct val="110000"/>
              </a:lnSpc>
              <a:spcBef>
                <a:spcPts val="1800"/>
              </a:spcBef>
              <a:spcAft>
                <a:spcPts val="800"/>
              </a:spcAft>
            </a:pPr>
            <a:r>
              <a:rPr lang="fr-FR" sz="3000" dirty="0"/>
              <a:t>Une entité que vous créez dans AWS</a:t>
            </a:r>
            <a:r>
              <a:rPr lang="en-US" sz="3000" dirty="0"/>
              <a:t>.</a:t>
            </a:r>
          </a:p>
          <a:p>
            <a:pPr marL="457200" lvl="1" indent="-457200">
              <a:lnSpc>
                <a:spcPct val="110000"/>
              </a:lnSpc>
              <a:spcBef>
                <a:spcPts val="1800"/>
              </a:spcBef>
              <a:spcAft>
                <a:spcPts val="800"/>
              </a:spcAft>
            </a:pPr>
            <a:r>
              <a:rPr lang="fr-FR" sz="3000" dirty="0"/>
              <a:t>Fournit un moyen d'interagir avec AWS</a:t>
            </a:r>
            <a:r>
              <a:rPr lang="en-US" sz="3000" dirty="0"/>
              <a:t>.</a:t>
            </a:r>
          </a:p>
          <a:p>
            <a:pPr marL="457200" lvl="1" indent="-457200">
              <a:lnSpc>
                <a:spcPct val="110000"/>
              </a:lnSpc>
              <a:spcBef>
                <a:spcPts val="1800"/>
              </a:spcBef>
              <a:spcAft>
                <a:spcPts val="800"/>
              </a:spcAft>
            </a:pPr>
            <a:r>
              <a:rPr lang="fr-FR" sz="3000" dirty="0"/>
              <a:t>Aucune information d'identification de sécurité par défaut pour les utilisateurs IAM</a:t>
            </a:r>
            <a:r>
              <a:rPr lang="en-US" sz="3000" dirty="0"/>
              <a:t>:</a:t>
            </a:r>
          </a:p>
          <a:p>
            <a:pPr marL="914400" lvl="2" indent="-457200">
              <a:lnSpc>
                <a:spcPct val="110000"/>
              </a:lnSpc>
              <a:spcBef>
                <a:spcPts val="1800"/>
              </a:spcBef>
              <a:spcAft>
                <a:spcPts val="800"/>
              </a:spcAft>
            </a:pPr>
            <a:r>
              <a:rPr lang="fr-FR" sz="2400" dirty="0"/>
              <a:t>Vous devez les affecter spécifiquement</a:t>
            </a:r>
            <a:r>
              <a:rPr lang="en-US" sz="2400" dirty="0"/>
              <a:t>.</a:t>
            </a:r>
          </a:p>
          <a:p>
            <a:pPr marL="457200" lvl="1" indent="-457200">
              <a:lnSpc>
                <a:spcPct val="110000"/>
              </a:lnSpc>
              <a:spcBef>
                <a:spcPts val="1800"/>
              </a:spcBef>
              <a:spcAft>
                <a:spcPts val="800"/>
              </a:spcAft>
            </a:pPr>
            <a:r>
              <a:rPr lang="fr-FR" sz="3000" dirty="0"/>
              <a:t>Les utilisateurs IAM ne sont pas nécessairement des personnes</a:t>
            </a:r>
            <a:r>
              <a:rPr lang="en-US" sz="3000" dirty="0"/>
              <a:t>.</a:t>
            </a:r>
          </a:p>
          <a:p>
            <a:pPr marL="609585" lvl="1" indent="0">
              <a:buNone/>
            </a:pPr>
            <a:endParaRPr lang="en-US" dirty="0"/>
          </a:p>
          <a:p>
            <a:pPr marL="0" lvl="1" indent="0">
              <a:lnSpc>
                <a:spcPct val="110000"/>
              </a:lnSpc>
              <a:spcBef>
                <a:spcPts val="1800"/>
              </a:spcBef>
              <a:spcAft>
                <a:spcPts val="800"/>
              </a:spcAft>
              <a:buNone/>
            </a:pPr>
            <a:r>
              <a:rPr lang="en-US" sz="2700"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Best practice: </a:t>
            </a:r>
            <a:r>
              <a:rPr lang="fr-FR" sz="2700" dirty="0"/>
              <a:t>Créez un compte d'utilisateur IAM distinct avec des privilèges administratifs au lieu d'utiliser l'utilisateur du compte racine</a:t>
            </a:r>
            <a:r>
              <a:rPr lang="en-US" sz="2700" dirty="0"/>
              <a:t>.</a:t>
            </a:r>
          </a:p>
        </p:txBody>
      </p:sp>
      <p:grpSp>
        <p:nvGrpSpPr>
          <p:cNvPr id="5" name="Group 4"/>
          <p:cNvGrpSpPr/>
          <p:nvPr/>
        </p:nvGrpSpPr>
        <p:grpSpPr>
          <a:xfrm>
            <a:off x="7008348" y="1544643"/>
            <a:ext cx="2311067" cy="1217746"/>
            <a:chOff x="5768229" y="607098"/>
            <a:chExt cx="1733300" cy="913308"/>
          </a:xfrm>
        </p:grpSpPr>
        <p:pic>
          <p:nvPicPr>
            <p:cNvPr id="6" name="Picture 5" descr="Us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55166" y="607098"/>
              <a:ext cx="647336" cy="555934"/>
            </a:xfrm>
            <a:prstGeom prst="rect">
              <a:avLst/>
            </a:prstGeom>
          </p:spPr>
        </p:pic>
        <p:sp>
          <p:nvSpPr>
            <p:cNvPr id="7" name="TextBox 6"/>
            <p:cNvSpPr txBox="1"/>
            <p:nvPr/>
          </p:nvSpPr>
          <p:spPr>
            <a:xfrm>
              <a:off x="5768229" y="1081825"/>
              <a:ext cx="1733300" cy="438581"/>
            </a:xfrm>
            <a:prstGeom prst="rect">
              <a:avLst/>
            </a:prstGeom>
            <a:noFill/>
          </p:spPr>
          <p:txBody>
            <a:bodyPr wrap="square" rtlCol="0">
              <a:spAutoFit/>
            </a:bodyPr>
            <a:lstStyle/>
            <a:p>
              <a:pPr algn="ctr"/>
              <a:r>
                <a:rPr lang="en-US" sz="1600" dirty="0">
                  <a:latin typeface="Amazon Ember" panose="020B0603020204020204" pitchFamily="34" charset="0"/>
                  <a:ea typeface="Amazon Ember" panose="020B0603020204020204" pitchFamily="34" charset="0"/>
                  <a:cs typeface="Amazon Ember" panose="020B0603020204020204" pitchFamily="34" charset="0"/>
                </a:rPr>
                <a:t>Julie@email.com</a:t>
              </a:r>
            </a:p>
            <a:p>
              <a:pPr algn="ctr"/>
              <a:r>
                <a:rPr lang="en-US" sz="1600" dirty="0">
                  <a:latin typeface="Amazon Ember" panose="020B0603020204020204" pitchFamily="34" charset="0"/>
                  <a:ea typeface="Amazon Ember" panose="020B0603020204020204" pitchFamily="34" charset="0"/>
                  <a:cs typeface="Amazon Ember" panose="020B0603020204020204" pitchFamily="34" charset="0"/>
                </a:rPr>
                <a:t>Password</a:t>
              </a:r>
            </a:p>
          </p:txBody>
        </p:sp>
      </p:grpSp>
      <p:sp>
        <p:nvSpPr>
          <p:cNvPr id="8" name="Rectangle 7"/>
          <p:cNvSpPr/>
          <p:nvPr/>
        </p:nvSpPr>
        <p:spPr>
          <a:xfrm>
            <a:off x="9001588" y="1656181"/>
            <a:ext cx="2809807" cy="963457"/>
          </a:xfrm>
          <a:prstGeom prst="rect">
            <a:avLst/>
          </a:prstGeom>
          <a:solidFill>
            <a:schemeClr val="accent4">
              <a:lumMod val="20000"/>
              <a:lumOff val="80000"/>
            </a:schemeClr>
          </a:solidFill>
          <a:ln>
            <a:solidFill>
              <a:schemeClr val="tx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Amazon Ember" panose="020B0603020204020204" pitchFamily="34" charset="0"/>
              <a:ea typeface="Amazon Ember" panose="020B0603020204020204" pitchFamily="34" charset="0"/>
              <a:cs typeface="Amazon Ember" panose="020B0603020204020204" pitchFamily="34" charset="0"/>
            </a:endParaRPr>
          </a:p>
        </p:txBody>
      </p:sp>
      <p:pic>
        <p:nvPicPr>
          <p:cNvPr id="9" name="Picture 2"/>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9154989" y="1773451"/>
            <a:ext cx="1142283" cy="599699"/>
          </a:xfrm>
          <a:prstGeom prst="rect">
            <a:avLst/>
          </a:prstGeom>
          <a:noFill/>
          <a:ln>
            <a:solidFill>
              <a:schemeClr val="tx2">
                <a:lumMod val="50000"/>
              </a:schemeClr>
            </a:solidFill>
          </a:ln>
          <a:extLst>
            <a:ext uri="{909E8E84-426E-40dd-AFC4-6F175D3DCCD1}">
              <a14:hiddenFill xmlns="" xmlns:a14="http://schemas.microsoft.com/office/drawing/2010/main">
                <a:solidFill>
                  <a:srgbClr val="FFFFFF"/>
                </a:solidFill>
              </a14:hiddenFill>
            </a:ext>
          </a:extLst>
        </p:spPr>
      </p:pic>
      <p:sp>
        <p:nvSpPr>
          <p:cNvPr id="10" name="TextBox 9"/>
          <p:cNvSpPr txBox="1"/>
          <p:nvPr/>
        </p:nvSpPr>
        <p:spPr>
          <a:xfrm>
            <a:off x="10330414" y="2066091"/>
            <a:ext cx="1343720" cy="379656"/>
          </a:xfrm>
          <a:prstGeom prst="rect">
            <a:avLst/>
          </a:prstGeom>
          <a:noFill/>
          <a:ln>
            <a:noFill/>
          </a:ln>
        </p:spPr>
        <p:txBody>
          <a:bodyPr wrap="square" rtlCol="0">
            <a:spAutoFit/>
          </a:bodyPr>
          <a:lstStyle/>
          <a:p>
            <a:pPr algn="ctr"/>
            <a:r>
              <a:rPr lang="en-US" sz="1867" b="1" dirty="0">
                <a:latin typeface="Amazon Ember" panose="020B0603020204020204" pitchFamily="34" charset="0"/>
                <a:ea typeface="Amazon Ember" panose="020B0603020204020204" pitchFamily="34" charset="0"/>
                <a:cs typeface="Amazon Ember" panose="020B0603020204020204" pitchFamily="34" charset="0"/>
              </a:rPr>
              <a:t>Account</a:t>
            </a:r>
          </a:p>
        </p:txBody>
      </p:sp>
      <p:cxnSp>
        <p:nvCxnSpPr>
          <p:cNvPr id="11" name="Straight Arrow Connector 10"/>
          <p:cNvCxnSpPr/>
          <p:nvPr/>
        </p:nvCxnSpPr>
        <p:spPr>
          <a:xfrm>
            <a:off x="8361385" y="1993733"/>
            <a:ext cx="607061"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9356962" y="3181033"/>
            <a:ext cx="2072640" cy="379656"/>
          </a:xfrm>
          <a:prstGeom prst="rect">
            <a:avLst/>
          </a:prstGeom>
          <a:solidFill>
            <a:schemeClr val="bg1"/>
          </a:solidFill>
          <a:ln>
            <a:solidFill>
              <a:schemeClr val="bg1">
                <a:lumMod val="50000"/>
              </a:schemeClr>
            </a:solidFill>
          </a:ln>
        </p:spPr>
        <p:txBody>
          <a:bodyPr wrap="square" rtlCol="0">
            <a:spAutoFit/>
          </a:bodyPr>
          <a:lstStyle/>
          <a:p>
            <a:pPr algn="ctr"/>
            <a:r>
              <a:rPr lang="en-US" sz="1867" dirty="0">
                <a:latin typeface="Amazon Ember" panose="020B0603020204020204" pitchFamily="34" charset="0"/>
                <a:ea typeface="Amazon Ember" panose="020B0603020204020204" pitchFamily="34" charset="0"/>
                <a:cs typeface="Amazon Ember" panose="020B0603020204020204" pitchFamily="34" charset="0"/>
              </a:rPr>
              <a:t>John</a:t>
            </a:r>
          </a:p>
        </p:txBody>
      </p:sp>
      <p:sp>
        <p:nvSpPr>
          <p:cNvPr id="16" name="TextBox 15"/>
          <p:cNvSpPr txBox="1"/>
          <p:nvPr/>
        </p:nvSpPr>
        <p:spPr>
          <a:xfrm>
            <a:off x="9356962" y="4670788"/>
            <a:ext cx="2072640" cy="379656"/>
          </a:xfrm>
          <a:prstGeom prst="rect">
            <a:avLst/>
          </a:prstGeom>
          <a:solidFill>
            <a:srgbClr val="FFFF99"/>
          </a:solidFill>
          <a:ln>
            <a:solidFill>
              <a:schemeClr val="bg1">
                <a:lumMod val="50000"/>
              </a:schemeClr>
            </a:solidFill>
          </a:ln>
        </p:spPr>
        <p:txBody>
          <a:bodyPr wrap="square" rtlCol="0">
            <a:spAutoFit/>
          </a:bodyPr>
          <a:lstStyle/>
          <a:p>
            <a:pPr algn="ctr"/>
            <a:r>
              <a:rPr lang="en-US" sz="1867" dirty="0">
                <a:latin typeface="Amazon Ember" panose="020B0603020204020204" pitchFamily="34" charset="0"/>
                <a:ea typeface="Amazon Ember" panose="020B0603020204020204" pitchFamily="34" charset="0"/>
                <a:cs typeface="Amazon Ember" panose="020B0603020204020204" pitchFamily="34" charset="0"/>
              </a:rPr>
              <a:t>DevApp1</a:t>
            </a:r>
          </a:p>
        </p:txBody>
      </p:sp>
      <p:sp>
        <p:nvSpPr>
          <p:cNvPr id="15" name="TextBox 14"/>
          <p:cNvSpPr txBox="1"/>
          <p:nvPr/>
        </p:nvSpPr>
        <p:spPr>
          <a:xfrm>
            <a:off x="9356962" y="3939020"/>
            <a:ext cx="2072640" cy="379656"/>
          </a:xfrm>
          <a:prstGeom prst="rect">
            <a:avLst/>
          </a:prstGeom>
          <a:solidFill>
            <a:schemeClr val="bg1"/>
          </a:solidFill>
          <a:ln>
            <a:solidFill>
              <a:schemeClr val="bg1">
                <a:lumMod val="50000"/>
              </a:schemeClr>
            </a:solidFill>
          </a:ln>
        </p:spPr>
        <p:txBody>
          <a:bodyPr wrap="square" rtlCol="0">
            <a:spAutoFit/>
          </a:bodyPr>
          <a:lstStyle/>
          <a:p>
            <a:pPr algn="ctr"/>
            <a:r>
              <a:rPr lang="en-US" sz="1867" dirty="0">
                <a:latin typeface="Amazon Ember" panose="020B0603020204020204" pitchFamily="34" charset="0"/>
                <a:ea typeface="Amazon Ember" panose="020B0603020204020204" pitchFamily="34" charset="0"/>
                <a:cs typeface="Amazon Ember" panose="020B0603020204020204" pitchFamily="34" charset="0"/>
              </a:rPr>
              <a:t>Jessica</a:t>
            </a:r>
          </a:p>
        </p:txBody>
      </p:sp>
      <p:cxnSp>
        <p:nvCxnSpPr>
          <p:cNvPr id="17" name="Straight Connector 16"/>
          <p:cNvCxnSpPr/>
          <p:nvPr/>
        </p:nvCxnSpPr>
        <p:spPr>
          <a:xfrm flipH="1">
            <a:off x="10393280" y="3589842"/>
            <a:ext cx="3" cy="365760"/>
          </a:xfrm>
          <a:prstGeom prst="line">
            <a:avLst/>
          </a:prstGeom>
          <a:ln w="9525">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10393282" y="4358369"/>
            <a:ext cx="0" cy="304800"/>
          </a:xfrm>
          <a:prstGeom prst="line">
            <a:avLst/>
          </a:prstGeom>
          <a:ln w="9525">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10390055" y="2667921"/>
            <a:ext cx="1" cy="487680"/>
          </a:xfrm>
          <a:prstGeom prst="line">
            <a:avLst/>
          </a:prstGeom>
          <a:ln w="9525">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pic>
        <p:nvPicPr>
          <p:cNvPr id="20" name="Picture 19" descr="IAM.png"/>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1343280" y="5811120"/>
            <a:ext cx="977927" cy="977927"/>
          </a:xfrm>
          <a:prstGeom prst="rect">
            <a:avLst/>
          </a:prstGeom>
        </p:spPr>
      </p:pic>
    </p:spTree>
    <p:custDataLst>
      <p:tags r:id="rId1"/>
    </p:custDataLst>
    <p:extLst>
      <p:ext uri="{BB962C8B-B14F-4D97-AF65-F5344CB8AC3E}">
        <p14:creationId xmlns:p14="http://schemas.microsoft.com/office/powerpoint/2010/main" val="8771803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Contenu de </a:t>
            </a:r>
            <a:r>
              <a:rPr lang="en-US" dirty="0" err="1"/>
              <a:t>ce</a:t>
            </a:r>
            <a:r>
              <a:rPr lang="en-US" dirty="0"/>
              <a:t> Module</a:t>
            </a:r>
          </a:p>
        </p:txBody>
      </p:sp>
      <p:sp>
        <p:nvSpPr>
          <p:cNvPr id="5" name="Content Placeholder 4"/>
          <p:cNvSpPr>
            <a:spLocks noGrp="1"/>
          </p:cNvSpPr>
          <p:nvPr>
            <p:ph idx="1"/>
          </p:nvPr>
        </p:nvSpPr>
        <p:spPr/>
        <p:txBody>
          <a:bodyPr>
            <a:noAutofit/>
          </a:bodyPr>
          <a:lstStyle/>
          <a:p>
            <a:pPr marL="493713" indent="-493713">
              <a:spcBef>
                <a:spcPts val="1800"/>
              </a:spcBef>
            </a:pPr>
            <a:r>
              <a:rPr lang="en-US" sz="2400" dirty="0"/>
              <a:t>Part 1: </a:t>
            </a:r>
            <a:r>
              <a:rPr lang="fr-FR" sz="2400" dirty="0"/>
              <a:t>Modèle de responsabilité partagée AWS</a:t>
            </a:r>
            <a:endParaRPr lang="en-US" sz="2400" dirty="0"/>
          </a:p>
          <a:p>
            <a:pPr marL="493713" indent="-493713">
              <a:spcBef>
                <a:spcPts val="1800"/>
              </a:spcBef>
            </a:pPr>
            <a:r>
              <a:rPr lang="en-US" sz="2400" dirty="0"/>
              <a:t>Part 2: </a:t>
            </a:r>
            <a:r>
              <a:rPr lang="fr-FR" sz="2400" dirty="0"/>
              <a:t>Gestion des identités et des accès AWS (IAM)</a:t>
            </a:r>
            <a:endParaRPr lang="en-US" sz="2400" dirty="0"/>
          </a:p>
          <a:p>
            <a:pPr marL="493713" indent="-493713">
              <a:spcBef>
                <a:spcPts val="1800"/>
              </a:spcBef>
            </a:pPr>
            <a:r>
              <a:rPr lang="en-US" sz="2400" dirty="0"/>
              <a:t>Part 3: AWS Trusted Advisor</a:t>
            </a:r>
          </a:p>
          <a:p>
            <a:pPr marL="493713" indent="-493713">
              <a:spcBef>
                <a:spcPts val="1800"/>
              </a:spcBef>
            </a:pPr>
            <a:r>
              <a:rPr lang="en-US" sz="2400" dirty="0"/>
              <a:t>Part 4: AWS CloudTrail</a:t>
            </a:r>
          </a:p>
          <a:p>
            <a:pPr marL="493713" indent="-493713">
              <a:spcBef>
                <a:spcPts val="1800"/>
              </a:spcBef>
            </a:pPr>
            <a:r>
              <a:rPr lang="en-US" sz="2400" dirty="0"/>
              <a:t>Part 5: AWS Config</a:t>
            </a:r>
          </a:p>
          <a:p>
            <a:pPr marL="493713" indent="-493713">
              <a:spcBef>
                <a:spcPts val="1800"/>
              </a:spcBef>
            </a:pPr>
            <a:r>
              <a:rPr lang="en-US" sz="2400" dirty="0"/>
              <a:t>Part 6: AWS Day One Best Practice Review</a:t>
            </a:r>
          </a:p>
          <a:p>
            <a:pPr marL="493713" indent="-493713">
              <a:spcBef>
                <a:spcPts val="1800"/>
              </a:spcBef>
            </a:pPr>
            <a:r>
              <a:rPr lang="en-US" sz="2400" dirty="0"/>
              <a:t>Part 7: AWS Security and Compliance Programs</a:t>
            </a:r>
          </a:p>
          <a:p>
            <a:pPr marL="493713" indent="-493713">
              <a:spcBef>
                <a:spcPts val="1800"/>
              </a:spcBef>
            </a:pPr>
            <a:r>
              <a:rPr lang="en-US" sz="2400" dirty="0"/>
              <a:t>Part 8: AWS Security Resources</a:t>
            </a:r>
          </a:p>
          <a:p>
            <a:pPr marL="493713" indent="-493713">
              <a:spcBef>
                <a:spcPts val="1800"/>
              </a:spcBef>
            </a:pPr>
            <a:r>
              <a:rPr lang="en-US" sz="2400" dirty="0"/>
              <a:t>Optional: AWS Day One Demonstration</a:t>
            </a:r>
          </a:p>
          <a:p>
            <a:pPr>
              <a:spcBef>
                <a:spcPts val="1800"/>
              </a:spcBef>
            </a:pPr>
            <a:endParaRPr lang="en-US" dirty="0"/>
          </a:p>
        </p:txBody>
      </p:sp>
    </p:spTree>
    <p:custDataLst>
      <p:tags r:id="rId1"/>
    </p:custDataLst>
    <p:extLst>
      <p:ext uri="{BB962C8B-B14F-4D97-AF65-F5344CB8AC3E}">
        <p14:creationId xmlns:p14="http://schemas.microsoft.com/office/powerpoint/2010/main" val="27127167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IAM Groups</a:t>
            </a:r>
          </a:p>
        </p:txBody>
      </p:sp>
      <p:sp>
        <p:nvSpPr>
          <p:cNvPr id="3" name="Content Placeholder 2"/>
          <p:cNvSpPr>
            <a:spLocks noGrp="1"/>
          </p:cNvSpPr>
          <p:nvPr>
            <p:ph idx="1"/>
          </p:nvPr>
        </p:nvSpPr>
        <p:spPr>
          <a:xfrm>
            <a:off x="238539" y="1440305"/>
            <a:ext cx="6867131" cy="4913308"/>
          </a:xfrm>
        </p:spPr>
        <p:txBody>
          <a:bodyPr>
            <a:normAutofit fontScale="92500" lnSpcReduction="10000"/>
          </a:bodyPr>
          <a:lstStyle/>
          <a:p>
            <a:pPr marL="457200" lvl="1" indent="-457200">
              <a:spcBef>
                <a:spcPts val="1800"/>
              </a:spcBef>
              <a:spcAft>
                <a:spcPts val="800"/>
              </a:spcAft>
            </a:pPr>
            <a:r>
              <a:rPr lang="en-US" sz="2800" dirty="0"/>
              <a:t>Collection </a:t>
            </a:r>
            <a:r>
              <a:rPr lang="en-US" sz="2800" dirty="0" err="1"/>
              <a:t>ou</a:t>
            </a:r>
            <a:r>
              <a:rPr lang="en-US" sz="2800" dirty="0"/>
              <a:t> </a:t>
            </a:r>
            <a:r>
              <a:rPr lang="en-US" sz="2800" dirty="0" err="1"/>
              <a:t>groupe</a:t>
            </a:r>
            <a:r>
              <a:rPr lang="en-US" sz="2800" dirty="0"/>
              <a:t> </a:t>
            </a:r>
            <a:r>
              <a:rPr lang="en-US" sz="2800" dirty="0" err="1"/>
              <a:t>d'utilisateurs</a:t>
            </a:r>
            <a:r>
              <a:rPr lang="en-US" sz="2800" dirty="0"/>
              <a:t> IAM.</a:t>
            </a:r>
          </a:p>
          <a:p>
            <a:pPr marL="457200" lvl="1" indent="-457200">
              <a:spcBef>
                <a:spcPts val="1800"/>
              </a:spcBef>
              <a:spcAft>
                <a:spcPts val="800"/>
              </a:spcAft>
            </a:pPr>
            <a:r>
              <a:rPr lang="fr-FR" sz="2800" dirty="0"/>
              <a:t>Spécifier les autorisations pour l'ensemble du groupe</a:t>
            </a:r>
            <a:r>
              <a:rPr lang="en-US" sz="2800" dirty="0"/>
              <a:t>.</a:t>
            </a:r>
          </a:p>
          <a:p>
            <a:pPr marL="457200" lvl="1" indent="-457200">
              <a:spcBef>
                <a:spcPts val="1800"/>
              </a:spcBef>
              <a:spcAft>
                <a:spcPts val="800"/>
              </a:spcAft>
            </a:pPr>
            <a:r>
              <a:rPr lang="en-US" sz="2800" dirty="0" err="1"/>
              <a:t>Aucun</a:t>
            </a:r>
            <a:r>
              <a:rPr lang="en-US" sz="2800" dirty="0"/>
              <a:t> </a:t>
            </a:r>
            <a:r>
              <a:rPr lang="en-US" sz="2800" dirty="0" err="1"/>
              <a:t>groupe</a:t>
            </a:r>
            <a:r>
              <a:rPr lang="en-US" sz="2800" dirty="0"/>
              <a:t> par </a:t>
            </a:r>
            <a:r>
              <a:rPr lang="en-US" sz="2800" dirty="0" err="1"/>
              <a:t>défaut</a:t>
            </a:r>
            <a:r>
              <a:rPr lang="en-US" sz="2800" dirty="0"/>
              <a:t>.</a:t>
            </a:r>
          </a:p>
          <a:p>
            <a:pPr marL="457200" lvl="1" indent="-457200">
              <a:spcBef>
                <a:spcPts val="1800"/>
              </a:spcBef>
              <a:spcAft>
                <a:spcPts val="800"/>
              </a:spcAft>
            </a:pPr>
            <a:r>
              <a:rPr lang="fr-FR" sz="2800" dirty="0"/>
              <a:t>Les groupes ne peuvent pas être imbriqués</a:t>
            </a:r>
            <a:r>
              <a:rPr lang="en-US" sz="2800" dirty="0"/>
              <a:t>.</a:t>
            </a:r>
          </a:p>
          <a:p>
            <a:pPr marL="457200" lvl="1" indent="-457200">
              <a:spcBef>
                <a:spcPts val="1800"/>
              </a:spcBef>
              <a:spcAft>
                <a:spcPts val="800"/>
              </a:spcAft>
            </a:pPr>
            <a:r>
              <a:rPr lang="fr-FR" sz="2800" dirty="0"/>
              <a:t>Un utilisateur peut appartenir à plusieurs groupes</a:t>
            </a:r>
            <a:r>
              <a:rPr lang="en-US" sz="2800" dirty="0"/>
              <a:t>.</a:t>
            </a:r>
          </a:p>
          <a:p>
            <a:pPr marL="457200" lvl="1" indent="-457200">
              <a:spcBef>
                <a:spcPts val="1800"/>
              </a:spcBef>
              <a:spcAft>
                <a:spcPts val="800"/>
              </a:spcAft>
            </a:pPr>
            <a:r>
              <a:rPr lang="fr-FR" sz="2800" dirty="0"/>
              <a:t>Les autorisations sont définies à l'aide de stratégies IAM</a:t>
            </a:r>
            <a:r>
              <a:rPr lang="en-US" sz="2800" dirty="0"/>
              <a:t>.</a:t>
            </a:r>
          </a:p>
        </p:txBody>
      </p:sp>
      <p:sp>
        <p:nvSpPr>
          <p:cNvPr id="63" name="TextBox 62"/>
          <p:cNvSpPr txBox="1"/>
          <p:nvPr/>
        </p:nvSpPr>
        <p:spPr>
          <a:xfrm>
            <a:off x="8916339" y="3008597"/>
            <a:ext cx="2601421" cy="379656"/>
          </a:xfrm>
          <a:prstGeom prst="rect">
            <a:avLst/>
          </a:prstGeom>
          <a:solidFill>
            <a:srgbClr val="F7FFF7"/>
          </a:solidFill>
          <a:ln>
            <a:solidFill>
              <a:schemeClr val="tx2">
                <a:lumMod val="50000"/>
              </a:schemeClr>
            </a:solidFill>
          </a:ln>
        </p:spPr>
        <p:txBody>
          <a:bodyPr wrap="square" rtlCol="0">
            <a:spAutoFit/>
          </a:bodyPr>
          <a:lstStyle/>
          <a:p>
            <a:pPr algn="ctr"/>
            <a:r>
              <a:rPr lang="en-US" sz="1867" dirty="0">
                <a:latin typeface="Amazon Ember" panose="020B0603020204020204" pitchFamily="34" charset="0"/>
                <a:ea typeface="Amazon Ember" panose="020B0603020204020204" pitchFamily="34" charset="0"/>
                <a:cs typeface="Amazon Ember" panose="020B0603020204020204" pitchFamily="34" charset="0"/>
              </a:rPr>
              <a:t>Group: Developers</a:t>
            </a:r>
          </a:p>
        </p:txBody>
      </p:sp>
      <p:sp>
        <p:nvSpPr>
          <p:cNvPr id="64" name="TextBox 63"/>
          <p:cNvSpPr txBox="1"/>
          <p:nvPr/>
        </p:nvSpPr>
        <p:spPr>
          <a:xfrm>
            <a:off x="9422300" y="3804747"/>
            <a:ext cx="1607140" cy="379656"/>
          </a:xfrm>
          <a:prstGeom prst="rect">
            <a:avLst/>
          </a:prstGeom>
          <a:solidFill>
            <a:schemeClr val="bg1"/>
          </a:solidFill>
          <a:ln>
            <a:solidFill>
              <a:schemeClr val="bg1">
                <a:lumMod val="50000"/>
              </a:schemeClr>
            </a:solidFill>
          </a:ln>
        </p:spPr>
        <p:txBody>
          <a:bodyPr wrap="square" rtlCol="0">
            <a:spAutoFit/>
          </a:bodyPr>
          <a:lstStyle/>
          <a:p>
            <a:pPr algn="ctr"/>
            <a:r>
              <a:rPr lang="en-US" sz="1867" dirty="0">
                <a:latin typeface="Amazon Ember" panose="020B0603020204020204" pitchFamily="34" charset="0"/>
                <a:ea typeface="Amazon Ember" panose="020B0603020204020204" pitchFamily="34" charset="0"/>
                <a:cs typeface="Amazon Ember" panose="020B0603020204020204" pitchFamily="34" charset="0"/>
              </a:rPr>
              <a:t>Jane</a:t>
            </a:r>
          </a:p>
        </p:txBody>
      </p:sp>
      <p:sp>
        <p:nvSpPr>
          <p:cNvPr id="65" name="TextBox 64"/>
          <p:cNvSpPr txBox="1"/>
          <p:nvPr/>
        </p:nvSpPr>
        <p:spPr>
          <a:xfrm>
            <a:off x="9422300" y="4520447"/>
            <a:ext cx="1607140" cy="379656"/>
          </a:xfrm>
          <a:prstGeom prst="rect">
            <a:avLst/>
          </a:prstGeom>
          <a:solidFill>
            <a:schemeClr val="bg1"/>
          </a:solidFill>
          <a:ln>
            <a:solidFill>
              <a:schemeClr val="bg1">
                <a:lumMod val="50000"/>
              </a:schemeClr>
            </a:solidFill>
          </a:ln>
        </p:spPr>
        <p:txBody>
          <a:bodyPr wrap="square" rtlCol="0">
            <a:spAutoFit/>
          </a:bodyPr>
          <a:lstStyle/>
          <a:p>
            <a:pPr algn="ctr"/>
            <a:r>
              <a:rPr lang="en-US" sz="1867" dirty="0">
                <a:latin typeface="Amazon Ember" panose="020B0603020204020204" pitchFamily="34" charset="0"/>
                <a:ea typeface="Amazon Ember" panose="020B0603020204020204" pitchFamily="34" charset="0"/>
                <a:cs typeface="Amazon Ember" panose="020B0603020204020204" pitchFamily="34" charset="0"/>
              </a:rPr>
              <a:t>John</a:t>
            </a:r>
          </a:p>
        </p:txBody>
      </p:sp>
      <p:sp>
        <p:nvSpPr>
          <p:cNvPr id="66" name="TextBox 65"/>
          <p:cNvSpPr txBox="1"/>
          <p:nvPr/>
        </p:nvSpPr>
        <p:spPr>
          <a:xfrm>
            <a:off x="9422299" y="5256252"/>
            <a:ext cx="1607139" cy="379656"/>
          </a:xfrm>
          <a:prstGeom prst="rect">
            <a:avLst/>
          </a:prstGeom>
          <a:solidFill>
            <a:schemeClr val="bg1"/>
          </a:solidFill>
          <a:ln>
            <a:solidFill>
              <a:schemeClr val="bg1">
                <a:lumMod val="50000"/>
              </a:schemeClr>
            </a:solidFill>
          </a:ln>
        </p:spPr>
        <p:txBody>
          <a:bodyPr wrap="square" rtlCol="0">
            <a:spAutoFit/>
          </a:bodyPr>
          <a:lstStyle/>
          <a:p>
            <a:pPr algn="ctr"/>
            <a:r>
              <a:rPr lang="en-US" sz="1867" dirty="0">
                <a:latin typeface="Amazon Ember" panose="020B0603020204020204" pitchFamily="34" charset="0"/>
                <a:ea typeface="Amazon Ember" panose="020B0603020204020204" pitchFamily="34" charset="0"/>
                <a:cs typeface="Amazon Ember" panose="020B0603020204020204" pitchFamily="34" charset="0"/>
              </a:rPr>
              <a:t>Jessica</a:t>
            </a:r>
          </a:p>
        </p:txBody>
      </p:sp>
      <p:sp>
        <p:nvSpPr>
          <p:cNvPr id="67" name="TextBox 66"/>
          <p:cNvSpPr txBox="1"/>
          <p:nvPr/>
        </p:nvSpPr>
        <p:spPr>
          <a:xfrm>
            <a:off x="9422300" y="5966959"/>
            <a:ext cx="1607140" cy="379656"/>
          </a:xfrm>
          <a:prstGeom prst="rect">
            <a:avLst/>
          </a:prstGeom>
          <a:solidFill>
            <a:srgbClr val="FFFF99"/>
          </a:solidFill>
          <a:ln>
            <a:solidFill>
              <a:schemeClr val="bg1">
                <a:lumMod val="50000"/>
              </a:schemeClr>
            </a:solidFill>
          </a:ln>
        </p:spPr>
        <p:txBody>
          <a:bodyPr wrap="square" rtlCol="0">
            <a:spAutoFit/>
          </a:bodyPr>
          <a:lstStyle/>
          <a:p>
            <a:pPr algn="ctr"/>
            <a:r>
              <a:rPr lang="en-US" sz="1867" dirty="0">
                <a:latin typeface="Amazon Ember" panose="020B0603020204020204" pitchFamily="34" charset="0"/>
                <a:ea typeface="Amazon Ember" panose="020B0603020204020204" pitchFamily="34" charset="0"/>
                <a:cs typeface="Amazon Ember" panose="020B0603020204020204" pitchFamily="34" charset="0"/>
              </a:rPr>
              <a:t>DevApp1</a:t>
            </a:r>
          </a:p>
        </p:txBody>
      </p:sp>
      <p:cxnSp>
        <p:nvCxnSpPr>
          <p:cNvPr id="68" name="Straight Connector 67"/>
          <p:cNvCxnSpPr/>
          <p:nvPr/>
        </p:nvCxnSpPr>
        <p:spPr>
          <a:xfrm flipH="1">
            <a:off x="10226988" y="3418966"/>
            <a:ext cx="3" cy="385781"/>
          </a:xfrm>
          <a:prstGeom prst="line">
            <a:avLst/>
          </a:prstGeom>
          <a:ln w="9525">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69" name="Straight Connector 68"/>
          <p:cNvCxnSpPr>
            <a:stCxn id="64" idx="2"/>
            <a:endCxn id="65" idx="0"/>
          </p:cNvCxnSpPr>
          <p:nvPr/>
        </p:nvCxnSpPr>
        <p:spPr>
          <a:xfrm>
            <a:off x="10225870" y="4184403"/>
            <a:ext cx="0" cy="336044"/>
          </a:xfrm>
          <a:prstGeom prst="line">
            <a:avLst/>
          </a:prstGeom>
          <a:ln w="9525">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70" name="Straight Connector 69"/>
          <p:cNvCxnSpPr>
            <a:stCxn id="66" idx="0"/>
            <a:endCxn id="65" idx="2"/>
          </p:cNvCxnSpPr>
          <p:nvPr/>
        </p:nvCxnSpPr>
        <p:spPr>
          <a:xfrm flipV="1">
            <a:off x="10225869" y="4900103"/>
            <a:ext cx="1" cy="356149"/>
          </a:xfrm>
          <a:prstGeom prst="line">
            <a:avLst/>
          </a:prstGeom>
          <a:ln w="9525">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71" name="Straight Connector 70"/>
          <p:cNvCxnSpPr>
            <a:stCxn id="67" idx="0"/>
            <a:endCxn id="66" idx="2"/>
          </p:cNvCxnSpPr>
          <p:nvPr/>
        </p:nvCxnSpPr>
        <p:spPr>
          <a:xfrm flipH="1" flipV="1">
            <a:off x="10225869" y="5635908"/>
            <a:ext cx="1" cy="331051"/>
          </a:xfrm>
          <a:prstGeom prst="line">
            <a:avLst/>
          </a:prstGeom>
          <a:ln w="9525">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pic>
        <p:nvPicPr>
          <p:cNvPr id="72" name="Picture 71" descr="password.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656211" y="3959054"/>
            <a:ext cx="588015" cy="429421"/>
          </a:xfrm>
          <a:prstGeom prst="rect">
            <a:avLst/>
          </a:prstGeom>
        </p:spPr>
      </p:pic>
      <p:pic>
        <p:nvPicPr>
          <p:cNvPr id="73" name="Picture 72" descr="password.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656210" y="4727234"/>
            <a:ext cx="588015" cy="429421"/>
          </a:xfrm>
          <a:prstGeom prst="rect">
            <a:avLst/>
          </a:prstGeom>
        </p:spPr>
      </p:pic>
      <p:pic>
        <p:nvPicPr>
          <p:cNvPr id="74" name="Picture 73" descr="password.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656211" y="5479216"/>
            <a:ext cx="588015" cy="429421"/>
          </a:xfrm>
          <a:prstGeom prst="rect">
            <a:avLst/>
          </a:prstGeom>
        </p:spPr>
      </p:pic>
      <p:pic>
        <p:nvPicPr>
          <p:cNvPr id="75" name="Picture 74" descr="password.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656210" y="6247396"/>
            <a:ext cx="588015" cy="429421"/>
          </a:xfrm>
          <a:prstGeom prst="rect">
            <a:avLst/>
          </a:prstGeom>
        </p:spPr>
      </p:pic>
      <p:grpSp>
        <p:nvGrpSpPr>
          <p:cNvPr id="76" name="Group 75"/>
          <p:cNvGrpSpPr/>
          <p:nvPr/>
        </p:nvGrpSpPr>
        <p:grpSpPr>
          <a:xfrm>
            <a:off x="6671209" y="1591509"/>
            <a:ext cx="2311067" cy="1131137"/>
            <a:chOff x="5768229" y="607098"/>
            <a:chExt cx="1733300" cy="848352"/>
          </a:xfrm>
        </p:grpSpPr>
        <p:pic>
          <p:nvPicPr>
            <p:cNvPr id="77" name="Picture 76" descr="Use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55166" y="607098"/>
              <a:ext cx="647336" cy="555934"/>
            </a:xfrm>
            <a:prstGeom prst="rect">
              <a:avLst/>
            </a:prstGeom>
          </p:spPr>
        </p:pic>
        <p:sp>
          <p:nvSpPr>
            <p:cNvPr id="78" name="TextBox 77"/>
            <p:cNvSpPr txBox="1"/>
            <p:nvPr/>
          </p:nvSpPr>
          <p:spPr>
            <a:xfrm>
              <a:off x="5768229" y="1063035"/>
              <a:ext cx="1733300" cy="392415"/>
            </a:xfrm>
            <a:prstGeom prst="rect">
              <a:avLst/>
            </a:prstGeom>
            <a:noFill/>
          </p:spPr>
          <p:txBody>
            <a:bodyPr wrap="square" rtlCol="0">
              <a:spAutoFit/>
            </a:bodyPr>
            <a:lstStyle/>
            <a:p>
              <a:pPr algn="ctr"/>
              <a:r>
                <a:rPr lang="en-US" sz="1400" dirty="0">
                  <a:latin typeface="Amazon Ember" panose="020B0603020204020204" pitchFamily="34" charset="0"/>
                  <a:ea typeface="Amazon Ember" panose="020B0603020204020204" pitchFamily="34" charset="0"/>
                  <a:cs typeface="Amazon Ember" panose="020B0603020204020204" pitchFamily="34" charset="0"/>
                </a:rPr>
                <a:t>Julie@email.com</a:t>
              </a:r>
            </a:p>
            <a:p>
              <a:pPr algn="ctr"/>
              <a:r>
                <a:rPr lang="en-US" sz="1400" dirty="0">
                  <a:latin typeface="Amazon Ember" panose="020B0603020204020204" pitchFamily="34" charset="0"/>
                  <a:ea typeface="Amazon Ember" panose="020B0603020204020204" pitchFamily="34" charset="0"/>
                  <a:cs typeface="Amazon Ember" panose="020B0603020204020204" pitchFamily="34" charset="0"/>
                </a:rPr>
                <a:t>Password</a:t>
              </a:r>
            </a:p>
          </p:txBody>
        </p:sp>
      </p:grpSp>
      <p:cxnSp>
        <p:nvCxnSpPr>
          <p:cNvPr id="82" name="Straight Arrow Connector 81"/>
          <p:cNvCxnSpPr/>
          <p:nvPr/>
        </p:nvCxnSpPr>
        <p:spPr>
          <a:xfrm>
            <a:off x="8088827" y="2134396"/>
            <a:ext cx="607061"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3" name="Straight Connector 82"/>
          <p:cNvCxnSpPr/>
          <p:nvPr/>
        </p:nvCxnSpPr>
        <p:spPr>
          <a:xfrm>
            <a:off x="10217048" y="2512968"/>
            <a:ext cx="1" cy="487680"/>
          </a:xfrm>
          <a:prstGeom prst="line">
            <a:avLst/>
          </a:prstGeom>
          <a:ln w="9525">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pic>
        <p:nvPicPr>
          <p:cNvPr id="28" name="Picture 27" descr="IAM.png"/>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1343280" y="5811120"/>
            <a:ext cx="977927" cy="977927"/>
          </a:xfrm>
          <a:prstGeom prst="rect">
            <a:avLst/>
          </a:prstGeom>
        </p:spPr>
      </p:pic>
      <p:sp>
        <p:nvSpPr>
          <p:cNvPr id="31" name="Rectangle 30"/>
          <p:cNvSpPr/>
          <p:nvPr/>
        </p:nvSpPr>
        <p:spPr>
          <a:xfrm>
            <a:off x="8812747" y="1656181"/>
            <a:ext cx="2809807" cy="963457"/>
          </a:xfrm>
          <a:prstGeom prst="rect">
            <a:avLst/>
          </a:prstGeom>
          <a:solidFill>
            <a:schemeClr val="accent4">
              <a:lumMod val="20000"/>
              <a:lumOff val="80000"/>
            </a:schemeClr>
          </a:solidFill>
          <a:ln>
            <a:solidFill>
              <a:schemeClr val="tx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Amazon Ember" panose="020B0603020204020204" pitchFamily="34" charset="0"/>
              <a:ea typeface="Amazon Ember" panose="020B0603020204020204" pitchFamily="34" charset="0"/>
              <a:cs typeface="Amazon Ember" panose="020B0603020204020204" pitchFamily="34" charset="0"/>
            </a:endParaRPr>
          </a:p>
        </p:txBody>
      </p:sp>
      <p:pic>
        <p:nvPicPr>
          <p:cNvPr id="32" name="Picture 2"/>
          <p:cNvPicPr>
            <a:picLocks noChangeAspect="1" noChangeArrowheads="1"/>
          </p:cNvPicPr>
          <p:nvPr/>
        </p:nvPicPr>
        <p:blipFill>
          <a:blip r:embed="rId7">
            <a:extLst>
              <a:ext uri="{28A0092B-C50C-407E-A947-70E740481C1C}">
                <a14:useLocalDpi xmlns:a14="http://schemas.microsoft.com/office/drawing/2010/main" val="0"/>
              </a:ext>
            </a:extLst>
          </a:blip>
          <a:stretch>
            <a:fillRect/>
          </a:stretch>
        </p:blipFill>
        <p:spPr bwMode="auto">
          <a:xfrm>
            <a:off x="8966148" y="1773451"/>
            <a:ext cx="1142283" cy="599699"/>
          </a:xfrm>
          <a:prstGeom prst="rect">
            <a:avLst/>
          </a:prstGeom>
          <a:noFill/>
          <a:ln>
            <a:solidFill>
              <a:schemeClr val="tx2">
                <a:lumMod val="50000"/>
              </a:schemeClr>
            </a:solidFill>
          </a:ln>
          <a:extLst>
            <a:ext uri="{909E8E84-426E-40dd-AFC4-6F175D3DCCD1}">
              <a14:hiddenFill xmlns="" xmlns:a14="http://schemas.microsoft.com/office/drawing/2010/main">
                <a:solidFill>
                  <a:srgbClr val="FFFFFF"/>
                </a:solidFill>
              </a14:hiddenFill>
            </a:ext>
          </a:extLst>
        </p:spPr>
      </p:pic>
      <p:sp>
        <p:nvSpPr>
          <p:cNvPr id="33" name="TextBox 32"/>
          <p:cNvSpPr txBox="1"/>
          <p:nvPr/>
        </p:nvSpPr>
        <p:spPr>
          <a:xfrm>
            <a:off x="10141573" y="2066091"/>
            <a:ext cx="1343720" cy="379656"/>
          </a:xfrm>
          <a:prstGeom prst="rect">
            <a:avLst/>
          </a:prstGeom>
          <a:noFill/>
          <a:ln>
            <a:noFill/>
          </a:ln>
        </p:spPr>
        <p:txBody>
          <a:bodyPr wrap="square" rtlCol="0">
            <a:spAutoFit/>
          </a:bodyPr>
          <a:lstStyle/>
          <a:p>
            <a:pPr algn="ctr"/>
            <a:r>
              <a:rPr lang="en-US" sz="1867" b="1" dirty="0">
                <a:latin typeface="Amazon Ember" panose="020B0603020204020204" pitchFamily="34" charset="0"/>
                <a:ea typeface="Amazon Ember" panose="020B0603020204020204" pitchFamily="34" charset="0"/>
                <a:cs typeface="Amazon Ember" panose="020B0603020204020204" pitchFamily="34" charset="0"/>
              </a:rPr>
              <a:t>Account</a:t>
            </a:r>
          </a:p>
        </p:txBody>
      </p:sp>
    </p:spTree>
    <p:custDataLst>
      <p:tags r:id="rId1"/>
    </p:custDataLst>
    <p:extLst>
      <p:ext uri="{BB962C8B-B14F-4D97-AF65-F5344CB8AC3E}">
        <p14:creationId xmlns:p14="http://schemas.microsoft.com/office/powerpoint/2010/main" val="19578064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IAM Roles</a:t>
            </a:r>
          </a:p>
        </p:txBody>
      </p:sp>
      <p:sp>
        <p:nvSpPr>
          <p:cNvPr id="3" name="Content Placeholder 2"/>
          <p:cNvSpPr>
            <a:spLocks noGrp="1"/>
          </p:cNvSpPr>
          <p:nvPr>
            <p:ph idx="1"/>
          </p:nvPr>
        </p:nvSpPr>
        <p:spPr>
          <a:xfrm>
            <a:off x="238539" y="1440305"/>
            <a:ext cx="5781135" cy="4913308"/>
          </a:xfrm>
        </p:spPr>
        <p:txBody>
          <a:bodyPr>
            <a:normAutofit/>
          </a:bodyPr>
          <a:lstStyle/>
          <a:p>
            <a:pPr marL="457200" lvl="1" indent="-457200">
              <a:spcBef>
                <a:spcPts val="1800"/>
              </a:spcBef>
              <a:spcAft>
                <a:spcPts val="800"/>
              </a:spcAft>
            </a:pPr>
            <a:r>
              <a:rPr lang="fr-FR" sz="2800" dirty="0"/>
              <a:t>Utilisé pour déléguer l'accès aux ressources AWS</a:t>
            </a:r>
            <a:r>
              <a:rPr lang="en-US" sz="2800" dirty="0"/>
              <a:t>:</a:t>
            </a:r>
          </a:p>
          <a:p>
            <a:pPr marL="914400" lvl="2" indent="-457200">
              <a:spcBef>
                <a:spcPts val="1800"/>
              </a:spcBef>
              <a:spcAft>
                <a:spcPts val="800"/>
              </a:spcAft>
            </a:pPr>
            <a:r>
              <a:rPr lang="en-US" sz="2200" dirty="0" err="1"/>
              <a:t>Fournit</a:t>
            </a:r>
            <a:r>
              <a:rPr lang="en-US" sz="2200" dirty="0"/>
              <a:t> un </a:t>
            </a:r>
            <a:r>
              <a:rPr lang="en-US" sz="2200" dirty="0" err="1"/>
              <a:t>accès</a:t>
            </a:r>
            <a:r>
              <a:rPr lang="en-US" sz="2200" dirty="0"/>
              <a:t> </a:t>
            </a:r>
            <a:r>
              <a:rPr lang="en-US" sz="2200" dirty="0" err="1"/>
              <a:t>temporaire</a:t>
            </a:r>
            <a:r>
              <a:rPr lang="en-US" sz="2200" dirty="0"/>
              <a:t>.</a:t>
            </a:r>
          </a:p>
          <a:p>
            <a:pPr marL="914400" lvl="2" indent="-457200">
              <a:spcBef>
                <a:spcPts val="1800"/>
              </a:spcBef>
              <a:spcAft>
                <a:spcPts val="800"/>
              </a:spcAft>
            </a:pPr>
            <a:r>
              <a:rPr lang="fr-FR" sz="2200" dirty="0"/>
              <a:t>Élimine le besoin d'informations d'identification AWS statiques</a:t>
            </a:r>
            <a:r>
              <a:rPr lang="en-US" sz="2200" dirty="0"/>
              <a:t>.</a:t>
            </a:r>
          </a:p>
          <a:p>
            <a:pPr marL="422275" indent="-422275">
              <a:lnSpc>
                <a:spcPct val="110000"/>
              </a:lnSpc>
            </a:pPr>
            <a:r>
              <a:rPr lang="en-US" dirty="0"/>
              <a:t>Les </a:t>
            </a:r>
            <a:r>
              <a:rPr lang="en-US" dirty="0" err="1"/>
              <a:t>autorisations</a:t>
            </a:r>
            <a:r>
              <a:rPr lang="en-US" dirty="0"/>
              <a:t> </a:t>
            </a:r>
            <a:r>
              <a:rPr lang="en-US" dirty="0" err="1"/>
              <a:t>sont</a:t>
            </a:r>
            <a:r>
              <a:rPr lang="en-US" dirty="0"/>
              <a:t>:</a:t>
            </a:r>
          </a:p>
          <a:p>
            <a:pPr marL="914400" lvl="2" indent="-457200">
              <a:spcBef>
                <a:spcPts val="1800"/>
              </a:spcBef>
              <a:spcAft>
                <a:spcPts val="800"/>
              </a:spcAft>
            </a:pPr>
            <a:r>
              <a:rPr lang="fr-FR" sz="2200" dirty="0"/>
              <a:t>Défini à l'aide de stratégies IAM.</a:t>
            </a:r>
          </a:p>
          <a:p>
            <a:pPr marL="914400" lvl="2" indent="-457200">
              <a:spcBef>
                <a:spcPts val="1800"/>
              </a:spcBef>
              <a:spcAft>
                <a:spcPts val="800"/>
              </a:spcAft>
            </a:pPr>
            <a:r>
              <a:rPr lang="fr-FR" sz="2200" dirty="0"/>
              <a:t>Attaché au rôle, pas à un utilisateur ou à un groupe IAM</a:t>
            </a:r>
            <a:r>
              <a:rPr lang="en-US" sz="2200" dirty="0"/>
              <a:t>.</a:t>
            </a:r>
          </a:p>
          <a:p>
            <a:endParaRPr lang="en-US" dirty="0"/>
          </a:p>
        </p:txBody>
      </p:sp>
      <p:pic>
        <p:nvPicPr>
          <p:cNvPr id="5" name="Picture 4" descr="Deployment &amp; Management_IAM Roles.eps"/>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47563" y="5479915"/>
            <a:ext cx="1341120" cy="1341120"/>
          </a:xfrm>
          <a:prstGeom prst="rect">
            <a:avLst/>
          </a:prstGeom>
        </p:spPr>
      </p:pic>
      <p:sp>
        <p:nvSpPr>
          <p:cNvPr id="38" name="TextBox 37"/>
          <p:cNvSpPr txBox="1"/>
          <p:nvPr/>
        </p:nvSpPr>
        <p:spPr>
          <a:xfrm>
            <a:off x="6146169" y="3073078"/>
            <a:ext cx="1219200" cy="338554"/>
          </a:xfrm>
          <a:prstGeom prst="rect">
            <a:avLst/>
          </a:prstGeom>
          <a:solidFill>
            <a:srgbClr val="F7FFF7"/>
          </a:solidFill>
          <a:ln>
            <a:solidFill>
              <a:schemeClr val="accent4">
                <a:lumMod val="40000"/>
                <a:lumOff val="60000"/>
              </a:schemeClr>
            </a:solidFill>
          </a:ln>
        </p:spPr>
        <p:txBody>
          <a:bodyPr wrap="square" rtlCol="0">
            <a:spAutoFit/>
          </a:bodyPr>
          <a:lstStyle/>
          <a:p>
            <a:pPr algn="ctr"/>
            <a:r>
              <a:rPr lang="en-US" sz="1600" dirty="0">
                <a:latin typeface="Amazon Ember" panose="020B0603020204020204" pitchFamily="34" charset="0"/>
                <a:ea typeface="Amazon Ember" panose="020B0603020204020204" pitchFamily="34" charset="0"/>
                <a:cs typeface="Amazon Ember" panose="020B0603020204020204" pitchFamily="34" charset="0"/>
              </a:rPr>
              <a:t>Admins</a:t>
            </a:r>
          </a:p>
        </p:txBody>
      </p:sp>
      <p:sp>
        <p:nvSpPr>
          <p:cNvPr id="39" name="TextBox 38"/>
          <p:cNvSpPr txBox="1"/>
          <p:nvPr/>
        </p:nvSpPr>
        <p:spPr>
          <a:xfrm>
            <a:off x="7504832" y="3073074"/>
            <a:ext cx="1106956" cy="338554"/>
          </a:xfrm>
          <a:prstGeom prst="rect">
            <a:avLst/>
          </a:prstGeom>
          <a:solidFill>
            <a:srgbClr val="F7FFF7"/>
          </a:solidFill>
          <a:ln>
            <a:solidFill>
              <a:schemeClr val="accent4">
                <a:lumMod val="40000"/>
                <a:lumOff val="60000"/>
              </a:schemeClr>
            </a:solidFill>
          </a:ln>
        </p:spPr>
        <p:txBody>
          <a:bodyPr wrap="square" rtlCol="0">
            <a:spAutoFit/>
          </a:bodyPr>
          <a:lstStyle/>
          <a:p>
            <a:pPr algn="ctr"/>
            <a:r>
              <a:rPr lang="en-US" sz="1600" dirty="0">
                <a:latin typeface="Amazon Ember" panose="020B0603020204020204" pitchFamily="34" charset="0"/>
                <a:ea typeface="Amazon Ember" panose="020B0603020204020204" pitchFamily="34" charset="0"/>
                <a:cs typeface="Amazon Ember" panose="020B0603020204020204" pitchFamily="34" charset="0"/>
              </a:rPr>
              <a:t>DevOps</a:t>
            </a:r>
          </a:p>
        </p:txBody>
      </p:sp>
      <p:sp>
        <p:nvSpPr>
          <p:cNvPr id="40" name="TextBox 39"/>
          <p:cNvSpPr txBox="1"/>
          <p:nvPr/>
        </p:nvSpPr>
        <p:spPr>
          <a:xfrm>
            <a:off x="8851054" y="3073201"/>
            <a:ext cx="1340827" cy="338554"/>
          </a:xfrm>
          <a:prstGeom prst="rect">
            <a:avLst/>
          </a:prstGeom>
          <a:solidFill>
            <a:srgbClr val="FFEBFF"/>
          </a:solidFill>
          <a:ln>
            <a:solidFill>
              <a:srgbClr val="FF99FF"/>
            </a:solidFill>
          </a:ln>
        </p:spPr>
        <p:txBody>
          <a:bodyPr wrap="square" rtlCol="0">
            <a:spAutoFit/>
          </a:bodyPr>
          <a:lstStyle/>
          <a:p>
            <a:pPr algn="ctr"/>
            <a:r>
              <a:rPr lang="en-US" sz="1600" dirty="0">
                <a:latin typeface="Amazon Ember" panose="020B0603020204020204" pitchFamily="34" charset="0"/>
                <a:ea typeface="Amazon Ember" panose="020B0603020204020204" pitchFamily="34" charset="0"/>
                <a:cs typeface="Amazon Ember" panose="020B0603020204020204" pitchFamily="34" charset="0"/>
              </a:rPr>
              <a:t>Applications</a:t>
            </a:r>
          </a:p>
        </p:txBody>
      </p:sp>
      <p:sp>
        <p:nvSpPr>
          <p:cNvPr id="41" name="TextBox 40"/>
          <p:cNvSpPr txBox="1"/>
          <p:nvPr/>
        </p:nvSpPr>
        <p:spPr>
          <a:xfrm>
            <a:off x="6146169" y="3707358"/>
            <a:ext cx="1219200" cy="318100"/>
          </a:xfrm>
          <a:prstGeom prst="rect">
            <a:avLst/>
          </a:prstGeom>
          <a:solidFill>
            <a:schemeClr val="bg1"/>
          </a:solidFill>
          <a:ln>
            <a:solidFill>
              <a:schemeClr val="bg1">
                <a:lumMod val="50000"/>
              </a:schemeClr>
            </a:solidFill>
          </a:ln>
        </p:spPr>
        <p:txBody>
          <a:bodyPr wrap="square" rtlCol="0">
            <a:spAutoFit/>
          </a:bodyPr>
          <a:lstStyle/>
          <a:p>
            <a:pPr algn="ctr"/>
            <a:r>
              <a:rPr lang="en-US" sz="1467" dirty="0">
                <a:latin typeface="Amazon Ember" panose="020B0603020204020204" pitchFamily="34" charset="0"/>
                <a:ea typeface="Amazon Ember" panose="020B0603020204020204" pitchFamily="34" charset="0"/>
                <a:cs typeface="Amazon Ember" panose="020B0603020204020204" pitchFamily="34" charset="0"/>
              </a:rPr>
              <a:t>Joe</a:t>
            </a:r>
          </a:p>
        </p:txBody>
      </p:sp>
      <p:sp>
        <p:nvSpPr>
          <p:cNvPr id="42" name="TextBox 41"/>
          <p:cNvSpPr txBox="1"/>
          <p:nvPr/>
        </p:nvSpPr>
        <p:spPr>
          <a:xfrm>
            <a:off x="6140110" y="4427982"/>
            <a:ext cx="1219200" cy="318100"/>
          </a:xfrm>
          <a:prstGeom prst="rect">
            <a:avLst/>
          </a:prstGeom>
          <a:solidFill>
            <a:schemeClr val="bg1"/>
          </a:solidFill>
          <a:ln>
            <a:solidFill>
              <a:schemeClr val="bg1">
                <a:lumMod val="50000"/>
              </a:schemeClr>
            </a:solidFill>
          </a:ln>
        </p:spPr>
        <p:txBody>
          <a:bodyPr wrap="square" rtlCol="0">
            <a:spAutoFit/>
          </a:bodyPr>
          <a:lstStyle/>
          <a:p>
            <a:pPr algn="ctr"/>
            <a:r>
              <a:rPr lang="en-US" sz="1467" dirty="0">
                <a:latin typeface="Amazon Ember" panose="020B0603020204020204" pitchFamily="34" charset="0"/>
                <a:ea typeface="Amazon Ember" panose="020B0603020204020204" pitchFamily="34" charset="0"/>
                <a:cs typeface="Amazon Ember" panose="020B0603020204020204" pitchFamily="34" charset="0"/>
              </a:rPr>
              <a:t>Nate</a:t>
            </a:r>
          </a:p>
        </p:txBody>
      </p:sp>
      <p:sp>
        <p:nvSpPr>
          <p:cNvPr id="43" name="TextBox 42"/>
          <p:cNvSpPr txBox="1"/>
          <p:nvPr/>
        </p:nvSpPr>
        <p:spPr>
          <a:xfrm>
            <a:off x="7590689" y="3707358"/>
            <a:ext cx="939384" cy="318100"/>
          </a:xfrm>
          <a:prstGeom prst="rect">
            <a:avLst/>
          </a:prstGeom>
          <a:solidFill>
            <a:schemeClr val="bg1"/>
          </a:solidFill>
          <a:ln>
            <a:solidFill>
              <a:schemeClr val="bg1">
                <a:lumMod val="50000"/>
              </a:schemeClr>
            </a:solidFill>
          </a:ln>
        </p:spPr>
        <p:txBody>
          <a:bodyPr wrap="square" rtlCol="0">
            <a:spAutoFit/>
          </a:bodyPr>
          <a:lstStyle/>
          <a:p>
            <a:pPr algn="ctr"/>
            <a:r>
              <a:rPr lang="en-US" sz="1467" dirty="0">
                <a:latin typeface="Amazon Ember" panose="020B0603020204020204" pitchFamily="34" charset="0"/>
                <a:ea typeface="Amazon Ember" panose="020B0603020204020204" pitchFamily="34" charset="0"/>
                <a:cs typeface="Amazon Ember" panose="020B0603020204020204" pitchFamily="34" charset="0"/>
              </a:rPr>
              <a:t>Josh</a:t>
            </a:r>
          </a:p>
        </p:txBody>
      </p:sp>
      <p:sp>
        <p:nvSpPr>
          <p:cNvPr id="44" name="TextBox 43"/>
          <p:cNvSpPr txBox="1"/>
          <p:nvPr/>
        </p:nvSpPr>
        <p:spPr>
          <a:xfrm>
            <a:off x="7590689" y="4427982"/>
            <a:ext cx="939384" cy="318100"/>
          </a:xfrm>
          <a:prstGeom prst="rect">
            <a:avLst/>
          </a:prstGeom>
          <a:solidFill>
            <a:schemeClr val="bg1"/>
          </a:solidFill>
          <a:ln>
            <a:solidFill>
              <a:schemeClr val="bg1">
                <a:lumMod val="50000"/>
              </a:schemeClr>
            </a:solidFill>
          </a:ln>
        </p:spPr>
        <p:txBody>
          <a:bodyPr wrap="square" rtlCol="0">
            <a:spAutoFit/>
          </a:bodyPr>
          <a:lstStyle/>
          <a:p>
            <a:pPr algn="ctr"/>
            <a:r>
              <a:rPr lang="en-US" sz="1467" dirty="0">
                <a:latin typeface="Amazon Ember" panose="020B0603020204020204" pitchFamily="34" charset="0"/>
                <a:ea typeface="Amazon Ember" panose="020B0603020204020204" pitchFamily="34" charset="0"/>
                <a:cs typeface="Amazon Ember" panose="020B0603020204020204" pitchFamily="34" charset="0"/>
              </a:rPr>
              <a:t>Bob</a:t>
            </a:r>
          </a:p>
        </p:txBody>
      </p:sp>
      <p:sp>
        <p:nvSpPr>
          <p:cNvPr id="45" name="TextBox 44"/>
          <p:cNvSpPr txBox="1"/>
          <p:nvPr/>
        </p:nvSpPr>
        <p:spPr>
          <a:xfrm>
            <a:off x="7590691" y="5142059"/>
            <a:ext cx="939383" cy="318100"/>
          </a:xfrm>
          <a:prstGeom prst="rect">
            <a:avLst/>
          </a:prstGeom>
          <a:solidFill>
            <a:schemeClr val="bg1"/>
          </a:solidFill>
          <a:ln>
            <a:solidFill>
              <a:schemeClr val="bg1">
                <a:lumMod val="50000"/>
              </a:schemeClr>
            </a:solidFill>
          </a:ln>
        </p:spPr>
        <p:txBody>
          <a:bodyPr wrap="square" rtlCol="0">
            <a:spAutoFit/>
          </a:bodyPr>
          <a:lstStyle/>
          <a:p>
            <a:pPr algn="ctr"/>
            <a:r>
              <a:rPr lang="en-US" sz="1467" dirty="0">
                <a:latin typeface="Amazon Ember" panose="020B0603020204020204" pitchFamily="34" charset="0"/>
                <a:ea typeface="Amazon Ember" panose="020B0603020204020204" pitchFamily="34" charset="0"/>
                <a:cs typeface="Amazon Ember" panose="020B0603020204020204" pitchFamily="34" charset="0"/>
              </a:rPr>
              <a:t>Scott</a:t>
            </a:r>
          </a:p>
        </p:txBody>
      </p:sp>
      <p:sp>
        <p:nvSpPr>
          <p:cNvPr id="46" name="TextBox 45"/>
          <p:cNvSpPr txBox="1"/>
          <p:nvPr/>
        </p:nvSpPr>
        <p:spPr>
          <a:xfrm>
            <a:off x="8851053" y="5808610"/>
            <a:ext cx="1341120" cy="318100"/>
          </a:xfrm>
          <a:prstGeom prst="rect">
            <a:avLst/>
          </a:prstGeom>
          <a:solidFill>
            <a:schemeClr val="bg1"/>
          </a:solidFill>
          <a:ln>
            <a:solidFill>
              <a:schemeClr val="bg1">
                <a:lumMod val="50000"/>
              </a:schemeClr>
            </a:solidFill>
          </a:ln>
        </p:spPr>
        <p:txBody>
          <a:bodyPr wrap="square" rtlCol="0">
            <a:spAutoFit/>
          </a:bodyPr>
          <a:lstStyle/>
          <a:p>
            <a:pPr algn="ctr"/>
            <a:r>
              <a:rPr lang="en-US" sz="1467" dirty="0">
                <a:latin typeface="Amazon Ember" panose="020B0603020204020204" pitchFamily="34" charset="0"/>
                <a:ea typeface="Amazon Ember" panose="020B0603020204020204" pitchFamily="34" charset="0"/>
                <a:cs typeface="Amazon Ember" panose="020B0603020204020204" pitchFamily="34" charset="0"/>
              </a:rPr>
              <a:t>Batch</a:t>
            </a:r>
          </a:p>
        </p:txBody>
      </p:sp>
      <p:sp>
        <p:nvSpPr>
          <p:cNvPr id="47" name="TextBox 46"/>
          <p:cNvSpPr txBox="1"/>
          <p:nvPr/>
        </p:nvSpPr>
        <p:spPr>
          <a:xfrm>
            <a:off x="8851053" y="4427982"/>
            <a:ext cx="1341120" cy="318100"/>
          </a:xfrm>
          <a:prstGeom prst="rect">
            <a:avLst/>
          </a:prstGeom>
          <a:solidFill>
            <a:schemeClr val="bg1"/>
          </a:solidFill>
          <a:ln>
            <a:solidFill>
              <a:schemeClr val="bg1">
                <a:lumMod val="50000"/>
              </a:schemeClr>
            </a:solidFill>
          </a:ln>
        </p:spPr>
        <p:txBody>
          <a:bodyPr wrap="square" rtlCol="0">
            <a:spAutoFit/>
          </a:bodyPr>
          <a:lstStyle/>
          <a:p>
            <a:pPr algn="ctr"/>
            <a:r>
              <a:rPr lang="en-US" sz="1467" dirty="0">
                <a:latin typeface="Amazon Ember" panose="020B0603020204020204" pitchFamily="34" charset="0"/>
                <a:ea typeface="Amazon Ember" panose="020B0603020204020204" pitchFamily="34" charset="0"/>
                <a:cs typeface="Amazon Ember" panose="020B0603020204020204" pitchFamily="34" charset="0"/>
              </a:rPr>
              <a:t>Reporting</a:t>
            </a:r>
          </a:p>
        </p:txBody>
      </p:sp>
      <p:sp>
        <p:nvSpPr>
          <p:cNvPr id="48" name="TextBox 47"/>
          <p:cNvSpPr txBox="1"/>
          <p:nvPr/>
        </p:nvSpPr>
        <p:spPr>
          <a:xfrm>
            <a:off x="8851053" y="3707358"/>
            <a:ext cx="1341120" cy="318100"/>
          </a:xfrm>
          <a:prstGeom prst="rect">
            <a:avLst/>
          </a:prstGeom>
          <a:solidFill>
            <a:schemeClr val="bg1"/>
          </a:solidFill>
          <a:ln>
            <a:solidFill>
              <a:schemeClr val="bg1">
                <a:lumMod val="50000"/>
              </a:schemeClr>
            </a:solidFill>
          </a:ln>
        </p:spPr>
        <p:txBody>
          <a:bodyPr wrap="square" rtlCol="0">
            <a:spAutoFit/>
          </a:bodyPr>
          <a:lstStyle/>
          <a:p>
            <a:pPr algn="ctr"/>
            <a:r>
              <a:rPr lang="en-US" sz="1467" dirty="0">
                <a:latin typeface="Amazon Ember" panose="020B0603020204020204" pitchFamily="34" charset="0"/>
                <a:ea typeface="Amazon Ember" panose="020B0603020204020204" pitchFamily="34" charset="0"/>
                <a:cs typeface="Amazon Ember" panose="020B0603020204020204" pitchFamily="34" charset="0"/>
              </a:rPr>
              <a:t>Monitor</a:t>
            </a:r>
          </a:p>
        </p:txBody>
      </p:sp>
      <p:sp>
        <p:nvSpPr>
          <p:cNvPr id="49" name="TextBox 48"/>
          <p:cNvSpPr txBox="1"/>
          <p:nvPr/>
        </p:nvSpPr>
        <p:spPr>
          <a:xfrm>
            <a:off x="8851053" y="5142059"/>
            <a:ext cx="1341120" cy="318100"/>
          </a:xfrm>
          <a:prstGeom prst="rect">
            <a:avLst/>
          </a:prstGeom>
          <a:solidFill>
            <a:schemeClr val="bg1"/>
          </a:solidFill>
          <a:ln>
            <a:solidFill>
              <a:schemeClr val="bg1">
                <a:lumMod val="50000"/>
              </a:schemeClr>
            </a:solidFill>
          </a:ln>
        </p:spPr>
        <p:txBody>
          <a:bodyPr wrap="square" rtlCol="0">
            <a:spAutoFit/>
          </a:bodyPr>
          <a:lstStyle/>
          <a:p>
            <a:pPr algn="ctr"/>
            <a:r>
              <a:rPr lang="en-US" sz="1467" dirty="0">
                <a:latin typeface="Amazon Ember" panose="020B0603020204020204" pitchFamily="34" charset="0"/>
                <a:ea typeface="Amazon Ember" panose="020B0603020204020204" pitchFamily="34" charset="0"/>
                <a:cs typeface="Amazon Ember" panose="020B0603020204020204" pitchFamily="34" charset="0"/>
              </a:rPr>
              <a:t>App</a:t>
            </a:r>
          </a:p>
        </p:txBody>
      </p:sp>
      <p:cxnSp>
        <p:nvCxnSpPr>
          <p:cNvPr id="50" name="Elbow Connector 49"/>
          <p:cNvCxnSpPr>
            <a:endCxn id="38" idx="0"/>
          </p:cNvCxnSpPr>
          <p:nvPr/>
        </p:nvCxnSpPr>
        <p:spPr>
          <a:xfrm rot="5400000">
            <a:off x="7475627" y="1665361"/>
            <a:ext cx="687859" cy="2127574"/>
          </a:xfrm>
          <a:prstGeom prst="bentConnector3">
            <a:avLst/>
          </a:prstGeom>
          <a:ln w="9525">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51" name="Elbow Connector 50"/>
          <p:cNvCxnSpPr>
            <a:endCxn id="40" idx="0"/>
          </p:cNvCxnSpPr>
          <p:nvPr/>
        </p:nvCxnSpPr>
        <p:spPr>
          <a:xfrm rot="16200000" flipH="1">
            <a:off x="8858414" y="2410147"/>
            <a:ext cx="687982" cy="638125"/>
          </a:xfrm>
          <a:prstGeom prst="bentConnector3">
            <a:avLst>
              <a:gd name="adj1" fmla="val 50000"/>
            </a:avLst>
          </a:prstGeom>
          <a:ln w="9525">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52" name="Straight Connector 51"/>
          <p:cNvCxnSpPr>
            <a:stCxn id="38" idx="2"/>
            <a:endCxn id="41" idx="0"/>
          </p:cNvCxnSpPr>
          <p:nvPr/>
        </p:nvCxnSpPr>
        <p:spPr>
          <a:xfrm>
            <a:off x="6755769" y="3411632"/>
            <a:ext cx="0" cy="295726"/>
          </a:xfrm>
          <a:prstGeom prst="line">
            <a:avLst/>
          </a:prstGeom>
          <a:ln w="9525">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53" name="Straight Connector 52"/>
          <p:cNvCxnSpPr>
            <a:stCxn id="41" idx="2"/>
            <a:endCxn id="42" idx="0"/>
          </p:cNvCxnSpPr>
          <p:nvPr/>
        </p:nvCxnSpPr>
        <p:spPr>
          <a:xfrm flipH="1">
            <a:off x="6749710" y="4025458"/>
            <a:ext cx="6059" cy="402524"/>
          </a:xfrm>
          <a:prstGeom prst="line">
            <a:avLst/>
          </a:prstGeom>
          <a:ln w="9525">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55" name="Straight Connector 54"/>
          <p:cNvCxnSpPr>
            <a:stCxn id="39" idx="2"/>
            <a:endCxn id="43" idx="0"/>
          </p:cNvCxnSpPr>
          <p:nvPr/>
        </p:nvCxnSpPr>
        <p:spPr>
          <a:xfrm>
            <a:off x="8058310" y="3411628"/>
            <a:ext cx="2071" cy="295730"/>
          </a:xfrm>
          <a:prstGeom prst="line">
            <a:avLst/>
          </a:prstGeom>
          <a:ln w="9525">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56" name="Straight Connector 55"/>
          <p:cNvCxnSpPr>
            <a:stCxn id="43" idx="2"/>
            <a:endCxn id="44" idx="0"/>
          </p:cNvCxnSpPr>
          <p:nvPr/>
        </p:nvCxnSpPr>
        <p:spPr>
          <a:xfrm>
            <a:off x="8060381" y="4025458"/>
            <a:ext cx="0" cy="402524"/>
          </a:xfrm>
          <a:prstGeom prst="line">
            <a:avLst/>
          </a:prstGeom>
          <a:ln w="9525">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57" name="Straight Connector 56"/>
          <p:cNvCxnSpPr>
            <a:stCxn id="45" idx="0"/>
            <a:endCxn id="44" idx="2"/>
          </p:cNvCxnSpPr>
          <p:nvPr/>
        </p:nvCxnSpPr>
        <p:spPr>
          <a:xfrm flipH="1" flipV="1">
            <a:off x="8060381" y="4746082"/>
            <a:ext cx="2" cy="395977"/>
          </a:xfrm>
          <a:prstGeom prst="line">
            <a:avLst/>
          </a:prstGeom>
          <a:ln w="9525">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58" name="Straight Connector 57"/>
          <p:cNvCxnSpPr>
            <a:stCxn id="40" idx="2"/>
            <a:endCxn id="48" idx="0"/>
          </p:cNvCxnSpPr>
          <p:nvPr/>
        </p:nvCxnSpPr>
        <p:spPr>
          <a:xfrm>
            <a:off x="9521468" y="3411755"/>
            <a:ext cx="145" cy="295603"/>
          </a:xfrm>
          <a:prstGeom prst="line">
            <a:avLst/>
          </a:prstGeom>
          <a:ln w="9525">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59" name="Straight Connector 58"/>
          <p:cNvCxnSpPr>
            <a:stCxn id="47" idx="0"/>
            <a:endCxn id="48" idx="2"/>
          </p:cNvCxnSpPr>
          <p:nvPr/>
        </p:nvCxnSpPr>
        <p:spPr>
          <a:xfrm flipV="1">
            <a:off x="9521613" y="4025458"/>
            <a:ext cx="0" cy="402524"/>
          </a:xfrm>
          <a:prstGeom prst="line">
            <a:avLst/>
          </a:prstGeom>
          <a:ln w="9525">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60" name="Straight Connector 59"/>
          <p:cNvCxnSpPr>
            <a:stCxn id="47" idx="2"/>
            <a:endCxn id="49" idx="0"/>
          </p:cNvCxnSpPr>
          <p:nvPr/>
        </p:nvCxnSpPr>
        <p:spPr>
          <a:xfrm>
            <a:off x="9521613" y="4746082"/>
            <a:ext cx="0" cy="395977"/>
          </a:xfrm>
          <a:prstGeom prst="line">
            <a:avLst/>
          </a:prstGeom>
          <a:ln w="9525">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61" name="Straight Connector 60"/>
          <p:cNvCxnSpPr>
            <a:stCxn id="49" idx="2"/>
            <a:endCxn id="46" idx="0"/>
          </p:cNvCxnSpPr>
          <p:nvPr/>
        </p:nvCxnSpPr>
        <p:spPr>
          <a:xfrm>
            <a:off x="9521613" y="5460159"/>
            <a:ext cx="0" cy="348451"/>
          </a:xfrm>
          <a:prstGeom prst="line">
            <a:avLst/>
          </a:prstGeom>
          <a:ln w="9525">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sp>
        <p:nvSpPr>
          <p:cNvPr id="65" name="TextBox 64"/>
          <p:cNvSpPr txBox="1"/>
          <p:nvPr/>
        </p:nvSpPr>
        <p:spPr>
          <a:xfrm>
            <a:off x="9890458" y="2675608"/>
            <a:ext cx="1166613" cy="379656"/>
          </a:xfrm>
          <a:prstGeom prst="rect">
            <a:avLst/>
          </a:prstGeom>
          <a:noFill/>
        </p:spPr>
        <p:txBody>
          <a:bodyPr wrap="square" rtlCol="0">
            <a:spAutoFit/>
          </a:bodyPr>
          <a:lstStyle/>
          <a:p>
            <a:r>
              <a:rPr lang="en-US" sz="1867" b="1" dirty="0">
                <a:solidFill>
                  <a:srgbClr val="0000FF"/>
                </a:solidFill>
                <a:latin typeface="Amazon Ember" panose="020B0603020204020204" pitchFamily="34" charset="0"/>
                <a:ea typeface="Amazon Ember" panose="020B0603020204020204" pitchFamily="34" charset="0"/>
                <a:cs typeface="Amazon Ember" panose="020B0603020204020204" pitchFamily="34" charset="0"/>
              </a:rPr>
              <a:t>Roles</a:t>
            </a:r>
          </a:p>
        </p:txBody>
      </p:sp>
      <p:sp>
        <p:nvSpPr>
          <p:cNvPr id="66" name="TextBox 65"/>
          <p:cNvSpPr txBox="1"/>
          <p:nvPr/>
        </p:nvSpPr>
        <p:spPr>
          <a:xfrm>
            <a:off x="6873563" y="2662710"/>
            <a:ext cx="1166613" cy="379656"/>
          </a:xfrm>
          <a:prstGeom prst="rect">
            <a:avLst/>
          </a:prstGeom>
          <a:noFill/>
        </p:spPr>
        <p:txBody>
          <a:bodyPr wrap="square" rtlCol="0">
            <a:spAutoFit/>
          </a:bodyPr>
          <a:lstStyle/>
          <a:p>
            <a:r>
              <a:rPr lang="en-US" sz="1867" b="1" dirty="0">
                <a:solidFill>
                  <a:srgbClr val="0000FF"/>
                </a:solidFill>
                <a:latin typeface="Amazon Ember" panose="020B0603020204020204" pitchFamily="34" charset="0"/>
                <a:ea typeface="Amazon Ember" panose="020B0603020204020204" pitchFamily="34" charset="0"/>
                <a:cs typeface="Amazon Ember" panose="020B0603020204020204" pitchFamily="34" charset="0"/>
              </a:rPr>
              <a:t>Groups</a:t>
            </a:r>
          </a:p>
        </p:txBody>
      </p:sp>
      <p:sp>
        <p:nvSpPr>
          <p:cNvPr id="67" name="TextBox 66"/>
          <p:cNvSpPr txBox="1"/>
          <p:nvPr/>
        </p:nvSpPr>
        <p:spPr>
          <a:xfrm>
            <a:off x="10334414" y="3083360"/>
            <a:ext cx="1584960" cy="338554"/>
          </a:xfrm>
          <a:prstGeom prst="rect">
            <a:avLst/>
          </a:prstGeom>
          <a:solidFill>
            <a:srgbClr val="FFEBFF"/>
          </a:solidFill>
          <a:ln>
            <a:solidFill>
              <a:srgbClr val="FF99FF"/>
            </a:solidFill>
          </a:ln>
        </p:spPr>
        <p:txBody>
          <a:bodyPr wrap="square" rtlCol="0">
            <a:spAutoFit/>
          </a:bodyPr>
          <a:lstStyle/>
          <a:p>
            <a:pPr algn="ctr"/>
            <a:r>
              <a:rPr lang="en-US" sz="1600" dirty="0">
                <a:latin typeface="Amazon Ember" panose="020B0603020204020204" pitchFamily="34" charset="0"/>
                <a:ea typeface="Amazon Ember" panose="020B0603020204020204" pitchFamily="34" charset="0"/>
                <a:cs typeface="Amazon Ember" panose="020B0603020204020204" pitchFamily="34" charset="0"/>
              </a:rPr>
              <a:t>Auditors</a:t>
            </a:r>
          </a:p>
        </p:txBody>
      </p:sp>
      <p:sp>
        <p:nvSpPr>
          <p:cNvPr id="69" name="TextBox 68"/>
          <p:cNvSpPr txBox="1"/>
          <p:nvPr/>
        </p:nvSpPr>
        <p:spPr>
          <a:xfrm>
            <a:off x="10334413" y="4427982"/>
            <a:ext cx="1584960" cy="318100"/>
          </a:xfrm>
          <a:prstGeom prst="rect">
            <a:avLst/>
          </a:prstGeom>
          <a:solidFill>
            <a:schemeClr val="bg1"/>
          </a:solidFill>
          <a:ln>
            <a:solidFill>
              <a:schemeClr val="bg1">
                <a:lumMod val="50000"/>
              </a:schemeClr>
            </a:solidFill>
          </a:ln>
        </p:spPr>
        <p:txBody>
          <a:bodyPr wrap="square" rtlCol="0">
            <a:spAutoFit/>
          </a:bodyPr>
          <a:lstStyle/>
          <a:p>
            <a:pPr algn="ctr"/>
            <a:r>
              <a:rPr lang="en-US" sz="1467" dirty="0">
                <a:latin typeface="Amazon Ember" panose="020B0603020204020204" pitchFamily="34" charset="0"/>
                <a:ea typeface="Amazon Ember" panose="020B0603020204020204" pitchFamily="34" charset="0"/>
                <a:cs typeface="Amazon Ember" panose="020B0603020204020204" pitchFamily="34" charset="0"/>
              </a:rPr>
              <a:t>External Auditor</a:t>
            </a:r>
          </a:p>
        </p:txBody>
      </p:sp>
      <p:sp>
        <p:nvSpPr>
          <p:cNvPr id="70" name="TextBox 69"/>
          <p:cNvSpPr txBox="1"/>
          <p:nvPr/>
        </p:nvSpPr>
        <p:spPr>
          <a:xfrm>
            <a:off x="10334413" y="3707358"/>
            <a:ext cx="1584960" cy="318100"/>
          </a:xfrm>
          <a:prstGeom prst="rect">
            <a:avLst/>
          </a:prstGeom>
          <a:solidFill>
            <a:schemeClr val="bg1"/>
          </a:solidFill>
          <a:ln>
            <a:solidFill>
              <a:schemeClr val="bg1">
                <a:lumMod val="50000"/>
              </a:schemeClr>
            </a:solidFill>
          </a:ln>
        </p:spPr>
        <p:txBody>
          <a:bodyPr wrap="square" rtlCol="0">
            <a:spAutoFit/>
          </a:bodyPr>
          <a:lstStyle/>
          <a:p>
            <a:pPr algn="ctr"/>
            <a:r>
              <a:rPr lang="en-US" sz="1467" dirty="0">
                <a:latin typeface="Amazon Ember" panose="020B0603020204020204" pitchFamily="34" charset="0"/>
                <a:ea typeface="Amazon Ember" panose="020B0603020204020204" pitchFamily="34" charset="0"/>
                <a:cs typeface="Amazon Ember" panose="020B0603020204020204" pitchFamily="34" charset="0"/>
              </a:rPr>
              <a:t>Internal Auditor</a:t>
            </a:r>
          </a:p>
        </p:txBody>
      </p:sp>
      <p:sp>
        <p:nvSpPr>
          <p:cNvPr id="71" name="TextBox 70"/>
          <p:cNvSpPr txBox="1"/>
          <p:nvPr/>
        </p:nvSpPr>
        <p:spPr>
          <a:xfrm>
            <a:off x="10334413" y="5142059"/>
            <a:ext cx="1584960" cy="318100"/>
          </a:xfrm>
          <a:prstGeom prst="rect">
            <a:avLst/>
          </a:prstGeom>
          <a:solidFill>
            <a:schemeClr val="bg1"/>
          </a:solidFill>
          <a:ln>
            <a:solidFill>
              <a:schemeClr val="bg1">
                <a:lumMod val="50000"/>
              </a:schemeClr>
            </a:solidFill>
          </a:ln>
        </p:spPr>
        <p:txBody>
          <a:bodyPr wrap="square" rtlCol="0">
            <a:spAutoFit/>
          </a:bodyPr>
          <a:lstStyle/>
          <a:p>
            <a:pPr algn="ctr"/>
            <a:r>
              <a:rPr lang="en-US" sz="1467" dirty="0">
                <a:latin typeface="Amazon Ember" panose="020B0603020204020204" pitchFamily="34" charset="0"/>
                <a:ea typeface="Amazon Ember" panose="020B0603020204020204" pitchFamily="34" charset="0"/>
                <a:cs typeface="Amazon Ember" panose="020B0603020204020204" pitchFamily="34" charset="0"/>
              </a:rPr>
              <a:t>Security Analyst</a:t>
            </a:r>
          </a:p>
        </p:txBody>
      </p:sp>
      <p:cxnSp>
        <p:nvCxnSpPr>
          <p:cNvPr id="72" name="Straight Connector 71"/>
          <p:cNvCxnSpPr>
            <a:stCxn id="67" idx="2"/>
            <a:endCxn id="70" idx="0"/>
          </p:cNvCxnSpPr>
          <p:nvPr/>
        </p:nvCxnSpPr>
        <p:spPr>
          <a:xfrm flipH="1">
            <a:off x="11126893" y="3421914"/>
            <a:ext cx="1" cy="285444"/>
          </a:xfrm>
          <a:prstGeom prst="line">
            <a:avLst/>
          </a:prstGeom>
          <a:ln w="9525">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73" name="Straight Connector 72"/>
          <p:cNvCxnSpPr>
            <a:stCxn id="69" idx="0"/>
            <a:endCxn id="70" idx="2"/>
          </p:cNvCxnSpPr>
          <p:nvPr/>
        </p:nvCxnSpPr>
        <p:spPr>
          <a:xfrm flipV="1">
            <a:off x="11126893" y="4025458"/>
            <a:ext cx="0" cy="402524"/>
          </a:xfrm>
          <a:prstGeom prst="line">
            <a:avLst/>
          </a:prstGeom>
          <a:ln w="9525">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74" name="Straight Connector 73"/>
          <p:cNvCxnSpPr>
            <a:stCxn id="69" idx="2"/>
            <a:endCxn id="71" idx="0"/>
          </p:cNvCxnSpPr>
          <p:nvPr/>
        </p:nvCxnSpPr>
        <p:spPr>
          <a:xfrm>
            <a:off x="11126893" y="4746082"/>
            <a:ext cx="0" cy="395977"/>
          </a:xfrm>
          <a:prstGeom prst="line">
            <a:avLst/>
          </a:prstGeom>
          <a:ln w="9525">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76" name="Elbow Connector 75"/>
          <p:cNvCxnSpPr>
            <a:endCxn id="67" idx="0"/>
          </p:cNvCxnSpPr>
          <p:nvPr/>
        </p:nvCxnSpPr>
        <p:spPr>
          <a:xfrm rot="16200000" flipH="1">
            <a:off x="9656048" y="1612513"/>
            <a:ext cx="698141" cy="2243551"/>
          </a:xfrm>
          <a:prstGeom prst="bentConnector3">
            <a:avLst>
              <a:gd name="adj1" fmla="val 50000"/>
            </a:avLst>
          </a:prstGeom>
          <a:ln w="9525">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81" name="Elbow Connector 80"/>
          <p:cNvCxnSpPr>
            <a:endCxn id="39" idx="0"/>
          </p:cNvCxnSpPr>
          <p:nvPr/>
        </p:nvCxnSpPr>
        <p:spPr>
          <a:xfrm rot="5400000">
            <a:off x="8126900" y="2316630"/>
            <a:ext cx="687855" cy="825033"/>
          </a:xfrm>
          <a:prstGeom prst="bentConnector3">
            <a:avLst>
              <a:gd name="adj1" fmla="val 50000"/>
            </a:avLst>
          </a:prstGeom>
          <a:ln w="9525">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pic>
        <p:nvPicPr>
          <p:cNvPr id="54" name="Picture 53" descr="IAM.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1343280" y="5811120"/>
            <a:ext cx="977927" cy="977927"/>
          </a:xfrm>
          <a:prstGeom prst="rect">
            <a:avLst/>
          </a:prstGeom>
        </p:spPr>
      </p:pic>
      <p:sp>
        <p:nvSpPr>
          <p:cNvPr id="77" name="Rectangle 76"/>
          <p:cNvSpPr/>
          <p:nvPr/>
        </p:nvSpPr>
        <p:spPr>
          <a:xfrm>
            <a:off x="7480905" y="1397976"/>
            <a:ext cx="2809807" cy="963457"/>
          </a:xfrm>
          <a:prstGeom prst="rect">
            <a:avLst/>
          </a:prstGeom>
          <a:solidFill>
            <a:schemeClr val="accent4">
              <a:lumMod val="20000"/>
              <a:lumOff val="80000"/>
            </a:schemeClr>
          </a:solidFill>
          <a:ln>
            <a:solidFill>
              <a:schemeClr val="tx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Amazon Ember" panose="020B0603020204020204" pitchFamily="34" charset="0"/>
              <a:ea typeface="Amazon Ember" panose="020B0603020204020204" pitchFamily="34" charset="0"/>
              <a:cs typeface="Amazon Ember" panose="020B0603020204020204" pitchFamily="34" charset="0"/>
            </a:endParaRPr>
          </a:p>
        </p:txBody>
      </p:sp>
      <p:pic>
        <p:nvPicPr>
          <p:cNvPr id="78" name="Picture 2"/>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7634306" y="1515246"/>
            <a:ext cx="1142283" cy="599699"/>
          </a:xfrm>
          <a:prstGeom prst="rect">
            <a:avLst/>
          </a:prstGeom>
          <a:noFill/>
          <a:ln>
            <a:solidFill>
              <a:schemeClr val="tx2">
                <a:lumMod val="50000"/>
              </a:schemeClr>
            </a:solidFill>
          </a:ln>
          <a:extLst>
            <a:ext uri="{909E8E84-426E-40dd-AFC4-6F175D3DCCD1}">
              <a14:hiddenFill xmlns="" xmlns:a14="http://schemas.microsoft.com/office/drawing/2010/main">
                <a:solidFill>
                  <a:srgbClr val="FFFFFF"/>
                </a:solidFill>
              </a14:hiddenFill>
            </a:ext>
          </a:extLst>
        </p:spPr>
      </p:pic>
      <p:sp>
        <p:nvSpPr>
          <p:cNvPr id="79" name="TextBox 78"/>
          <p:cNvSpPr txBox="1"/>
          <p:nvPr/>
        </p:nvSpPr>
        <p:spPr>
          <a:xfrm>
            <a:off x="8809731" y="1807886"/>
            <a:ext cx="1343720" cy="379656"/>
          </a:xfrm>
          <a:prstGeom prst="rect">
            <a:avLst/>
          </a:prstGeom>
          <a:noFill/>
          <a:ln>
            <a:noFill/>
          </a:ln>
        </p:spPr>
        <p:txBody>
          <a:bodyPr wrap="square" rtlCol="0">
            <a:spAutoFit/>
          </a:bodyPr>
          <a:lstStyle/>
          <a:p>
            <a:pPr algn="ctr"/>
            <a:r>
              <a:rPr lang="en-US" sz="1867" b="1" dirty="0">
                <a:latin typeface="Amazon Ember" panose="020B0603020204020204" pitchFamily="34" charset="0"/>
                <a:ea typeface="Amazon Ember" panose="020B0603020204020204" pitchFamily="34" charset="0"/>
                <a:cs typeface="Amazon Ember" panose="020B0603020204020204" pitchFamily="34" charset="0"/>
              </a:rPr>
              <a:t>Account</a:t>
            </a:r>
          </a:p>
        </p:txBody>
      </p:sp>
    </p:spTree>
    <p:custDataLst>
      <p:tags r:id="rId1"/>
    </p:custDataLst>
    <p:extLst>
      <p:ext uri="{BB962C8B-B14F-4D97-AF65-F5344CB8AC3E}">
        <p14:creationId xmlns:p14="http://schemas.microsoft.com/office/powerpoint/2010/main" val="7748169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a:lstStyle/>
          <a:p>
            <a:r>
              <a:rPr lang="en-US" dirty="0"/>
              <a:t>IAM Permissions</a:t>
            </a:r>
          </a:p>
        </p:txBody>
      </p:sp>
      <p:sp>
        <p:nvSpPr>
          <p:cNvPr id="3" name="Content Placeholder 2"/>
          <p:cNvSpPr>
            <a:spLocks noGrp="1"/>
          </p:cNvSpPr>
          <p:nvPr>
            <p:ph idx="1"/>
          </p:nvPr>
        </p:nvSpPr>
        <p:spPr>
          <a:xfrm>
            <a:off x="278297" y="1609268"/>
            <a:ext cx="6589644" cy="920569"/>
          </a:xfrm>
        </p:spPr>
        <p:txBody>
          <a:bodyPr>
            <a:normAutofit/>
          </a:bodyPr>
          <a:lstStyle/>
          <a:p>
            <a:pPr marL="0" indent="0">
              <a:buNone/>
            </a:pPr>
            <a:r>
              <a:rPr lang="fr-FR" dirty="0"/>
              <a:t>Comment IAM détermine les autorisations</a:t>
            </a:r>
            <a:r>
              <a:rPr lang="en-US" dirty="0"/>
              <a:t>:</a:t>
            </a:r>
          </a:p>
        </p:txBody>
      </p:sp>
      <p:pic>
        <p:nvPicPr>
          <p:cNvPr id="18" name="Picture 17" descr="IAM.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1343280" y="5811120"/>
            <a:ext cx="977927" cy="977927"/>
          </a:xfrm>
          <a:prstGeom prst="rect">
            <a:avLst/>
          </a:prstGeom>
        </p:spPr>
      </p:pic>
      <p:sp>
        <p:nvSpPr>
          <p:cNvPr id="40" name="Freeform 39"/>
          <p:cNvSpPr/>
          <p:nvPr/>
        </p:nvSpPr>
        <p:spPr>
          <a:xfrm>
            <a:off x="1434192" y="2359577"/>
            <a:ext cx="2476856" cy="1383634"/>
          </a:xfrm>
          <a:custGeom>
            <a:avLst/>
            <a:gdLst>
              <a:gd name="connsiteX0" fmla="*/ 0 w 1601390"/>
              <a:gd name="connsiteY0" fmla="*/ 96083 h 960834"/>
              <a:gd name="connsiteX1" fmla="*/ 96083 w 1601390"/>
              <a:gd name="connsiteY1" fmla="*/ 0 h 960834"/>
              <a:gd name="connsiteX2" fmla="*/ 1505307 w 1601390"/>
              <a:gd name="connsiteY2" fmla="*/ 0 h 960834"/>
              <a:gd name="connsiteX3" fmla="*/ 1601390 w 1601390"/>
              <a:gd name="connsiteY3" fmla="*/ 96083 h 960834"/>
              <a:gd name="connsiteX4" fmla="*/ 1601390 w 1601390"/>
              <a:gd name="connsiteY4" fmla="*/ 864751 h 960834"/>
              <a:gd name="connsiteX5" fmla="*/ 1505307 w 1601390"/>
              <a:gd name="connsiteY5" fmla="*/ 960834 h 960834"/>
              <a:gd name="connsiteX6" fmla="*/ 96083 w 1601390"/>
              <a:gd name="connsiteY6" fmla="*/ 960834 h 960834"/>
              <a:gd name="connsiteX7" fmla="*/ 0 w 1601390"/>
              <a:gd name="connsiteY7" fmla="*/ 864751 h 960834"/>
              <a:gd name="connsiteX8" fmla="*/ 0 w 1601390"/>
              <a:gd name="connsiteY8" fmla="*/ 96083 h 960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01390" h="960834">
                <a:moveTo>
                  <a:pt x="0" y="96083"/>
                </a:moveTo>
                <a:cubicBezTo>
                  <a:pt x="0" y="43018"/>
                  <a:pt x="43018" y="0"/>
                  <a:pt x="96083" y="0"/>
                </a:cubicBezTo>
                <a:lnTo>
                  <a:pt x="1505307" y="0"/>
                </a:lnTo>
                <a:cubicBezTo>
                  <a:pt x="1558372" y="0"/>
                  <a:pt x="1601390" y="43018"/>
                  <a:pt x="1601390" y="96083"/>
                </a:cubicBezTo>
                <a:lnTo>
                  <a:pt x="1601390" y="864751"/>
                </a:lnTo>
                <a:cubicBezTo>
                  <a:pt x="1601390" y="917816"/>
                  <a:pt x="1558372" y="960834"/>
                  <a:pt x="1505307" y="960834"/>
                </a:cubicBezTo>
                <a:lnTo>
                  <a:pt x="96083" y="960834"/>
                </a:lnTo>
                <a:cubicBezTo>
                  <a:pt x="43018" y="960834"/>
                  <a:pt x="0" y="917816"/>
                  <a:pt x="0" y="864751"/>
                </a:cubicBezTo>
                <a:lnTo>
                  <a:pt x="0" y="96083"/>
                </a:lnTo>
                <a:close/>
              </a:path>
            </a:pathLst>
          </a:custGeom>
          <a:gradFill rotWithShape="1">
            <a:gsLst>
              <a:gs pos="0">
                <a:srgbClr val="999A98">
                  <a:tint val="50000"/>
                  <a:satMod val="300000"/>
                </a:srgbClr>
              </a:gs>
              <a:gs pos="35000">
                <a:srgbClr val="999A98">
                  <a:tint val="37000"/>
                  <a:satMod val="300000"/>
                </a:srgbClr>
              </a:gs>
              <a:gs pos="100000">
                <a:srgbClr val="999A98">
                  <a:tint val="15000"/>
                  <a:satMod val="350000"/>
                </a:srgbClr>
              </a:gs>
            </a:gsLst>
            <a:lin ang="16200000" scaled="1"/>
          </a:gradFill>
          <a:ln w="19050" cap="flat" cmpd="sng" algn="ctr">
            <a:solidFill>
              <a:srgbClr val="474746"/>
            </a:solidFill>
            <a:prstDash val="solid"/>
          </a:ln>
          <a:effectLst>
            <a:outerShdw blurRad="40000" dist="20000" dir="5400000" rotWithShape="0">
              <a:srgbClr val="000000">
                <a:alpha val="38000"/>
              </a:srgbClr>
            </a:outerShdw>
          </a:effectLst>
        </p:spPr>
        <p:txBody>
          <a:bodyPr spcFirstLastPara="0" vert="horz" wrap="square" lIns="85292" tIns="85292" rIns="85292" bIns="85292" numCol="1" spcCol="1270" anchor="ctr" anchorCtr="0">
            <a:noAutofit/>
          </a:bodyPr>
          <a:lstStyle/>
          <a:p>
            <a:pPr marL="0" marR="0" lvl="0" indent="0" algn="ctr" defTabSz="666750" eaLnBrk="1" fontAlgn="auto" latinLnBrk="0" hangingPunct="1">
              <a:lnSpc>
                <a:spcPct val="90000"/>
              </a:lnSpc>
              <a:spcBef>
                <a:spcPct val="0"/>
              </a:spcBef>
              <a:spcAft>
                <a:spcPct val="35000"/>
              </a:spcAft>
              <a:buClrTx/>
              <a:buSzTx/>
              <a:buFontTx/>
              <a:buNone/>
              <a:tabLst/>
              <a:defRPr/>
            </a:pPr>
            <a:r>
              <a:rPr kumimoji="0" lang="en-US" b="1" i="0" u="none" strike="noStrike" kern="0" cap="none" spc="0" normalizeH="0" baseline="0" noProof="0" dirty="0" err="1">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rPr>
              <a:t>Sont-ils</a:t>
            </a:r>
            <a:r>
              <a:rPr kumimoji="0" lang="en-US" b="1" i="0" u="none" strike="noStrike" kern="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rPr>
              <a:t> </a:t>
            </a:r>
            <a:r>
              <a:rPr kumimoji="0" lang="en-US" b="1" i="0" u="none" strike="noStrike" kern="0" cap="none" spc="0" normalizeH="0" baseline="0" noProof="0" dirty="0" err="1">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rPr>
              <a:t>explicitement</a:t>
            </a:r>
            <a:r>
              <a:rPr kumimoji="0" lang="en-US" b="1" i="0" u="none" strike="noStrike" kern="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rPr>
              <a:t> </a:t>
            </a:r>
            <a:r>
              <a:rPr kumimoji="0" lang="en-US" b="1" i="0" u="none" strike="noStrike" kern="0" cap="none" spc="0" normalizeH="0" baseline="0" noProof="0" dirty="0" err="1">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rPr>
              <a:t>refusés</a:t>
            </a:r>
            <a:r>
              <a:rPr kumimoji="0" lang="en-US" b="1" i="0" u="none" strike="noStrike" kern="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rPr>
              <a:t>?</a:t>
            </a:r>
          </a:p>
        </p:txBody>
      </p:sp>
      <p:sp>
        <p:nvSpPr>
          <p:cNvPr id="41" name="Freeform 40"/>
          <p:cNvSpPr/>
          <p:nvPr/>
        </p:nvSpPr>
        <p:spPr>
          <a:xfrm>
            <a:off x="3974378" y="2645543"/>
            <a:ext cx="919730" cy="1001716"/>
          </a:xfrm>
          <a:custGeom>
            <a:avLst/>
            <a:gdLst>
              <a:gd name="connsiteX0" fmla="*/ 0 w 339494"/>
              <a:gd name="connsiteY0" fmla="*/ 79429 h 397144"/>
              <a:gd name="connsiteX1" fmla="*/ 169747 w 339494"/>
              <a:gd name="connsiteY1" fmla="*/ 79429 h 397144"/>
              <a:gd name="connsiteX2" fmla="*/ 169747 w 339494"/>
              <a:gd name="connsiteY2" fmla="*/ 0 h 397144"/>
              <a:gd name="connsiteX3" fmla="*/ 339494 w 339494"/>
              <a:gd name="connsiteY3" fmla="*/ 198572 h 397144"/>
              <a:gd name="connsiteX4" fmla="*/ 169747 w 339494"/>
              <a:gd name="connsiteY4" fmla="*/ 397144 h 397144"/>
              <a:gd name="connsiteX5" fmla="*/ 169747 w 339494"/>
              <a:gd name="connsiteY5" fmla="*/ 317715 h 397144"/>
              <a:gd name="connsiteX6" fmla="*/ 0 w 339494"/>
              <a:gd name="connsiteY6" fmla="*/ 317715 h 397144"/>
              <a:gd name="connsiteX7" fmla="*/ 0 w 339494"/>
              <a:gd name="connsiteY7" fmla="*/ 79429 h 397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9494" h="397144">
                <a:moveTo>
                  <a:pt x="0" y="79429"/>
                </a:moveTo>
                <a:lnTo>
                  <a:pt x="169747" y="79429"/>
                </a:lnTo>
                <a:lnTo>
                  <a:pt x="169747" y="0"/>
                </a:lnTo>
                <a:lnTo>
                  <a:pt x="339494" y="198572"/>
                </a:lnTo>
                <a:lnTo>
                  <a:pt x="169747" y="397144"/>
                </a:lnTo>
                <a:lnTo>
                  <a:pt x="169747" y="317715"/>
                </a:lnTo>
                <a:lnTo>
                  <a:pt x="0" y="317715"/>
                </a:lnTo>
                <a:lnTo>
                  <a:pt x="0" y="79429"/>
                </a:lnTo>
                <a:close/>
              </a:path>
            </a:pathLst>
          </a:custGeom>
          <a:solidFill>
            <a:sysClr val="window" lastClr="FFFFFF"/>
          </a:solidFill>
          <a:ln w="25400" cap="flat" cmpd="sng" algn="ctr">
            <a:solidFill>
              <a:srgbClr val="474746"/>
            </a:solidFill>
            <a:prstDash val="solid"/>
          </a:ln>
          <a:effectLst/>
        </p:spPr>
        <p:txBody>
          <a:bodyPr spcFirstLastPara="0" vert="horz" wrap="square" lIns="0" tIns="79429" rIns="101848" bIns="79429" numCol="1" spcCol="1270" anchor="ctr" anchorCtr="0">
            <a:noAutofit/>
          </a:bodyPr>
          <a:lstStyle/>
          <a:p>
            <a:pPr marL="0" marR="0" lvl="0" indent="0" algn="ctr" defTabSz="533400" eaLnBrk="1" fontAlgn="auto" latinLnBrk="0" hangingPunct="1">
              <a:lnSpc>
                <a:spcPct val="90000"/>
              </a:lnSpc>
              <a:spcBef>
                <a:spcPct val="0"/>
              </a:spcBef>
              <a:spcAft>
                <a:spcPct val="35000"/>
              </a:spcAft>
              <a:buClrTx/>
              <a:buSzTx/>
              <a:buFontTx/>
              <a:buNone/>
              <a:tabLst/>
              <a:defRPr/>
            </a:pPr>
            <a:r>
              <a:rPr kumimoji="0" lang="en-US" sz="1800" b="0" i="0" u="none" strike="noStrike" kern="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rPr>
              <a:t>No</a:t>
            </a:r>
            <a:endParaRPr kumimoji="0" lang="en-US" sz="1200" b="0" i="0" u="none" strike="noStrike" kern="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42" name="Freeform 41"/>
          <p:cNvSpPr/>
          <p:nvPr/>
        </p:nvSpPr>
        <p:spPr>
          <a:xfrm>
            <a:off x="1434191" y="4499657"/>
            <a:ext cx="2476856" cy="1383634"/>
          </a:xfrm>
          <a:custGeom>
            <a:avLst/>
            <a:gdLst>
              <a:gd name="connsiteX0" fmla="*/ 0 w 1601390"/>
              <a:gd name="connsiteY0" fmla="*/ 96083 h 960834"/>
              <a:gd name="connsiteX1" fmla="*/ 96083 w 1601390"/>
              <a:gd name="connsiteY1" fmla="*/ 0 h 960834"/>
              <a:gd name="connsiteX2" fmla="*/ 1505307 w 1601390"/>
              <a:gd name="connsiteY2" fmla="*/ 0 h 960834"/>
              <a:gd name="connsiteX3" fmla="*/ 1601390 w 1601390"/>
              <a:gd name="connsiteY3" fmla="*/ 96083 h 960834"/>
              <a:gd name="connsiteX4" fmla="*/ 1601390 w 1601390"/>
              <a:gd name="connsiteY4" fmla="*/ 864751 h 960834"/>
              <a:gd name="connsiteX5" fmla="*/ 1505307 w 1601390"/>
              <a:gd name="connsiteY5" fmla="*/ 960834 h 960834"/>
              <a:gd name="connsiteX6" fmla="*/ 96083 w 1601390"/>
              <a:gd name="connsiteY6" fmla="*/ 960834 h 960834"/>
              <a:gd name="connsiteX7" fmla="*/ 0 w 1601390"/>
              <a:gd name="connsiteY7" fmla="*/ 864751 h 960834"/>
              <a:gd name="connsiteX8" fmla="*/ 0 w 1601390"/>
              <a:gd name="connsiteY8" fmla="*/ 96083 h 960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01390" h="960834">
                <a:moveTo>
                  <a:pt x="0" y="96083"/>
                </a:moveTo>
                <a:cubicBezTo>
                  <a:pt x="0" y="43018"/>
                  <a:pt x="43018" y="0"/>
                  <a:pt x="96083" y="0"/>
                </a:cubicBezTo>
                <a:lnTo>
                  <a:pt x="1505307" y="0"/>
                </a:lnTo>
                <a:cubicBezTo>
                  <a:pt x="1558372" y="0"/>
                  <a:pt x="1601390" y="43018"/>
                  <a:pt x="1601390" y="96083"/>
                </a:cubicBezTo>
                <a:lnTo>
                  <a:pt x="1601390" y="864751"/>
                </a:lnTo>
                <a:cubicBezTo>
                  <a:pt x="1601390" y="917816"/>
                  <a:pt x="1558372" y="960834"/>
                  <a:pt x="1505307" y="960834"/>
                </a:cubicBezTo>
                <a:lnTo>
                  <a:pt x="96083" y="960834"/>
                </a:lnTo>
                <a:cubicBezTo>
                  <a:pt x="43018" y="960834"/>
                  <a:pt x="0" y="917816"/>
                  <a:pt x="0" y="864751"/>
                </a:cubicBezTo>
                <a:lnTo>
                  <a:pt x="0" y="96083"/>
                </a:lnTo>
                <a:close/>
              </a:path>
            </a:pathLst>
          </a:custGeom>
          <a:solidFill>
            <a:schemeClr val="accent2"/>
          </a:solidFill>
          <a:ln w="25400" cap="flat" cmpd="sng" algn="ctr">
            <a:solidFill>
              <a:srgbClr val="474746"/>
            </a:solidFill>
            <a:prstDash val="solid"/>
          </a:ln>
          <a:effectLst/>
        </p:spPr>
        <p:txBody>
          <a:bodyPr spcFirstLastPara="0" vert="horz" wrap="square" lIns="85292" tIns="85292" rIns="85292" bIns="85292" numCol="1" spcCol="1270" anchor="ctr" anchorCtr="0">
            <a:noAutofit/>
          </a:bodyPr>
          <a:lstStyle/>
          <a:p>
            <a:pPr marL="0" marR="0" lvl="0" indent="0" algn="ctr" defTabSz="666750" eaLnBrk="1" fontAlgn="auto" latinLnBrk="0" hangingPunct="1">
              <a:lnSpc>
                <a:spcPct val="90000"/>
              </a:lnSpc>
              <a:spcBef>
                <a:spcPct val="0"/>
              </a:spcBef>
              <a:spcAft>
                <a:spcPct val="35000"/>
              </a:spcAft>
              <a:buClrTx/>
              <a:buSzTx/>
              <a:buFontTx/>
              <a:buNone/>
              <a:tabLst/>
              <a:defRPr/>
            </a:pPr>
            <a:r>
              <a:rPr kumimoji="0" lang="en-US" b="1" i="0" u="none" strike="noStrike" kern="0" cap="none" spc="0" normalizeH="0" baseline="0" noProof="0" dirty="0">
                <a:ln>
                  <a:no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rPr>
              <a:t>Deny</a:t>
            </a:r>
          </a:p>
        </p:txBody>
      </p:sp>
      <p:sp>
        <p:nvSpPr>
          <p:cNvPr id="43" name="Freeform 42"/>
          <p:cNvSpPr/>
          <p:nvPr/>
        </p:nvSpPr>
        <p:spPr>
          <a:xfrm>
            <a:off x="4957438" y="2377430"/>
            <a:ext cx="2476856" cy="1383634"/>
          </a:xfrm>
          <a:custGeom>
            <a:avLst/>
            <a:gdLst>
              <a:gd name="connsiteX0" fmla="*/ 0 w 1601390"/>
              <a:gd name="connsiteY0" fmla="*/ 96083 h 960834"/>
              <a:gd name="connsiteX1" fmla="*/ 96083 w 1601390"/>
              <a:gd name="connsiteY1" fmla="*/ 0 h 960834"/>
              <a:gd name="connsiteX2" fmla="*/ 1505307 w 1601390"/>
              <a:gd name="connsiteY2" fmla="*/ 0 h 960834"/>
              <a:gd name="connsiteX3" fmla="*/ 1601390 w 1601390"/>
              <a:gd name="connsiteY3" fmla="*/ 96083 h 960834"/>
              <a:gd name="connsiteX4" fmla="*/ 1601390 w 1601390"/>
              <a:gd name="connsiteY4" fmla="*/ 864751 h 960834"/>
              <a:gd name="connsiteX5" fmla="*/ 1505307 w 1601390"/>
              <a:gd name="connsiteY5" fmla="*/ 960834 h 960834"/>
              <a:gd name="connsiteX6" fmla="*/ 96083 w 1601390"/>
              <a:gd name="connsiteY6" fmla="*/ 960834 h 960834"/>
              <a:gd name="connsiteX7" fmla="*/ 0 w 1601390"/>
              <a:gd name="connsiteY7" fmla="*/ 864751 h 960834"/>
              <a:gd name="connsiteX8" fmla="*/ 0 w 1601390"/>
              <a:gd name="connsiteY8" fmla="*/ 96083 h 960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01390" h="960834">
                <a:moveTo>
                  <a:pt x="0" y="96083"/>
                </a:moveTo>
                <a:cubicBezTo>
                  <a:pt x="0" y="43018"/>
                  <a:pt x="43018" y="0"/>
                  <a:pt x="96083" y="0"/>
                </a:cubicBezTo>
                <a:lnTo>
                  <a:pt x="1505307" y="0"/>
                </a:lnTo>
                <a:cubicBezTo>
                  <a:pt x="1558372" y="0"/>
                  <a:pt x="1601390" y="43018"/>
                  <a:pt x="1601390" y="96083"/>
                </a:cubicBezTo>
                <a:lnTo>
                  <a:pt x="1601390" y="864751"/>
                </a:lnTo>
                <a:cubicBezTo>
                  <a:pt x="1601390" y="917816"/>
                  <a:pt x="1558372" y="960834"/>
                  <a:pt x="1505307" y="960834"/>
                </a:cubicBezTo>
                <a:lnTo>
                  <a:pt x="96083" y="960834"/>
                </a:lnTo>
                <a:cubicBezTo>
                  <a:pt x="43018" y="960834"/>
                  <a:pt x="0" y="917816"/>
                  <a:pt x="0" y="864751"/>
                </a:cubicBezTo>
                <a:lnTo>
                  <a:pt x="0" y="96083"/>
                </a:lnTo>
                <a:close/>
              </a:path>
            </a:pathLst>
          </a:custGeom>
          <a:gradFill rotWithShape="1">
            <a:gsLst>
              <a:gs pos="0">
                <a:srgbClr val="999A98">
                  <a:tint val="50000"/>
                  <a:satMod val="300000"/>
                </a:srgbClr>
              </a:gs>
              <a:gs pos="35000">
                <a:srgbClr val="999A98">
                  <a:tint val="37000"/>
                  <a:satMod val="300000"/>
                </a:srgbClr>
              </a:gs>
              <a:gs pos="100000">
                <a:srgbClr val="999A98">
                  <a:tint val="15000"/>
                  <a:satMod val="350000"/>
                </a:srgbClr>
              </a:gs>
            </a:gsLst>
            <a:lin ang="16200000" scaled="1"/>
          </a:gradFill>
          <a:ln w="19050" cap="flat" cmpd="sng" algn="ctr">
            <a:solidFill>
              <a:srgbClr val="474746"/>
            </a:solidFill>
            <a:prstDash val="solid"/>
          </a:ln>
          <a:effectLst>
            <a:outerShdw blurRad="40000" dist="20000" dir="5400000" rotWithShape="0">
              <a:srgbClr val="000000">
                <a:alpha val="38000"/>
              </a:srgbClr>
            </a:outerShdw>
          </a:effectLst>
        </p:spPr>
        <p:txBody>
          <a:bodyPr spcFirstLastPara="0" vert="horz" wrap="square" lIns="85292" tIns="85292" rIns="85292" bIns="85292" numCol="1" spcCol="1270" anchor="ctr" anchorCtr="0">
            <a:noAutofit/>
          </a:bodyPr>
          <a:lstStyle/>
          <a:p>
            <a:pPr marL="0" marR="0" lvl="0" indent="0" algn="ctr" defTabSz="666750" eaLnBrk="1" fontAlgn="auto" latinLnBrk="0" hangingPunct="1">
              <a:lnSpc>
                <a:spcPct val="90000"/>
              </a:lnSpc>
              <a:spcBef>
                <a:spcPct val="0"/>
              </a:spcBef>
              <a:spcAft>
                <a:spcPct val="35000"/>
              </a:spcAft>
              <a:buClrTx/>
              <a:buSzTx/>
              <a:buFontTx/>
              <a:buNone/>
              <a:tabLst/>
              <a:defRPr/>
            </a:pPr>
            <a:r>
              <a:rPr kumimoji="0" lang="en-US" b="1" i="0" u="none" strike="noStrike" kern="0" cap="none" spc="0" normalizeH="0" baseline="0" noProof="0" dirty="0" err="1">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rPr>
              <a:t>Sont-ils</a:t>
            </a:r>
            <a:r>
              <a:rPr kumimoji="0" lang="en-US" b="1" i="0" u="none" strike="noStrike" kern="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rPr>
              <a:t> </a:t>
            </a:r>
            <a:r>
              <a:rPr kumimoji="0" lang="en-US" b="1" i="0" u="none" strike="noStrike" kern="0" cap="none" spc="0" normalizeH="0" baseline="0" noProof="0" dirty="0" err="1">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rPr>
              <a:t>explicitement</a:t>
            </a:r>
            <a:r>
              <a:rPr kumimoji="0" lang="en-US" b="1" i="0" u="none" strike="noStrike" kern="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rPr>
              <a:t> </a:t>
            </a:r>
            <a:r>
              <a:rPr kumimoji="0" lang="en-US" b="1" i="0" u="none" strike="noStrike" kern="0" cap="none" spc="0" normalizeH="0" baseline="0" noProof="0" dirty="0" err="1">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rPr>
              <a:t>autorisés</a:t>
            </a:r>
            <a:r>
              <a:rPr kumimoji="0" lang="en-US" b="1" i="0" u="none" strike="noStrike" kern="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rPr>
              <a:t>?</a:t>
            </a:r>
          </a:p>
        </p:txBody>
      </p:sp>
      <p:sp>
        <p:nvSpPr>
          <p:cNvPr id="44" name="Freeform 43"/>
          <p:cNvSpPr/>
          <p:nvPr/>
        </p:nvSpPr>
        <p:spPr>
          <a:xfrm>
            <a:off x="4922525" y="4499657"/>
            <a:ext cx="2511769" cy="1383634"/>
          </a:xfrm>
          <a:custGeom>
            <a:avLst/>
            <a:gdLst>
              <a:gd name="connsiteX0" fmla="*/ 0 w 1601390"/>
              <a:gd name="connsiteY0" fmla="*/ 96083 h 960834"/>
              <a:gd name="connsiteX1" fmla="*/ 96083 w 1601390"/>
              <a:gd name="connsiteY1" fmla="*/ 0 h 960834"/>
              <a:gd name="connsiteX2" fmla="*/ 1505307 w 1601390"/>
              <a:gd name="connsiteY2" fmla="*/ 0 h 960834"/>
              <a:gd name="connsiteX3" fmla="*/ 1601390 w 1601390"/>
              <a:gd name="connsiteY3" fmla="*/ 96083 h 960834"/>
              <a:gd name="connsiteX4" fmla="*/ 1601390 w 1601390"/>
              <a:gd name="connsiteY4" fmla="*/ 864751 h 960834"/>
              <a:gd name="connsiteX5" fmla="*/ 1505307 w 1601390"/>
              <a:gd name="connsiteY5" fmla="*/ 960834 h 960834"/>
              <a:gd name="connsiteX6" fmla="*/ 96083 w 1601390"/>
              <a:gd name="connsiteY6" fmla="*/ 960834 h 960834"/>
              <a:gd name="connsiteX7" fmla="*/ 0 w 1601390"/>
              <a:gd name="connsiteY7" fmla="*/ 864751 h 960834"/>
              <a:gd name="connsiteX8" fmla="*/ 0 w 1601390"/>
              <a:gd name="connsiteY8" fmla="*/ 96083 h 960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01390" h="960834">
                <a:moveTo>
                  <a:pt x="0" y="96083"/>
                </a:moveTo>
                <a:cubicBezTo>
                  <a:pt x="0" y="43018"/>
                  <a:pt x="43018" y="0"/>
                  <a:pt x="96083" y="0"/>
                </a:cubicBezTo>
                <a:lnTo>
                  <a:pt x="1505307" y="0"/>
                </a:lnTo>
                <a:cubicBezTo>
                  <a:pt x="1558372" y="0"/>
                  <a:pt x="1601390" y="43018"/>
                  <a:pt x="1601390" y="96083"/>
                </a:cubicBezTo>
                <a:lnTo>
                  <a:pt x="1601390" y="864751"/>
                </a:lnTo>
                <a:cubicBezTo>
                  <a:pt x="1601390" y="917816"/>
                  <a:pt x="1558372" y="960834"/>
                  <a:pt x="1505307" y="960834"/>
                </a:cubicBezTo>
                <a:lnTo>
                  <a:pt x="96083" y="960834"/>
                </a:lnTo>
                <a:cubicBezTo>
                  <a:pt x="43018" y="960834"/>
                  <a:pt x="0" y="917816"/>
                  <a:pt x="0" y="864751"/>
                </a:cubicBezTo>
                <a:lnTo>
                  <a:pt x="0" y="96083"/>
                </a:lnTo>
                <a:close/>
              </a:path>
            </a:pathLst>
          </a:custGeom>
          <a:solidFill>
            <a:srgbClr val="00B0F0"/>
          </a:solidFill>
          <a:ln w="25400" cap="flat" cmpd="sng" algn="ctr">
            <a:solidFill>
              <a:srgbClr val="474746"/>
            </a:solidFill>
            <a:prstDash val="solid"/>
          </a:ln>
          <a:effectLst/>
        </p:spPr>
        <p:txBody>
          <a:bodyPr spcFirstLastPara="0" vert="horz" wrap="square" lIns="85292" tIns="85292" rIns="85292" bIns="85292" numCol="1" spcCol="1270" anchor="ctr" anchorCtr="0">
            <a:noAutofit/>
          </a:bodyPr>
          <a:lstStyle/>
          <a:p>
            <a:pPr marL="0" marR="0" lvl="0" indent="0" algn="ctr" defTabSz="666750" eaLnBrk="1" fontAlgn="auto" latinLnBrk="0" hangingPunct="1">
              <a:lnSpc>
                <a:spcPct val="90000"/>
              </a:lnSpc>
              <a:spcBef>
                <a:spcPct val="0"/>
              </a:spcBef>
              <a:spcAft>
                <a:spcPct val="35000"/>
              </a:spcAft>
              <a:buClrTx/>
              <a:buSzTx/>
              <a:buFontTx/>
              <a:buNone/>
              <a:tabLst/>
              <a:defRPr/>
            </a:pPr>
            <a:r>
              <a:rPr kumimoji="0" lang="en-US" b="1" i="0" u="none" strike="noStrike" kern="0" cap="none" spc="0" normalizeH="0" baseline="0" noProof="0" dirty="0">
                <a:ln>
                  <a:no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rPr>
              <a:t>Allow</a:t>
            </a:r>
          </a:p>
        </p:txBody>
      </p:sp>
      <p:sp>
        <p:nvSpPr>
          <p:cNvPr id="45" name="Freeform 44"/>
          <p:cNvSpPr/>
          <p:nvPr/>
        </p:nvSpPr>
        <p:spPr>
          <a:xfrm>
            <a:off x="8480684" y="2359577"/>
            <a:ext cx="2476856" cy="1383634"/>
          </a:xfrm>
          <a:custGeom>
            <a:avLst/>
            <a:gdLst>
              <a:gd name="connsiteX0" fmla="*/ 0 w 1601390"/>
              <a:gd name="connsiteY0" fmla="*/ 96083 h 960834"/>
              <a:gd name="connsiteX1" fmla="*/ 96083 w 1601390"/>
              <a:gd name="connsiteY1" fmla="*/ 0 h 960834"/>
              <a:gd name="connsiteX2" fmla="*/ 1505307 w 1601390"/>
              <a:gd name="connsiteY2" fmla="*/ 0 h 960834"/>
              <a:gd name="connsiteX3" fmla="*/ 1601390 w 1601390"/>
              <a:gd name="connsiteY3" fmla="*/ 96083 h 960834"/>
              <a:gd name="connsiteX4" fmla="*/ 1601390 w 1601390"/>
              <a:gd name="connsiteY4" fmla="*/ 864751 h 960834"/>
              <a:gd name="connsiteX5" fmla="*/ 1505307 w 1601390"/>
              <a:gd name="connsiteY5" fmla="*/ 960834 h 960834"/>
              <a:gd name="connsiteX6" fmla="*/ 96083 w 1601390"/>
              <a:gd name="connsiteY6" fmla="*/ 960834 h 960834"/>
              <a:gd name="connsiteX7" fmla="*/ 0 w 1601390"/>
              <a:gd name="connsiteY7" fmla="*/ 864751 h 960834"/>
              <a:gd name="connsiteX8" fmla="*/ 0 w 1601390"/>
              <a:gd name="connsiteY8" fmla="*/ 96083 h 960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01390" h="960834">
                <a:moveTo>
                  <a:pt x="0" y="96083"/>
                </a:moveTo>
                <a:cubicBezTo>
                  <a:pt x="0" y="43018"/>
                  <a:pt x="43018" y="0"/>
                  <a:pt x="96083" y="0"/>
                </a:cubicBezTo>
                <a:lnTo>
                  <a:pt x="1505307" y="0"/>
                </a:lnTo>
                <a:cubicBezTo>
                  <a:pt x="1558372" y="0"/>
                  <a:pt x="1601390" y="43018"/>
                  <a:pt x="1601390" y="96083"/>
                </a:cubicBezTo>
                <a:lnTo>
                  <a:pt x="1601390" y="864751"/>
                </a:lnTo>
                <a:cubicBezTo>
                  <a:pt x="1601390" y="917816"/>
                  <a:pt x="1558372" y="960834"/>
                  <a:pt x="1505307" y="960834"/>
                </a:cubicBezTo>
                <a:lnTo>
                  <a:pt x="96083" y="960834"/>
                </a:lnTo>
                <a:cubicBezTo>
                  <a:pt x="43018" y="960834"/>
                  <a:pt x="0" y="917816"/>
                  <a:pt x="0" y="864751"/>
                </a:cubicBezTo>
                <a:lnTo>
                  <a:pt x="0" y="96083"/>
                </a:lnTo>
                <a:close/>
              </a:path>
            </a:pathLst>
          </a:custGeom>
          <a:solidFill>
            <a:schemeClr val="accent2"/>
          </a:solidFill>
          <a:ln w="25400" cap="flat" cmpd="sng" algn="ctr">
            <a:solidFill>
              <a:srgbClr val="474746"/>
            </a:solidFill>
            <a:prstDash val="solid"/>
          </a:ln>
          <a:effectLst/>
        </p:spPr>
        <p:txBody>
          <a:bodyPr spcFirstLastPara="0" vert="horz" wrap="square" lIns="85292" tIns="85292" rIns="85292" bIns="85292" numCol="1" spcCol="1270" anchor="ctr" anchorCtr="0">
            <a:noAutofit/>
          </a:bodyPr>
          <a:lstStyle/>
          <a:p>
            <a:pPr marL="0" marR="0" lvl="0" indent="0" algn="ctr" defTabSz="666750" eaLnBrk="1" fontAlgn="auto" latinLnBrk="0" hangingPunct="1">
              <a:lnSpc>
                <a:spcPct val="90000"/>
              </a:lnSpc>
              <a:spcBef>
                <a:spcPct val="0"/>
              </a:spcBef>
              <a:spcAft>
                <a:spcPct val="35000"/>
              </a:spcAft>
              <a:buClrTx/>
              <a:buSzTx/>
              <a:buFontTx/>
              <a:buNone/>
              <a:tabLst/>
              <a:defRPr/>
            </a:pPr>
            <a:r>
              <a:rPr kumimoji="0" lang="en-US" b="1" i="0" u="none" strike="noStrike" kern="0" cap="none" spc="0" normalizeH="0" baseline="0" noProof="0" dirty="0">
                <a:ln>
                  <a:no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rPr>
              <a:t>Deny</a:t>
            </a:r>
          </a:p>
        </p:txBody>
      </p:sp>
      <p:sp>
        <p:nvSpPr>
          <p:cNvPr id="46" name="Down Arrow 45"/>
          <p:cNvSpPr/>
          <p:nvPr/>
        </p:nvSpPr>
        <p:spPr>
          <a:xfrm>
            <a:off x="2075366" y="3807762"/>
            <a:ext cx="1194507" cy="636471"/>
          </a:xfrm>
          <a:prstGeom prst="downArrow">
            <a:avLst>
              <a:gd name="adj1" fmla="val 65625"/>
              <a:gd name="adj2" fmla="val 50000"/>
            </a:avLst>
          </a:prstGeom>
          <a:solidFill>
            <a:sysClr val="window" lastClr="FFFFFF"/>
          </a:solidFill>
          <a:ln w="25400" cap="flat" cmpd="sng" algn="ctr">
            <a:solidFill>
              <a:srgbClr val="474746"/>
            </a:solidFill>
            <a:prstDash val="solid"/>
          </a:ln>
          <a:effectLst/>
        </p:spPr>
        <p:txBody>
          <a:bodyPr spcFirstLastPara="0" vert="horz" wrap="square" lIns="0" tIns="91440" rIns="0" bIns="0" numCol="1" spcCol="1270" anchor="ctr" anchorCtr="0">
            <a:noAutofit/>
          </a:bodyPr>
          <a:lstStyle/>
          <a:p>
            <a:pPr marL="0" marR="0" lvl="0" indent="0" algn="ctr" defTabSz="533400" eaLnBrk="1" fontAlgn="auto" latinLnBrk="0" hangingPunct="1">
              <a:lnSpc>
                <a:spcPct val="90000"/>
              </a:lnSpc>
              <a:spcBef>
                <a:spcPct val="0"/>
              </a:spcBef>
              <a:spcAft>
                <a:spcPct val="35000"/>
              </a:spcAft>
              <a:buClrTx/>
              <a:buSzTx/>
              <a:buFontTx/>
              <a:buNone/>
              <a:tabLst/>
              <a:defRPr/>
            </a:pPr>
            <a:r>
              <a:rPr kumimoji="0" lang="en-US" sz="1800" b="0" i="0" u="none" strike="noStrike" kern="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rPr>
              <a:t>Yes</a:t>
            </a:r>
            <a:endParaRPr kumimoji="0" lang="en-US" sz="1200" b="0" i="0" u="none" strike="noStrike" kern="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47" name="Freeform 46"/>
          <p:cNvSpPr/>
          <p:nvPr/>
        </p:nvSpPr>
        <p:spPr>
          <a:xfrm>
            <a:off x="7497624" y="2645543"/>
            <a:ext cx="919730" cy="1001716"/>
          </a:xfrm>
          <a:custGeom>
            <a:avLst/>
            <a:gdLst>
              <a:gd name="connsiteX0" fmla="*/ 0 w 339494"/>
              <a:gd name="connsiteY0" fmla="*/ 79429 h 397144"/>
              <a:gd name="connsiteX1" fmla="*/ 169747 w 339494"/>
              <a:gd name="connsiteY1" fmla="*/ 79429 h 397144"/>
              <a:gd name="connsiteX2" fmla="*/ 169747 w 339494"/>
              <a:gd name="connsiteY2" fmla="*/ 0 h 397144"/>
              <a:gd name="connsiteX3" fmla="*/ 339494 w 339494"/>
              <a:gd name="connsiteY3" fmla="*/ 198572 h 397144"/>
              <a:gd name="connsiteX4" fmla="*/ 169747 w 339494"/>
              <a:gd name="connsiteY4" fmla="*/ 397144 h 397144"/>
              <a:gd name="connsiteX5" fmla="*/ 169747 w 339494"/>
              <a:gd name="connsiteY5" fmla="*/ 317715 h 397144"/>
              <a:gd name="connsiteX6" fmla="*/ 0 w 339494"/>
              <a:gd name="connsiteY6" fmla="*/ 317715 h 397144"/>
              <a:gd name="connsiteX7" fmla="*/ 0 w 339494"/>
              <a:gd name="connsiteY7" fmla="*/ 79429 h 397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9494" h="397144">
                <a:moveTo>
                  <a:pt x="0" y="79429"/>
                </a:moveTo>
                <a:lnTo>
                  <a:pt x="169747" y="79429"/>
                </a:lnTo>
                <a:lnTo>
                  <a:pt x="169747" y="0"/>
                </a:lnTo>
                <a:lnTo>
                  <a:pt x="339494" y="198572"/>
                </a:lnTo>
                <a:lnTo>
                  <a:pt x="169747" y="397144"/>
                </a:lnTo>
                <a:lnTo>
                  <a:pt x="169747" y="317715"/>
                </a:lnTo>
                <a:lnTo>
                  <a:pt x="0" y="317715"/>
                </a:lnTo>
                <a:lnTo>
                  <a:pt x="0" y="79429"/>
                </a:lnTo>
                <a:close/>
              </a:path>
            </a:pathLst>
          </a:custGeom>
          <a:solidFill>
            <a:sysClr val="window" lastClr="FFFFFF"/>
          </a:solidFill>
          <a:ln w="25400" cap="flat" cmpd="sng" algn="ctr">
            <a:solidFill>
              <a:srgbClr val="474746"/>
            </a:solidFill>
            <a:prstDash val="solid"/>
          </a:ln>
          <a:effectLst/>
        </p:spPr>
        <p:txBody>
          <a:bodyPr spcFirstLastPara="0" vert="horz" wrap="square" lIns="0" tIns="79429" rIns="101848" bIns="79429" numCol="1" spcCol="1270" anchor="ctr" anchorCtr="0">
            <a:noAutofit/>
          </a:bodyPr>
          <a:lstStyle/>
          <a:p>
            <a:pPr marL="0" marR="0" lvl="0" indent="0" algn="ctr" defTabSz="533400" eaLnBrk="1" fontAlgn="auto" latinLnBrk="0" hangingPunct="1">
              <a:lnSpc>
                <a:spcPct val="90000"/>
              </a:lnSpc>
              <a:spcBef>
                <a:spcPct val="0"/>
              </a:spcBef>
              <a:spcAft>
                <a:spcPct val="35000"/>
              </a:spcAft>
              <a:buClrTx/>
              <a:buSzTx/>
              <a:buFontTx/>
              <a:buNone/>
              <a:tabLst/>
              <a:defRPr/>
            </a:pPr>
            <a:r>
              <a:rPr kumimoji="0" lang="en-US" sz="1800" b="0" i="0" u="none" strike="noStrike" kern="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rPr>
              <a:t>No</a:t>
            </a:r>
            <a:endParaRPr kumimoji="0" lang="en-US" sz="1200" b="0" i="0" u="none" strike="noStrike" kern="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48" name="Down Arrow 47"/>
          <p:cNvSpPr/>
          <p:nvPr/>
        </p:nvSpPr>
        <p:spPr>
          <a:xfrm>
            <a:off x="5598612" y="3818452"/>
            <a:ext cx="1194507" cy="636471"/>
          </a:xfrm>
          <a:prstGeom prst="downArrow">
            <a:avLst>
              <a:gd name="adj1" fmla="val 65625"/>
              <a:gd name="adj2" fmla="val 50000"/>
            </a:avLst>
          </a:prstGeom>
          <a:solidFill>
            <a:sysClr val="window" lastClr="FFFFFF"/>
          </a:solidFill>
          <a:ln w="25400" cap="flat" cmpd="sng" algn="ctr">
            <a:solidFill>
              <a:srgbClr val="474746"/>
            </a:solidFill>
            <a:prstDash val="solid"/>
          </a:ln>
          <a:effectLst/>
        </p:spPr>
        <p:txBody>
          <a:bodyPr spcFirstLastPara="0" vert="horz" wrap="square" lIns="0" tIns="91440" rIns="0" bIns="0" numCol="1" spcCol="1270" anchor="ctr" anchorCtr="0">
            <a:noAutofit/>
          </a:bodyPr>
          <a:lstStyle/>
          <a:p>
            <a:pPr marL="0" marR="0" lvl="0" indent="0" algn="ctr" defTabSz="533400" eaLnBrk="1" fontAlgn="auto" latinLnBrk="0" hangingPunct="1">
              <a:lnSpc>
                <a:spcPct val="90000"/>
              </a:lnSpc>
              <a:spcBef>
                <a:spcPct val="0"/>
              </a:spcBef>
              <a:spcAft>
                <a:spcPct val="35000"/>
              </a:spcAft>
              <a:buClrTx/>
              <a:buSzTx/>
              <a:buFontTx/>
              <a:buNone/>
              <a:tabLst/>
              <a:defRPr/>
            </a:pPr>
            <a:r>
              <a:rPr kumimoji="0" lang="en-US" sz="1800" b="0" i="0" u="none" strike="noStrike" kern="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rPr>
              <a:t>Yes</a:t>
            </a:r>
            <a:endParaRPr kumimoji="0" lang="en-US" sz="1200" b="0" i="0" u="none" strike="noStrike" kern="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14" name="TextBox 13">
            <a:extLst>
              <a:ext uri="{FF2B5EF4-FFF2-40B4-BE49-F238E27FC236}">
                <a16:creationId xmlns:a16="http://schemas.microsoft.com/office/drawing/2014/main" id="{98BC7C35-2412-5C45-A7ED-AF523F8DF4A8}"/>
              </a:ext>
            </a:extLst>
          </p:cNvPr>
          <p:cNvSpPr txBox="1"/>
          <p:nvPr/>
        </p:nvSpPr>
        <p:spPr>
          <a:xfrm>
            <a:off x="1337200" y="3445080"/>
            <a:ext cx="2705555" cy="307777"/>
          </a:xfrm>
          <a:prstGeom prst="rect">
            <a:avLst/>
          </a:prstGeom>
          <a:noFill/>
        </p:spPr>
        <p:txBody>
          <a:bodyPr wrap="square" rtlCol="0">
            <a:spAutoFit/>
          </a:bodyPr>
          <a:lstStyle/>
          <a:p>
            <a:pPr algn="ctr"/>
            <a:r>
              <a:rPr lang="en-US" sz="1400" b="1" dirty="0"/>
              <a:t>Explicit Denial Policy Check</a:t>
            </a:r>
          </a:p>
        </p:txBody>
      </p:sp>
      <p:sp>
        <p:nvSpPr>
          <p:cNvPr id="15" name="TextBox 14">
            <a:extLst>
              <a:ext uri="{FF2B5EF4-FFF2-40B4-BE49-F238E27FC236}">
                <a16:creationId xmlns:a16="http://schemas.microsoft.com/office/drawing/2014/main" id="{F4150486-FE40-2A40-8BB5-48F2CE976DE2}"/>
              </a:ext>
            </a:extLst>
          </p:cNvPr>
          <p:cNvSpPr txBox="1"/>
          <p:nvPr/>
        </p:nvSpPr>
        <p:spPr>
          <a:xfrm>
            <a:off x="4843087" y="3445080"/>
            <a:ext cx="2705555" cy="307777"/>
          </a:xfrm>
          <a:prstGeom prst="rect">
            <a:avLst/>
          </a:prstGeom>
          <a:noFill/>
        </p:spPr>
        <p:txBody>
          <a:bodyPr wrap="square" rtlCol="0">
            <a:spAutoFit/>
          </a:bodyPr>
          <a:lstStyle/>
          <a:p>
            <a:pPr algn="ctr"/>
            <a:r>
              <a:rPr lang="en-US" sz="1400" b="1" dirty="0"/>
              <a:t>Explicit Allow Policy Check</a:t>
            </a:r>
          </a:p>
        </p:txBody>
      </p:sp>
      <p:sp>
        <p:nvSpPr>
          <p:cNvPr id="16" name="TextBox 15">
            <a:extLst>
              <a:ext uri="{FF2B5EF4-FFF2-40B4-BE49-F238E27FC236}">
                <a16:creationId xmlns:a16="http://schemas.microsoft.com/office/drawing/2014/main" id="{0221306B-1606-B34A-BFF7-B733BB846CE8}"/>
              </a:ext>
            </a:extLst>
          </p:cNvPr>
          <p:cNvSpPr txBox="1"/>
          <p:nvPr/>
        </p:nvSpPr>
        <p:spPr>
          <a:xfrm>
            <a:off x="8416110" y="3445080"/>
            <a:ext cx="2705555" cy="307777"/>
          </a:xfrm>
          <a:prstGeom prst="rect">
            <a:avLst/>
          </a:prstGeom>
          <a:noFill/>
        </p:spPr>
        <p:txBody>
          <a:bodyPr wrap="square" rtlCol="0">
            <a:spAutoFit/>
          </a:bodyPr>
          <a:lstStyle/>
          <a:p>
            <a:pPr algn="ctr"/>
            <a:r>
              <a:rPr lang="en-US" sz="1400" b="1" dirty="0">
                <a:solidFill>
                  <a:schemeClr val="bg1"/>
                </a:solidFill>
              </a:rPr>
              <a:t>Implicit Deny</a:t>
            </a:r>
          </a:p>
        </p:txBody>
      </p:sp>
    </p:spTree>
    <p:custDataLst>
      <p:tags r:id="rId1"/>
    </p:custDataLst>
    <p:extLst>
      <p:ext uri="{BB962C8B-B14F-4D97-AF65-F5344CB8AC3E}">
        <p14:creationId xmlns:p14="http://schemas.microsoft.com/office/powerpoint/2010/main" val="5659376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IAM Policies</a:t>
            </a:r>
          </a:p>
        </p:txBody>
      </p:sp>
      <p:sp>
        <p:nvSpPr>
          <p:cNvPr id="3" name="Content Placeholder 2"/>
          <p:cNvSpPr>
            <a:spLocks noGrp="1"/>
          </p:cNvSpPr>
          <p:nvPr>
            <p:ph idx="1"/>
          </p:nvPr>
        </p:nvSpPr>
        <p:spPr>
          <a:xfrm>
            <a:off x="238539" y="1440305"/>
            <a:ext cx="11320670" cy="4913308"/>
          </a:xfrm>
        </p:spPr>
        <p:txBody>
          <a:bodyPr>
            <a:normAutofit fontScale="62500" lnSpcReduction="20000"/>
          </a:bodyPr>
          <a:lstStyle/>
          <a:p>
            <a:pPr marL="0" lvl="1" indent="0">
              <a:lnSpc>
                <a:spcPct val="130000"/>
              </a:lnSpc>
              <a:spcBef>
                <a:spcPts val="1800"/>
              </a:spcBef>
              <a:spcAft>
                <a:spcPts val="800"/>
              </a:spcAft>
              <a:buNone/>
            </a:pPr>
            <a:r>
              <a:rPr lang="fr-FR" sz="3900" dirty="0"/>
              <a:t>Une stratégie (</a:t>
            </a:r>
            <a:r>
              <a:rPr lang="fr-FR" sz="3900" dirty="0" err="1"/>
              <a:t>Policies</a:t>
            </a:r>
            <a:r>
              <a:rPr lang="fr-FR" sz="3900" dirty="0"/>
              <a:t>) IAM est une déclaration formelle d'une ou plusieurs autorisations</a:t>
            </a:r>
            <a:r>
              <a:rPr lang="en-US" sz="3900" dirty="0"/>
              <a:t>:</a:t>
            </a:r>
          </a:p>
          <a:p>
            <a:pPr marL="862013" lvl="1" indent="-455613">
              <a:lnSpc>
                <a:spcPct val="110000"/>
              </a:lnSpc>
              <a:spcBef>
                <a:spcPts val="1200"/>
              </a:spcBef>
            </a:pPr>
            <a:r>
              <a:rPr lang="fr-FR" sz="3400" dirty="0"/>
              <a:t>Vous attachez une stratégie à n'importe quelle entité IAM, telle qu'un utilisateur, un groupe ou un rôle</a:t>
            </a:r>
            <a:r>
              <a:rPr lang="en-US" sz="3400" dirty="0"/>
              <a:t>.</a:t>
            </a:r>
          </a:p>
          <a:p>
            <a:pPr marL="862013" lvl="1" indent="-455613">
              <a:lnSpc>
                <a:spcPct val="110000"/>
              </a:lnSpc>
              <a:spcBef>
                <a:spcPts val="1200"/>
              </a:spcBef>
            </a:pPr>
            <a:r>
              <a:rPr lang="fr-FR" sz="3400" dirty="0"/>
              <a:t>Les </a:t>
            </a:r>
            <a:r>
              <a:rPr lang="fr-FR" sz="3400" dirty="0" err="1"/>
              <a:t>policies</a:t>
            </a:r>
            <a:r>
              <a:rPr lang="fr-FR" sz="3400" dirty="0"/>
              <a:t> autorisent les actions qui peuvent ou non être effectuées par l'entité qui permet un contrôle d'accès précis</a:t>
            </a:r>
            <a:r>
              <a:rPr lang="en-US" sz="3400" dirty="0"/>
              <a:t>.</a:t>
            </a:r>
          </a:p>
          <a:p>
            <a:pPr marL="862013" lvl="1" indent="-455613">
              <a:lnSpc>
                <a:spcPct val="110000"/>
              </a:lnSpc>
              <a:spcBef>
                <a:spcPts val="1200"/>
              </a:spcBef>
            </a:pPr>
            <a:r>
              <a:rPr lang="fr-FR" sz="3400" dirty="0"/>
              <a:t>Une même </a:t>
            </a:r>
            <a:r>
              <a:rPr lang="fr-FR" sz="3400" dirty="0" err="1"/>
              <a:t>policy</a:t>
            </a:r>
            <a:r>
              <a:rPr lang="fr-FR" sz="3400" dirty="0"/>
              <a:t> peut être attachée à plusieurs entités</a:t>
            </a:r>
            <a:r>
              <a:rPr lang="en-US" sz="3400" dirty="0"/>
              <a:t>.</a:t>
            </a:r>
          </a:p>
          <a:p>
            <a:pPr marL="862013" lvl="1" indent="-455613">
              <a:lnSpc>
                <a:spcPct val="110000"/>
              </a:lnSpc>
              <a:spcBef>
                <a:spcPts val="1200"/>
              </a:spcBef>
            </a:pPr>
            <a:r>
              <a:rPr lang="fr-FR" sz="3400" dirty="0"/>
              <a:t>Une même entité peut être associée à plusieurs stratégies</a:t>
            </a:r>
            <a:r>
              <a:rPr lang="en-US" sz="3400" dirty="0"/>
              <a:t>.</a:t>
            </a:r>
          </a:p>
          <a:p>
            <a:pPr marL="0" indent="0">
              <a:lnSpc>
                <a:spcPct val="120000"/>
              </a:lnSpc>
              <a:spcBef>
                <a:spcPts val="0"/>
              </a:spcBef>
              <a:spcAft>
                <a:spcPts val="600"/>
              </a:spcAft>
              <a:buNone/>
            </a:pPr>
            <a:endParaRPr lang="en-US" sz="1867" dirty="0"/>
          </a:p>
          <a:p>
            <a:pPr marL="0" lvl="1" indent="0">
              <a:lnSpc>
                <a:spcPct val="130000"/>
              </a:lnSpc>
              <a:spcBef>
                <a:spcPts val="1800"/>
              </a:spcBef>
              <a:spcAft>
                <a:spcPts val="800"/>
              </a:spcAft>
              <a:buNone/>
            </a:pPr>
            <a:r>
              <a:rPr lang="en-US" sz="3900"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Best practice: </a:t>
            </a:r>
            <a:r>
              <a:rPr lang="fr-FR" sz="3900" dirty="0"/>
              <a:t>Lorsque vous attachez la même stratégie à plusieurs utilisateurs IAM, placez les utilisateurs dans un groupe et attachez la stratégie au groupe à la place</a:t>
            </a:r>
            <a:r>
              <a:rPr lang="en-US" sz="3900" dirty="0"/>
              <a:t>.</a:t>
            </a:r>
          </a:p>
        </p:txBody>
      </p:sp>
      <p:pic>
        <p:nvPicPr>
          <p:cNvPr id="5" name="Picture 4" descr="permission.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368451" y="3622508"/>
            <a:ext cx="974829" cy="1212084"/>
          </a:xfrm>
          <a:prstGeom prst="rect">
            <a:avLst/>
          </a:prstGeom>
        </p:spPr>
      </p:pic>
      <p:pic>
        <p:nvPicPr>
          <p:cNvPr id="7" name="Picture 6" descr="IAM.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1343280" y="5811120"/>
            <a:ext cx="977927" cy="977927"/>
          </a:xfrm>
          <a:prstGeom prst="rect">
            <a:avLst/>
          </a:prstGeom>
        </p:spPr>
      </p:pic>
    </p:spTree>
    <p:custDataLst>
      <p:tags r:id="rId1"/>
    </p:custDataLst>
    <p:extLst>
      <p:ext uri="{BB962C8B-B14F-4D97-AF65-F5344CB8AC3E}">
        <p14:creationId xmlns:p14="http://schemas.microsoft.com/office/powerpoint/2010/main" val="13640779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IAM Policy Example</a:t>
            </a:r>
          </a:p>
        </p:txBody>
      </p:sp>
      <p:sp>
        <p:nvSpPr>
          <p:cNvPr id="5" name="Content Placeholder 2"/>
          <p:cNvSpPr txBox="1">
            <a:spLocks/>
          </p:cNvSpPr>
          <p:nvPr/>
        </p:nvSpPr>
        <p:spPr>
          <a:xfrm>
            <a:off x="265284" y="1497794"/>
            <a:ext cx="10940405" cy="4918729"/>
          </a:xfrm>
          <a:prstGeom prst="rect">
            <a:avLst/>
          </a:prstGeom>
        </p:spPr>
        <p:txBody>
          <a:bodyPr>
            <a:normAutofit/>
          </a:bodyPr>
          <a:lstStyle>
            <a:lvl1pPr marL="342900" indent="-342900" algn="l" defTabSz="457200" rtl="0" eaLnBrk="1" latinLnBrk="0" hangingPunct="1">
              <a:spcBef>
                <a:spcPct val="20000"/>
              </a:spcBef>
              <a:buFontTx/>
              <a:buBlip>
                <a:blip r:embed="rId4"/>
              </a:buBlip>
              <a:defRPr sz="2400" b="0" i="0" kern="1200">
                <a:solidFill>
                  <a:schemeClr val="tx1"/>
                </a:solidFill>
                <a:latin typeface="Arial"/>
                <a:ea typeface="+mn-ea"/>
                <a:cs typeface="Arial"/>
              </a:defRPr>
            </a:lvl1pPr>
            <a:lvl2pPr marL="742950" indent="-285750" algn="l" defTabSz="457200" rtl="0" eaLnBrk="1" latinLnBrk="0" hangingPunct="1">
              <a:spcBef>
                <a:spcPct val="20000"/>
              </a:spcBef>
              <a:buClr>
                <a:schemeClr val="accent1"/>
              </a:buClr>
              <a:buFont typeface="Wingdings" panose="05000000000000000000" pitchFamily="2" charset="2"/>
              <a:buChar char="Ø"/>
              <a:defRPr sz="2000" b="0" i="0" kern="1200">
                <a:solidFill>
                  <a:schemeClr val="tx1"/>
                </a:solidFill>
                <a:latin typeface="Arial"/>
                <a:ea typeface="+mn-ea"/>
                <a:cs typeface="Arial"/>
              </a:defRPr>
            </a:lvl2pPr>
            <a:lvl3pPr marL="1143000" indent="-228600" algn="l" defTabSz="457200" rtl="0" eaLnBrk="1" latinLnBrk="0" hangingPunct="1">
              <a:spcBef>
                <a:spcPct val="20000"/>
              </a:spcBef>
              <a:buClr>
                <a:schemeClr val="accent1"/>
              </a:buClr>
              <a:buFont typeface="Arial"/>
              <a:buChar char="•"/>
              <a:defRPr sz="1800" b="0" i="0" kern="1200">
                <a:solidFill>
                  <a:schemeClr val="tx1"/>
                </a:solidFill>
                <a:latin typeface="Arial"/>
                <a:ea typeface="+mn-ea"/>
                <a:cs typeface="Arial"/>
              </a:defRPr>
            </a:lvl3pPr>
            <a:lvl4pPr marL="1371600" indent="0" algn="l" defTabSz="457200" rtl="0" eaLnBrk="1" latinLnBrk="0" hangingPunct="1">
              <a:spcBef>
                <a:spcPct val="20000"/>
              </a:spcBef>
              <a:buFont typeface="Arial"/>
              <a:buNone/>
              <a:defRPr sz="1600" b="0" i="0" kern="1200">
                <a:solidFill>
                  <a:srgbClr val="595A5D"/>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rgbClr val="595A5D"/>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467" b="1" dirty="0">
                <a:latin typeface="Courier New" panose="02070309020205020404" pitchFamily="49" charset="0"/>
                <a:cs typeface="Courier New" panose="02070309020205020404" pitchFamily="49" charset="0"/>
              </a:rPr>
              <a:t>{</a:t>
            </a:r>
          </a:p>
          <a:p>
            <a:pPr marL="0" indent="0">
              <a:buNone/>
            </a:pPr>
            <a:r>
              <a:rPr lang="en-US" sz="1467" b="1" dirty="0">
                <a:latin typeface="Courier New" panose="02070309020205020404" pitchFamily="49" charset="0"/>
                <a:cs typeface="Courier New" panose="02070309020205020404" pitchFamily="49" charset="0"/>
              </a:rPr>
              <a:t>  "Version": "2012-10-17",</a:t>
            </a:r>
          </a:p>
          <a:p>
            <a:pPr marL="0" indent="0">
              <a:buNone/>
            </a:pPr>
            <a:r>
              <a:rPr lang="en-US" sz="1467" b="1" dirty="0">
                <a:latin typeface="Courier New" panose="02070309020205020404" pitchFamily="49" charset="0"/>
                <a:cs typeface="Courier New" panose="02070309020205020404" pitchFamily="49" charset="0"/>
              </a:rPr>
              <a:t>  "Statement":[{</a:t>
            </a:r>
          </a:p>
          <a:p>
            <a:pPr marL="0" indent="0">
              <a:buNone/>
            </a:pPr>
            <a:r>
              <a:rPr lang="en-US" sz="1467" b="1" dirty="0">
                <a:latin typeface="Courier New" panose="02070309020205020404" pitchFamily="49" charset="0"/>
                <a:cs typeface="Courier New" panose="02070309020205020404" pitchFamily="49" charset="0"/>
              </a:rPr>
              <a:t>    "Effect":"</a:t>
            </a:r>
            <a:r>
              <a:rPr lang="en-US" sz="1467" b="1" dirty="0">
                <a:solidFill>
                  <a:srgbClr val="0000CC"/>
                </a:solidFill>
                <a:latin typeface="Courier New" panose="02070309020205020404" pitchFamily="49" charset="0"/>
                <a:cs typeface="Courier New" panose="02070309020205020404" pitchFamily="49" charset="0"/>
              </a:rPr>
              <a:t>Allow</a:t>
            </a:r>
            <a:r>
              <a:rPr lang="en-US" sz="1467" b="1" dirty="0">
                <a:latin typeface="Courier New" panose="02070309020205020404" pitchFamily="49" charset="0"/>
                <a:cs typeface="Courier New" panose="02070309020205020404" pitchFamily="49" charset="0"/>
              </a:rPr>
              <a:t>",</a:t>
            </a:r>
          </a:p>
          <a:p>
            <a:pPr marL="0" indent="0">
              <a:buNone/>
            </a:pPr>
            <a:r>
              <a:rPr lang="en-US" sz="1467" b="1" dirty="0">
                <a:latin typeface="Courier New" panose="02070309020205020404" pitchFamily="49" charset="0"/>
                <a:cs typeface="Courier New" panose="02070309020205020404" pitchFamily="49" charset="0"/>
              </a:rPr>
              <a:t>    "Action":["DynamoDB:*","s3:*"],</a:t>
            </a:r>
          </a:p>
          <a:p>
            <a:pPr marL="0" indent="0">
              <a:buNone/>
            </a:pPr>
            <a:r>
              <a:rPr lang="en-US" sz="1467" b="1" dirty="0">
                <a:latin typeface="Courier New" panose="02070309020205020404" pitchFamily="49" charset="0"/>
                <a:cs typeface="Courier New" panose="02070309020205020404" pitchFamily="49" charset="0"/>
              </a:rPr>
              <a:t>    "Resource":["arn:aws:dynamodb:region:account-number-without-hyphens:table</a:t>
            </a:r>
            <a:r>
              <a:rPr lang="en-US" sz="1467" b="1" dirty="0">
                <a:solidFill>
                  <a:srgbClr val="0000CC"/>
                </a:solidFill>
                <a:latin typeface="Courier New" panose="02070309020205020404" pitchFamily="49" charset="0"/>
                <a:cs typeface="Courier New" panose="02070309020205020404" pitchFamily="49" charset="0"/>
              </a:rPr>
              <a:t>/table-name</a:t>
            </a:r>
            <a:r>
              <a:rPr lang="en-US" sz="1467" b="1" dirty="0">
                <a:latin typeface="Courier New" panose="02070309020205020404" pitchFamily="49" charset="0"/>
                <a:cs typeface="Courier New" panose="02070309020205020404" pitchFamily="49" charset="0"/>
              </a:rPr>
              <a:t>",</a:t>
            </a:r>
          </a:p>
          <a:p>
            <a:pPr marL="0" indent="0">
              <a:buNone/>
            </a:pPr>
            <a:r>
              <a:rPr lang="en-US" sz="1467" b="1" dirty="0">
                <a:latin typeface="Courier New" panose="02070309020205020404" pitchFamily="49" charset="0"/>
                <a:cs typeface="Courier New" panose="02070309020205020404" pitchFamily="49" charset="0"/>
              </a:rPr>
              <a:t>      "arn:aws:s3:::</a:t>
            </a:r>
            <a:r>
              <a:rPr lang="en-US" sz="1467" b="1" dirty="0">
                <a:solidFill>
                  <a:srgbClr val="0000CC"/>
                </a:solidFill>
                <a:latin typeface="Courier New" panose="02070309020205020404" pitchFamily="49" charset="0"/>
                <a:cs typeface="Courier New" panose="02070309020205020404" pitchFamily="49" charset="0"/>
              </a:rPr>
              <a:t>bucket-name</a:t>
            </a:r>
            <a:r>
              <a:rPr lang="en-US" sz="1467" b="1" dirty="0">
                <a:latin typeface="Courier New" panose="02070309020205020404" pitchFamily="49" charset="0"/>
                <a:cs typeface="Courier New" panose="02070309020205020404" pitchFamily="49" charset="0"/>
              </a:rPr>
              <a:t>",</a:t>
            </a:r>
          </a:p>
          <a:p>
            <a:pPr marL="0" indent="0">
              <a:buNone/>
            </a:pPr>
            <a:r>
              <a:rPr lang="en-US" sz="1467" b="1" dirty="0">
                <a:latin typeface="Courier New" panose="02070309020205020404" pitchFamily="49" charset="0"/>
                <a:cs typeface="Courier New" panose="02070309020205020404" pitchFamily="49" charset="0"/>
              </a:rPr>
              <a:t>      "arn:aws:s3:::</a:t>
            </a:r>
            <a:r>
              <a:rPr lang="en-US" sz="1467" b="1" dirty="0">
                <a:solidFill>
                  <a:srgbClr val="0000CC"/>
                </a:solidFill>
                <a:latin typeface="Courier New" panose="02070309020205020404" pitchFamily="49" charset="0"/>
                <a:cs typeface="Courier New" panose="02070309020205020404" pitchFamily="49" charset="0"/>
              </a:rPr>
              <a:t>bucket-name</a:t>
            </a:r>
            <a:r>
              <a:rPr lang="en-US" sz="1467" b="1" dirty="0">
                <a:latin typeface="Courier New" panose="02070309020205020404" pitchFamily="49" charset="0"/>
                <a:cs typeface="Courier New" panose="02070309020205020404" pitchFamily="49" charset="0"/>
              </a:rPr>
              <a:t>/*"] </a:t>
            </a:r>
          </a:p>
          <a:p>
            <a:pPr marL="0" indent="0">
              <a:buNone/>
            </a:pPr>
            <a:r>
              <a:rPr lang="en-US" sz="1467" b="1" dirty="0">
                <a:latin typeface="Courier New" panose="02070309020205020404" pitchFamily="49" charset="0"/>
                <a:cs typeface="Courier New" panose="02070309020205020404" pitchFamily="49" charset="0"/>
              </a:rPr>
              <a:t>    },</a:t>
            </a:r>
          </a:p>
          <a:p>
            <a:pPr marL="0" indent="0">
              <a:buNone/>
            </a:pPr>
            <a:r>
              <a:rPr lang="en-US" sz="1467" b="1" dirty="0">
                <a:latin typeface="Courier New" panose="02070309020205020404" pitchFamily="49" charset="0"/>
                <a:cs typeface="Courier New" panose="02070309020205020404" pitchFamily="49" charset="0"/>
              </a:rPr>
              <a:t>    {</a:t>
            </a:r>
          </a:p>
          <a:p>
            <a:pPr marL="0" indent="0">
              <a:buNone/>
            </a:pPr>
            <a:r>
              <a:rPr lang="en-US" sz="1467" b="1" dirty="0">
                <a:latin typeface="Courier New" panose="02070309020205020404" pitchFamily="49" charset="0"/>
                <a:cs typeface="Courier New" panose="02070309020205020404" pitchFamily="49" charset="0"/>
              </a:rPr>
              <a:t>    "Effect":"</a:t>
            </a:r>
            <a:r>
              <a:rPr lang="en-US" sz="1467" b="1" dirty="0">
                <a:solidFill>
                  <a:srgbClr val="FF0000"/>
                </a:solidFill>
                <a:latin typeface="Courier New" panose="02070309020205020404" pitchFamily="49" charset="0"/>
                <a:cs typeface="Courier New" panose="02070309020205020404" pitchFamily="49" charset="0"/>
              </a:rPr>
              <a:t>Deny</a:t>
            </a:r>
            <a:r>
              <a:rPr lang="en-US" sz="1467" b="1" dirty="0">
                <a:latin typeface="Courier New" panose="02070309020205020404" pitchFamily="49" charset="0"/>
                <a:cs typeface="Courier New" panose="02070309020205020404" pitchFamily="49" charset="0"/>
              </a:rPr>
              <a:t>",</a:t>
            </a:r>
          </a:p>
          <a:p>
            <a:pPr marL="0" indent="0">
              <a:buNone/>
            </a:pPr>
            <a:r>
              <a:rPr lang="en-US" sz="1467" b="1" dirty="0">
                <a:latin typeface="Courier New" panose="02070309020205020404" pitchFamily="49" charset="0"/>
                <a:cs typeface="Courier New" panose="02070309020205020404" pitchFamily="49" charset="0"/>
              </a:rPr>
              <a:t>    "Action":["dynamodb:*","s3:*"],</a:t>
            </a:r>
          </a:p>
          <a:p>
            <a:pPr marL="0" indent="0">
              <a:buNone/>
            </a:pPr>
            <a:r>
              <a:rPr lang="en-US" sz="1467" b="1" dirty="0">
                <a:latin typeface="Courier New" panose="02070309020205020404" pitchFamily="49" charset="0"/>
                <a:cs typeface="Courier New" panose="02070309020205020404" pitchFamily="49" charset="0"/>
              </a:rPr>
              <a:t>    "</a:t>
            </a:r>
            <a:r>
              <a:rPr lang="en-US" sz="1467" b="1" dirty="0">
                <a:solidFill>
                  <a:srgbClr val="FF0000"/>
                </a:solidFill>
                <a:latin typeface="Courier New" panose="02070309020205020404" pitchFamily="49" charset="0"/>
                <a:cs typeface="Courier New" panose="02070309020205020404" pitchFamily="49" charset="0"/>
              </a:rPr>
              <a:t>NotResource</a:t>
            </a:r>
            <a:r>
              <a:rPr lang="en-US" sz="1467" b="1" dirty="0">
                <a:latin typeface="Courier New" panose="02070309020205020404" pitchFamily="49" charset="0"/>
                <a:cs typeface="Courier New" panose="02070309020205020404" pitchFamily="49" charset="0"/>
              </a:rPr>
              <a:t>":["</a:t>
            </a:r>
            <a:r>
              <a:rPr lang="en-US" sz="1467" b="1" dirty="0" err="1">
                <a:latin typeface="Courier New" panose="02070309020205020404" pitchFamily="49" charset="0"/>
                <a:cs typeface="Courier New" panose="02070309020205020404" pitchFamily="49" charset="0"/>
              </a:rPr>
              <a:t>arn:aws:dynamodb:region:account-number-without-hyphens:table</a:t>
            </a:r>
            <a:r>
              <a:rPr lang="en-US" sz="1467" b="1" dirty="0">
                <a:latin typeface="Courier New" panose="02070309020205020404" pitchFamily="49" charset="0"/>
                <a:cs typeface="Courier New" panose="02070309020205020404" pitchFamily="49" charset="0"/>
              </a:rPr>
              <a:t>/table-name”,</a:t>
            </a:r>
          </a:p>
          <a:p>
            <a:pPr marL="0" indent="0">
              <a:buNone/>
            </a:pPr>
            <a:r>
              <a:rPr lang="en-US" sz="1467" b="1" dirty="0">
                <a:latin typeface="Courier New" panose="02070309020205020404" pitchFamily="49" charset="0"/>
                <a:cs typeface="Courier New" panose="02070309020205020404" pitchFamily="49" charset="0"/>
              </a:rPr>
              <a:t>      "arn:aws:s3:::bucket-name",</a:t>
            </a:r>
          </a:p>
          <a:p>
            <a:pPr marL="0" indent="0">
              <a:buNone/>
            </a:pPr>
            <a:r>
              <a:rPr lang="en-US" sz="1467" b="1" dirty="0">
                <a:latin typeface="Courier New" panose="02070309020205020404" pitchFamily="49" charset="0"/>
                <a:cs typeface="Courier New" panose="02070309020205020404" pitchFamily="49" charset="0"/>
              </a:rPr>
              <a:t>      "arn:aws:s3:::bucket-name/*"] </a:t>
            </a:r>
          </a:p>
          <a:p>
            <a:pPr marL="0" indent="0">
              <a:buNone/>
            </a:pPr>
            <a:r>
              <a:rPr lang="en-US" sz="1467" b="1" dirty="0">
                <a:latin typeface="Courier New" panose="02070309020205020404" pitchFamily="49" charset="0"/>
                <a:cs typeface="Courier New" panose="02070309020205020404" pitchFamily="49" charset="0"/>
              </a:rPr>
              <a:t>    }</a:t>
            </a:r>
          </a:p>
          <a:p>
            <a:pPr marL="0" indent="0">
              <a:buNone/>
            </a:pPr>
            <a:r>
              <a:rPr lang="en-US" sz="1467" b="1" dirty="0">
                <a:latin typeface="Courier New" panose="02070309020205020404" pitchFamily="49" charset="0"/>
                <a:cs typeface="Courier New" panose="02070309020205020404" pitchFamily="49" charset="0"/>
              </a:rPr>
              <a:t>  ]</a:t>
            </a:r>
          </a:p>
          <a:p>
            <a:pPr marL="0" indent="0">
              <a:buNone/>
            </a:pPr>
            <a:r>
              <a:rPr lang="en-US" sz="1467" b="1" dirty="0">
                <a:latin typeface="Courier New" panose="02070309020205020404" pitchFamily="49" charset="0"/>
                <a:cs typeface="Courier New" panose="02070309020205020404" pitchFamily="49" charset="0"/>
              </a:rPr>
              <a:t>}</a:t>
            </a:r>
          </a:p>
        </p:txBody>
      </p:sp>
      <p:sp>
        <p:nvSpPr>
          <p:cNvPr id="6" name="TextBox 5"/>
          <p:cNvSpPr txBox="1"/>
          <p:nvPr/>
        </p:nvSpPr>
        <p:spPr>
          <a:xfrm>
            <a:off x="5556086" y="1632769"/>
            <a:ext cx="4904199" cy="625684"/>
          </a:xfrm>
          <a:prstGeom prst="rect">
            <a:avLst/>
          </a:prstGeom>
          <a:solidFill>
            <a:schemeClr val="accent5">
              <a:lumMod val="20000"/>
              <a:lumOff val="80000"/>
            </a:schemeClr>
          </a:solidFill>
          <a:ln>
            <a:solidFill>
              <a:schemeClr val="accent1"/>
            </a:solidFill>
          </a:ln>
        </p:spPr>
        <p:txBody>
          <a:bodyPr wrap="square" rtlCol="0">
            <a:spAutoFit/>
          </a:bodyPr>
          <a:lstStyle/>
          <a:p>
            <a:r>
              <a:rPr lang="en-US" sz="1733" b="1" dirty="0">
                <a:latin typeface="Amazon Ember" panose="020B0603020204020204" pitchFamily="34" charset="0"/>
                <a:ea typeface="Amazon Ember" panose="020B0603020204020204" pitchFamily="34" charset="0"/>
                <a:cs typeface="Amazon Ember" panose="020B0603020204020204" pitchFamily="34" charset="0"/>
              </a:rPr>
              <a:t>Explicit</a:t>
            </a:r>
            <a:r>
              <a:rPr lang="en-US" sz="1733" dirty="0">
                <a:latin typeface="Amazon Ember" panose="020B0603020204020204" pitchFamily="34" charset="0"/>
                <a:ea typeface="Amazon Ember" panose="020B0603020204020204" pitchFamily="34" charset="0"/>
                <a:cs typeface="Amazon Ember" panose="020B0603020204020204" pitchFamily="34" charset="0"/>
              </a:rPr>
              <a:t> </a:t>
            </a:r>
            <a:r>
              <a:rPr lang="en-US" sz="1733" b="1" dirty="0">
                <a:latin typeface="Amazon Ember" panose="020B0603020204020204" pitchFamily="34" charset="0"/>
                <a:ea typeface="Amazon Ember" panose="020B0603020204020204" pitchFamily="34" charset="0"/>
                <a:cs typeface="Amazon Ember" panose="020B0603020204020204" pitchFamily="34" charset="0"/>
              </a:rPr>
              <a:t>allow</a:t>
            </a:r>
            <a:r>
              <a:rPr lang="en-US" sz="1733" dirty="0">
                <a:latin typeface="Amazon Ember" panose="020B0603020204020204" pitchFamily="34" charset="0"/>
                <a:ea typeface="Amazon Ember" panose="020B0603020204020204" pitchFamily="34" charset="0"/>
                <a:cs typeface="Amazon Ember" panose="020B0603020204020204" pitchFamily="34" charset="0"/>
              </a:rPr>
              <a:t> gives users access to a specific DynamoDB table and…</a:t>
            </a:r>
          </a:p>
        </p:txBody>
      </p:sp>
      <p:cxnSp>
        <p:nvCxnSpPr>
          <p:cNvPr id="7" name="Curved Connector 6"/>
          <p:cNvCxnSpPr>
            <a:stCxn id="6" idx="1"/>
          </p:cNvCxnSpPr>
          <p:nvPr/>
        </p:nvCxnSpPr>
        <p:spPr>
          <a:xfrm rot="10800000" flipV="1">
            <a:off x="2705380" y="1945611"/>
            <a:ext cx="2850706" cy="534600"/>
          </a:xfrm>
          <a:prstGeom prst="curvedConnector3">
            <a:avLst/>
          </a:prstGeom>
          <a:ln w="28575">
            <a:solidFill>
              <a:srgbClr val="0070C0"/>
            </a:solidFill>
            <a:tailEnd type="triangle"/>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a:stCxn id="6" idx="2"/>
          </p:cNvCxnSpPr>
          <p:nvPr/>
        </p:nvCxnSpPr>
        <p:spPr>
          <a:xfrm>
            <a:off x="8008186" y="2258453"/>
            <a:ext cx="1039773" cy="540841"/>
          </a:xfrm>
          <a:prstGeom prst="straightConnector1">
            <a:avLst/>
          </a:prstGeom>
          <a:ln w="28575">
            <a:solidFill>
              <a:srgbClr val="0070C0"/>
            </a:solidFill>
            <a:tailEnd type="triangle"/>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a:stCxn id="9" idx="1"/>
          </p:cNvCxnSpPr>
          <p:nvPr/>
        </p:nvCxnSpPr>
        <p:spPr>
          <a:xfrm flipH="1">
            <a:off x="4080290" y="3293042"/>
            <a:ext cx="575352" cy="25680"/>
          </a:xfrm>
          <a:prstGeom prst="straightConnector1">
            <a:avLst/>
          </a:prstGeom>
          <a:ln w="28575">
            <a:solidFill>
              <a:srgbClr val="0070C0"/>
            </a:solidFill>
            <a:tailEnd type="triangle"/>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flipH="1">
            <a:off x="2549184" y="4184531"/>
            <a:ext cx="2287712" cy="140499"/>
          </a:xfrm>
          <a:prstGeom prst="straightConnector1">
            <a:avLst/>
          </a:prstGeom>
          <a:ln w="28575">
            <a:solidFill>
              <a:srgbClr val="0070C0"/>
            </a:solidFill>
            <a:tailEnd type="triangle"/>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flipH="1">
            <a:off x="2439592" y="4214347"/>
            <a:ext cx="2397304" cy="644939"/>
          </a:xfrm>
          <a:prstGeom prst="straightConnector1">
            <a:avLst/>
          </a:prstGeom>
          <a:ln w="28575">
            <a:solidFill>
              <a:srgbClr val="0070C0"/>
            </a:solidFill>
            <a:tailEnd type="triangle"/>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5618402" y="5574830"/>
            <a:ext cx="4779568" cy="666977"/>
          </a:xfrm>
          <a:prstGeom prst="rect">
            <a:avLst/>
          </a:prstGeom>
          <a:solidFill>
            <a:schemeClr val="accent5">
              <a:lumMod val="20000"/>
              <a:lumOff val="80000"/>
            </a:schemeClr>
          </a:solidFill>
          <a:ln>
            <a:solidFill>
              <a:schemeClr val="accent1"/>
            </a:solidFill>
          </a:ln>
        </p:spPr>
        <p:txBody>
          <a:bodyPr wrap="square" rtlCol="0">
            <a:spAutoFit/>
          </a:bodyPr>
          <a:lstStyle/>
          <a:p>
            <a:pPr algn="ctr"/>
            <a:r>
              <a:rPr lang="en-US" sz="1867" dirty="0">
                <a:latin typeface="Amazon Ember" panose="020B0603020204020204" pitchFamily="34" charset="0"/>
                <a:ea typeface="Amazon Ember" panose="020B0603020204020204" pitchFamily="34" charset="0"/>
                <a:cs typeface="Amazon Ember" panose="020B0603020204020204" pitchFamily="34" charset="0"/>
              </a:rPr>
              <a:t>An explicit deny statement </a:t>
            </a:r>
            <a:r>
              <a:rPr lang="en-US" sz="1867" b="1" dirty="0">
                <a:latin typeface="Amazon Ember" panose="020B0603020204020204" pitchFamily="34" charset="0"/>
                <a:ea typeface="Amazon Ember" panose="020B0603020204020204" pitchFamily="34" charset="0"/>
                <a:cs typeface="Amazon Ember" panose="020B0603020204020204" pitchFamily="34" charset="0"/>
              </a:rPr>
              <a:t>takes</a:t>
            </a:r>
            <a:r>
              <a:rPr lang="en-US" sz="1867" dirty="0">
                <a:latin typeface="Amazon Ember" panose="020B0603020204020204" pitchFamily="34" charset="0"/>
                <a:ea typeface="Amazon Ember" panose="020B0603020204020204" pitchFamily="34" charset="0"/>
                <a:cs typeface="Amazon Ember" panose="020B0603020204020204" pitchFamily="34" charset="0"/>
              </a:rPr>
              <a:t> </a:t>
            </a:r>
            <a:r>
              <a:rPr lang="en-US" sz="1867" b="1" dirty="0">
                <a:latin typeface="Amazon Ember" panose="020B0603020204020204" pitchFamily="34" charset="0"/>
                <a:ea typeface="Amazon Ember" panose="020B0603020204020204" pitchFamily="34" charset="0"/>
                <a:cs typeface="Amazon Ember" panose="020B0603020204020204" pitchFamily="34" charset="0"/>
              </a:rPr>
              <a:t>precedence</a:t>
            </a:r>
            <a:r>
              <a:rPr lang="en-US" sz="1867" dirty="0">
                <a:latin typeface="Amazon Ember" panose="020B0603020204020204" pitchFamily="34" charset="0"/>
                <a:ea typeface="Amazon Ember" panose="020B0603020204020204" pitchFamily="34" charset="0"/>
                <a:cs typeface="Amazon Ember" panose="020B0603020204020204" pitchFamily="34" charset="0"/>
              </a:rPr>
              <a:t> over an allow statement.</a:t>
            </a:r>
          </a:p>
        </p:txBody>
      </p:sp>
      <p:sp>
        <p:nvSpPr>
          <p:cNvPr id="9" name="TextBox 8"/>
          <p:cNvSpPr txBox="1"/>
          <p:nvPr/>
        </p:nvSpPr>
        <p:spPr>
          <a:xfrm>
            <a:off x="4655642" y="3113537"/>
            <a:ext cx="2492990" cy="359009"/>
          </a:xfrm>
          <a:prstGeom prst="rect">
            <a:avLst/>
          </a:prstGeom>
          <a:solidFill>
            <a:schemeClr val="accent5">
              <a:lumMod val="20000"/>
              <a:lumOff val="80000"/>
            </a:schemeClr>
          </a:solidFill>
          <a:ln>
            <a:solidFill>
              <a:schemeClr val="accent1"/>
            </a:solidFill>
          </a:ln>
        </p:spPr>
        <p:txBody>
          <a:bodyPr wrap="none" rtlCol="0">
            <a:spAutoFit/>
          </a:bodyPr>
          <a:lstStyle/>
          <a:p>
            <a:r>
              <a:rPr lang="en-US" sz="1733" dirty="0">
                <a:latin typeface="Amazon Ember" panose="020B0603020204020204" pitchFamily="34" charset="0"/>
                <a:ea typeface="Amazon Ember" panose="020B0603020204020204" pitchFamily="34" charset="0"/>
                <a:cs typeface="Amazon Ember" panose="020B0603020204020204" pitchFamily="34" charset="0"/>
              </a:rPr>
              <a:t> …Amazon S3 buckets.</a:t>
            </a:r>
          </a:p>
        </p:txBody>
      </p:sp>
      <p:sp>
        <p:nvSpPr>
          <p:cNvPr id="11" name="TextBox 10"/>
          <p:cNvSpPr txBox="1"/>
          <p:nvPr/>
        </p:nvSpPr>
        <p:spPr>
          <a:xfrm>
            <a:off x="4836896" y="3871689"/>
            <a:ext cx="6682116" cy="625684"/>
          </a:xfrm>
          <a:prstGeom prst="rect">
            <a:avLst/>
          </a:prstGeom>
          <a:solidFill>
            <a:schemeClr val="accent5">
              <a:lumMod val="20000"/>
              <a:lumOff val="80000"/>
            </a:schemeClr>
          </a:solidFill>
          <a:ln>
            <a:solidFill>
              <a:schemeClr val="accent1"/>
            </a:solidFill>
          </a:ln>
        </p:spPr>
        <p:txBody>
          <a:bodyPr wrap="square" rtlCol="0">
            <a:spAutoFit/>
          </a:bodyPr>
          <a:lstStyle/>
          <a:p>
            <a:r>
              <a:rPr lang="en-US" sz="1733" b="1" dirty="0">
                <a:latin typeface="Amazon Ember" panose="020B0603020204020204" pitchFamily="34" charset="0"/>
                <a:ea typeface="Amazon Ember" panose="020B0603020204020204" pitchFamily="34" charset="0"/>
                <a:cs typeface="Amazon Ember" panose="020B0603020204020204" pitchFamily="34" charset="0"/>
              </a:rPr>
              <a:t>Explicit</a:t>
            </a:r>
            <a:r>
              <a:rPr lang="en-US" sz="1733" dirty="0">
                <a:latin typeface="Amazon Ember" panose="020B0603020204020204" pitchFamily="34" charset="0"/>
                <a:ea typeface="Amazon Ember" panose="020B0603020204020204" pitchFamily="34" charset="0"/>
                <a:cs typeface="Amazon Ember" panose="020B0603020204020204" pitchFamily="34" charset="0"/>
              </a:rPr>
              <a:t> </a:t>
            </a:r>
            <a:r>
              <a:rPr lang="en-US" sz="1733" b="1" dirty="0">
                <a:latin typeface="Amazon Ember" panose="020B0603020204020204" pitchFamily="34" charset="0"/>
                <a:ea typeface="Amazon Ember" panose="020B0603020204020204" pitchFamily="34" charset="0"/>
                <a:cs typeface="Amazon Ember" panose="020B0603020204020204" pitchFamily="34" charset="0"/>
              </a:rPr>
              <a:t>deny</a:t>
            </a:r>
            <a:r>
              <a:rPr lang="en-US" sz="1733" dirty="0">
                <a:latin typeface="Amazon Ember" panose="020B0603020204020204" pitchFamily="34" charset="0"/>
                <a:ea typeface="Amazon Ember" panose="020B0603020204020204" pitchFamily="34" charset="0"/>
                <a:cs typeface="Amazon Ember" panose="020B0603020204020204" pitchFamily="34" charset="0"/>
              </a:rPr>
              <a:t> ensures that the users cannot use any other AWS actions or resources other than that table and those buckets.</a:t>
            </a:r>
          </a:p>
        </p:txBody>
      </p:sp>
      <p:pic>
        <p:nvPicPr>
          <p:cNvPr id="18" name="Picture 17" descr="IAM.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1343280" y="5811120"/>
            <a:ext cx="977927" cy="977927"/>
          </a:xfrm>
          <a:prstGeom prst="rect">
            <a:avLst/>
          </a:prstGeom>
        </p:spPr>
      </p:pic>
    </p:spTree>
    <p:custDataLst>
      <p:tags r:id="rId1"/>
    </p:custDataLst>
    <p:extLst>
      <p:ext uri="{BB962C8B-B14F-4D97-AF65-F5344CB8AC3E}">
        <p14:creationId xmlns:p14="http://schemas.microsoft.com/office/powerpoint/2010/main" val="27214307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IAM: Policy Assignment</a:t>
            </a:r>
          </a:p>
        </p:txBody>
      </p:sp>
      <p:pic>
        <p:nvPicPr>
          <p:cNvPr id="6" name="Picture 5"/>
          <p:cNvPicPr>
            <a:picLocks noChangeAspect="1"/>
          </p:cNvPicPr>
          <p:nvPr/>
        </p:nvPicPr>
        <p:blipFill rotWithShape="1">
          <a:blip r:embed="rId3" cstate="print">
            <a:extLst>
              <a:ext uri="{28A0092B-C50C-407E-A947-70E740481C1C}">
                <a14:useLocalDpi xmlns:a14="http://schemas.microsoft.com/office/drawing/2010/main" val="0"/>
              </a:ext>
            </a:extLst>
          </a:blip>
          <a:srcRect l="12285" r="20814"/>
          <a:stretch/>
        </p:blipFill>
        <p:spPr>
          <a:xfrm>
            <a:off x="5411203" y="1424630"/>
            <a:ext cx="1149486" cy="1718179"/>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64487" y="2627360"/>
            <a:ext cx="283917" cy="283917"/>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522845" y="2202981"/>
            <a:ext cx="361972" cy="361972"/>
          </a:xfrm>
          <a:prstGeom prst="rect">
            <a:avLst/>
          </a:prstGeom>
        </p:spPr>
      </p:pic>
      <p:pic>
        <p:nvPicPr>
          <p:cNvPr id="12" name="Picture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525459" y="1841009"/>
            <a:ext cx="361972" cy="361972"/>
          </a:xfrm>
          <a:prstGeom prst="rect">
            <a:avLst/>
          </a:prstGeom>
        </p:spPr>
      </p:pic>
      <p:sp>
        <p:nvSpPr>
          <p:cNvPr id="10" name="TextBox 9"/>
          <p:cNvSpPr txBox="1"/>
          <p:nvPr/>
        </p:nvSpPr>
        <p:spPr>
          <a:xfrm>
            <a:off x="5324420" y="3151020"/>
            <a:ext cx="1323051" cy="353761"/>
          </a:xfrm>
          <a:prstGeom prst="rect">
            <a:avLst/>
          </a:prstGeom>
          <a:noFill/>
        </p:spPr>
        <p:txBody>
          <a:bodyPr wrap="square" lIns="0" tIns="0" rIns="0" bIns="0" rtlCol="0">
            <a:noAutofit/>
          </a:bodyPr>
          <a:lstStyle/>
          <a:p>
            <a:pPr algn="ctr"/>
            <a:r>
              <a:rPr lang="en-US" sz="2000" b="1" dirty="0">
                <a:latin typeface="Amazon Ember Light" panose="020B0403020204020204" pitchFamily="34" charset="0"/>
                <a:ea typeface="Amazon Ember Light" panose="020B0403020204020204" pitchFamily="34" charset="0"/>
                <a:cs typeface="Amazon Ember Light" panose="020B0403020204020204" pitchFamily="34" charset="0"/>
              </a:rPr>
              <a:t>IAM Policy</a:t>
            </a:r>
          </a:p>
        </p:txBody>
      </p:sp>
      <p:cxnSp>
        <p:nvCxnSpPr>
          <p:cNvPr id="11" name="Straight Arrow Connector 10"/>
          <p:cNvCxnSpPr>
            <a:stCxn id="10" idx="2"/>
          </p:cNvCxnSpPr>
          <p:nvPr/>
        </p:nvCxnSpPr>
        <p:spPr>
          <a:xfrm>
            <a:off x="5985946" y="3504781"/>
            <a:ext cx="0" cy="1306347"/>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18" name="Straight Arrow Connector 17"/>
          <p:cNvCxnSpPr/>
          <p:nvPr/>
        </p:nvCxnSpPr>
        <p:spPr>
          <a:xfrm>
            <a:off x="10644940" y="4157955"/>
            <a:ext cx="0" cy="653173"/>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19" name="Straight Arrow Connector 18"/>
          <p:cNvCxnSpPr/>
          <p:nvPr/>
        </p:nvCxnSpPr>
        <p:spPr>
          <a:xfrm>
            <a:off x="1777666" y="4157954"/>
            <a:ext cx="0" cy="653173"/>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23" name="Straight Connector 22"/>
          <p:cNvCxnSpPr/>
          <p:nvPr/>
        </p:nvCxnSpPr>
        <p:spPr>
          <a:xfrm>
            <a:off x="1777666" y="4157955"/>
            <a:ext cx="8867274" cy="0"/>
          </a:xfrm>
          <a:prstGeom prst="line">
            <a:avLst/>
          </a:prstGeom>
        </p:spPr>
        <p:style>
          <a:lnRef idx="1">
            <a:schemeClr val="accent6"/>
          </a:lnRef>
          <a:fillRef idx="0">
            <a:schemeClr val="accent6"/>
          </a:fillRef>
          <a:effectRef idx="0">
            <a:schemeClr val="accent6"/>
          </a:effectRef>
          <a:fontRef idx="minor">
            <a:schemeClr val="tx1"/>
          </a:fontRef>
        </p:style>
      </p:cxnSp>
      <p:pic>
        <p:nvPicPr>
          <p:cNvPr id="26" name="Picture 2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18726" y="4921455"/>
            <a:ext cx="717880" cy="957173"/>
          </a:xfrm>
          <a:prstGeom prst="rect">
            <a:avLst/>
          </a:prstGeom>
        </p:spPr>
      </p:pic>
      <p:pic>
        <p:nvPicPr>
          <p:cNvPr id="27" name="Picture 2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564487" y="4921455"/>
            <a:ext cx="957173" cy="925267"/>
          </a:xfrm>
          <a:prstGeom prst="rect">
            <a:avLst/>
          </a:prstGeom>
        </p:spPr>
      </p:pic>
      <p:pic>
        <p:nvPicPr>
          <p:cNvPr id="28" name="Picture 2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161926" y="4986029"/>
            <a:ext cx="966027" cy="828023"/>
          </a:xfrm>
          <a:prstGeom prst="rect">
            <a:avLst/>
          </a:prstGeom>
        </p:spPr>
      </p:pic>
      <p:sp>
        <p:nvSpPr>
          <p:cNvPr id="29" name="TextBox 28"/>
          <p:cNvSpPr txBox="1"/>
          <p:nvPr/>
        </p:nvSpPr>
        <p:spPr>
          <a:xfrm>
            <a:off x="1116140" y="5988956"/>
            <a:ext cx="1323051" cy="353761"/>
          </a:xfrm>
          <a:prstGeom prst="rect">
            <a:avLst/>
          </a:prstGeom>
          <a:noFill/>
        </p:spPr>
        <p:txBody>
          <a:bodyPr wrap="square" lIns="0" tIns="0" rIns="0" bIns="0" rtlCol="0">
            <a:noAutofit/>
          </a:bodyPr>
          <a:lstStyle/>
          <a:p>
            <a:pPr algn="ctr"/>
            <a:r>
              <a:rPr lang="en-US" sz="2000" b="1" dirty="0">
                <a:latin typeface="Amazon Ember Light" panose="020B0403020204020204" pitchFamily="34" charset="0"/>
                <a:ea typeface="Amazon Ember Light" panose="020B0403020204020204" pitchFamily="34" charset="0"/>
                <a:cs typeface="Amazon Ember Light" panose="020B0403020204020204" pitchFamily="34" charset="0"/>
              </a:rPr>
              <a:t>IAM User</a:t>
            </a:r>
          </a:p>
        </p:txBody>
      </p:sp>
      <p:sp>
        <p:nvSpPr>
          <p:cNvPr id="30" name="TextBox 29"/>
          <p:cNvSpPr txBox="1"/>
          <p:nvPr/>
        </p:nvSpPr>
        <p:spPr>
          <a:xfrm>
            <a:off x="5324420" y="5957049"/>
            <a:ext cx="1323051" cy="353761"/>
          </a:xfrm>
          <a:prstGeom prst="rect">
            <a:avLst/>
          </a:prstGeom>
          <a:noFill/>
        </p:spPr>
        <p:txBody>
          <a:bodyPr wrap="square" lIns="0" tIns="0" rIns="0" bIns="0" rtlCol="0">
            <a:noAutofit/>
          </a:bodyPr>
          <a:lstStyle/>
          <a:p>
            <a:pPr algn="ctr"/>
            <a:r>
              <a:rPr lang="en-US" sz="2000" b="1" dirty="0">
                <a:latin typeface="Amazon Ember Light" panose="020B0403020204020204" pitchFamily="34" charset="0"/>
                <a:ea typeface="Amazon Ember Light" panose="020B0403020204020204" pitchFamily="34" charset="0"/>
                <a:cs typeface="Amazon Ember Light" panose="020B0403020204020204" pitchFamily="34" charset="0"/>
              </a:rPr>
              <a:t>IAM Group</a:t>
            </a:r>
          </a:p>
        </p:txBody>
      </p:sp>
      <p:sp>
        <p:nvSpPr>
          <p:cNvPr id="31" name="TextBox 30"/>
          <p:cNvSpPr txBox="1"/>
          <p:nvPr/>
        </p:nvSpPr>
        <p:spPr>
          <a:xfrm>
            <a:off x="9983414" y="5957048"/>
            <a:ext cx="1323051" cy="353761"/>
          </a:xfrm>
          <a:prstGeom prst="rect">
            <a:avLst/>
          </a:prstGeom>
          <a:noFill/>
        </p:spPr>
        <p:txBody>
          <a:bodyPr wrap="square" lIns="0" tIns="0" rIns="0" bIns="0" rtlCol="0">
            <a:noAutofit/>
          </a:bodyPr>
          <a:lstStyle/>
          <a:p>
            <a:pPr algn="ctr"/>
            <a:r>
              <a:rPr lang="en-US" sz="2000" b="1" dirty="0">
                <a:latin typeface="Amazon Ember Light" panose="020B0403020204020204" pitchFamily="34" charset="0"/>
                <a:ea typeface="Amazon Ember Light" panose="020B0403020204020204" pitchFamily="34" charset="0"/>
                <a:cs typeface="Amazon Ember Light" panose="020B0403020204020204" pitchFamily="34" charset="0"/>
              </a:rPr>
              <a:t>IAM Roles</a:t>
            </a:r>
          </a:p>
        </p:txBody>
      </p:sp>
    </p:spTree>
    <p:extLst>
      <p:ext uri="{BB962C8B-B14F-4D97-AF65-F5344CB8AC3E}">
        <p14:creationId xmlns:p14="http://schemas.microsoft.com/office/powerpoint/2010/main" val="129982727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8805" y="2932909"/>
            <a:ext cx="11095836" cy="779463"/>
          </a:xfrm>
        </p:spPr>
        <p:txBody>
          <a:bodyPr>
            <a:noAutofit/>
          </a:bodyPr>
          <a:lstStyle/>
          <a:p>
            <a:r>
              <a:rPr lang="en-US" sz="5800" dirty="0"/>
              <a:t>Part 3: AWS Trusted Advisor</a:t>
            </a:r>
          </a:p>
        </p:txBody>
      </p:sp>
    </p:spTree>
    <p:custDataLst>
      <p:tags r:id="rId1"/>
    </p:custDataLst>
    <p:extLst>
      <p:ext uri="{BB962C8B-B14F-4D97-AF65-F5344CB8AC3E}">
        <p14:creationId xmlns:p14="http://schemas.microsoft.com/office/powerpoint/2010/main" val="42317913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Introduction to Trusted Advisor</a:t>
            </a:r>
          </a:p>
        </p:txBody>
      </p:sp>
      <p:sp>
        <p:nvSpPr>
          <p:cNvPr id="3" name="Content Placeholder 2"/>
          <p:cNvSpPr>
            <a:spLocks noGrp="1"/>
          </p:cNvSpPr>
          <p:nvPr>
            <p:ph idx="1"/>
          </p:nvPr>
        </p:nvSpPr>
        <p:spPr>
          <a:xfrm>
            <a:off x="217882" y="1574775"/>
            <a:ext cx="11756237" cy="4913308"/>
          </a:xfrm>
        </p:spPr>
        <p:txBody>
          <a:bodyPr/>
          <a:lstStyle/>
          <a:p>
            <a:pPr marL="0" indent="0" algn="ctr">
              <a:buNone/>
            </a:pPr>
            <a:r>
              <a:rPr lang="en-US" sz="2667" dirty="0"/>
              <a:t>AWS Trusted Advisor provides best practices, or checks, in five categories:</a:t>
            </a:r>
          </a:p>
          <a:p>
            <a:pPr algn="ctr"/>
            <a:endParaRPr lang="en-US" dirty="0"/>
          </a:p>
        </p:txBody>
      </p:sp>
      <p:pic>
        <p:nvPicPr>
          <p:cNvPr id="8" name="Picture 7">
            <a:extLst>
              <a:ext uri="{FF2B5EF4-FFF2-40B4-BE49-F238E27FC236}">
                <a16:creationId xmlns:a16="http://schemas.microsoft.com/office/drawing/2014/main" id="{3408390B-92EC-8943-B94F-85E2B08EE548}"/>
              </a:ext>
            </a:extLst>
          </p:cNvPr>
          <p:cNvPicPr>
            <a:picLocks noChangeAspect="1"/>
          </p:cNvPicPr>
          <p:nvPr/>
        </p:nvPicPr>
        <p:blipFill>
          <a:blip r:embed="rId4"/>
          <a:stretch>
            <a:fillRect/>
          </a:stretch>
        </p:blipFill>
        <p:spPr>
          <a:xfrm>
            <a:off x="348225" y="2440483"/>
            <a:ext cx="11626179" cy="2740457"/>
          </a:xfrm>
          <a:prstGeom prst="rect">
            <a:avLst/>
          </a:prstGeom>
        </p:spPr>
      </p:pic>
      <p:sp>
        <p:nvSpPr>
          <p:cNvPr id="5" name="TextBox 4">
            <a:extLst>
              <a:ext uri="{FF2B5EF4-FFF2-40B4-BE49-F238E27FC236}">
                <a16:creationId xmlns:a16="http://schemas.microsoft.com/office/drawing/2014/main" id="{71EB6716-275E-2647-A41A-B4698BDD4DF0}"/>
              </a:ext>
            </a:extLst>
          </p:cNvPr>
          <p:cNvSpPr txBox="1"/>
          <p:nvPr/>
        </p:nvSpPr>
        <p:spPr>
          <a:xfrm>
            <a:off x="1787871" y="5747657"/>
            <a:ext cx="10189028" cy="338554"/>
          </a:xfrm>
          <a:prstGeom prst="rect">
            <a:avLst/>
          </a:prstGeom>
          <a:noFill/>
        </p:spPr>
        <p:txBody>
          <a:bodyPr wrap="square" rtlCol="0">
            <a:spAutoFit/>
          </a:bodyPr>
          <a:lstStyle/>
          <a:p>
            <a:r>
              <a:rPr lang="en-US" sz="1600" dirty="0"/>
              <a:t>Green: No problem detected.      Yellow: Investigation recommended.       Red: Action recommended. </a:t>
            </a:r>
          </a:p>
        </p:txBody>
      </p:sp>
      <p:pic>
        <p:nvPicPr>
          <p:cNvPr id="6" name="Picture 5">
            <a:extLst>
              <a:ext uri="{FF2B5EF4-FFF2-40B4-BE49-F238E27FC236}">
                <a16:creationId xmlns:a16="http://schemas.microsoft.com/office/drawing/2014/main" id="{99FCE424-FD20-7A47-AC5D-93894E1E8C42}"/>
              </a:ext>
            </a:extLst>
          </p:cNvPr>
          <p:cNvPicPr>
            <a:picLocks noChangeAspect="1"/>
          </p:cNvPicPr>
          <p:nvPr/>
        </p:nvPicPr>
        <p:blipFill>
          <a:blip r:embed="rId5"/>
          <a:stretch>
            <a:fillRect/>
          </a:stretch>
        </p:blipFill>
        <p:spPr>
          <a:xfrm>
            <a:off x="4518521" y="5723003"/>
            <a:ext cx="301752" cy="362102"/>
          </a:xfrm>
          <a:prstGeom prst="rect">
            <a:avLst/>
          </a:prstGeom>
        </p:spPr>
      </p:pic>
      <p:pic>
        <p:nvPicPr>
          <p:cNvPr id="7" name="Picture 6">
            <a:extLst>
              <a:ext uri="{FF2B5EF4-FFF2-40B4-BE49-F238E27FC236}">
                <a16:creationId xmlns:a16="http://schemas.microsoft.com/office/drawing/2014/main" id="{C17EF31C-53BE-AE47-B5B4-52A60678B39C}"/>
              </a:ext>
            </a:extLst>
          </p:cNvPr>
          <p:cNvPicPr>
            <a:picLocks noChangeAspect="1"/>
          </p:cNvPicPr>
          <p:nvPr/>
        </p:nvPicPr>
        <p:blipFill>
          <a:blip r:embed="rId6"/>
          <a:stretch>
            <a:fillRect/>
          </a:stretch>
        </p:blipFill>
        <p:spPr>
          <a:xfrm>
            <a:off x="1561998" y="5721174"/>
            <a:ext cx="304800" cy="365760"/>
          </a:xfrm>
          <a:prstGeom prst="rect">
            <a:avLst/>
          </a:prstGeom>
        </p:spPr>
      </p:pic>
      <p:pic>
        <p:nvPicPr>
          <p:cNvPr id="9" name="Picture 8">
            <a:extLst>
              <a:ext uri="{FF2B5EF4-FFF2-40B4-BE49-F238E27FC236}">
                <a16:creationId xmlns:a16="http://schemas.microsoft.com/office/drawing/2014/main" id="{CDD970CC-A165-A143-904C-2269EDDFA8F1}"/>
              </a:ext>
            </a:extLst>
          </p:cNvPr>
          <p:cNvPicPr>
            <a:picLocks noChangeAspect="1"/>
          </p:cNvPicPr>
          <p:nvPr/>
        </p:nvPicPr>
        <p:blipFill>
          <a:blip r:embed="rId7"/>
          <a:stretch>
            <a:fillRect/>
          </a:stretch>
        </p:blipFill>
        <p:spPr>
          <a:xfrm>
            <a:off x="8131582" y="5780341"/>
            <a:ext cx="274320" cy="274320"/>
          </a:xfrm>
          <a:prstGeom prst="rect">
            <a:avLst/>
          </a:prstGeom>
        </p:spPr>
      </p:pic>
    </p:spTree>
    <p:custDataLst>
      <p:tags r:id="rId1"/>
    </p:custDataLst>
    <p:extLst>
      <p:ext uri="{BB962C8B-B14F-4D97-AF65-F5344CB8AC3E}">
        <p14:creationId xmlns:p14="http://schemas.microsoft.com/office/powerpoint/2010/main" val="174155875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Using AWS Trusted Advisor</a:t>
            </a:r>
          </a:p>
        </p:txBody>
      </p:sp>
      <p:sp>
        <p:nvSpPr>
          <p:cNvPr id="3" name="Content Placeholder 2"/>
          <p:cNvSpPr>
            <a:spLocks noGrp="1"/>
          </p:cNvSpPr>
          <p:nvPr>
            <p:ph idx="1"/>
          </p:nvPr>
        </p:nvSpPr>
        <p:spPr/>
        <p:txBody>
          <a:bodyPr>
            <a:normAutofit/>
          </a:bodyPr>
          <a:lstStyle/>
          <a:p>
            <a:pPr marL="581025" lvl="1" indent="-430213">
              <a:spcBef>
                <a:spcPts val="1200"/>
              </a:spcBef>
            </a:pPr>
            <a:r>
              <a:rPr lang="fr-FR" sz="2800" dirty="0"/>
              <a:t>Six bonnes pratiques  valables pour tous les clients AWS</a:t>
            </a:r>
            <a:r>
              <a:rPr lang="en-US" sz="2800" dirty="0"/>
              <a:t>:</a:t>
            </a:r>
          </a:p>
          <a:p>
            <a:pPr marL="1141412" lvl="2" indent="-457200">
              <a:spcBef>
                <a:spcPts val="1200"/>
              </a:spcBef>
              <a:buFont typeface="+mj-lt"/>
              <a:buAutoNum type="arabicPeriod"/>
            </a:pPr>
            <a:r>
              <a:rPr lang="en-US" sz="2400" dirty="0"/>
              <a:t>Service Limits</a:t>
            </a:r>
          </a:p>
          <a:p>
            <a:pPr marL="1141412" lvl="2" indent="-457200">
              <a:spcBef>
                <a:spcPts val="1200"/>
              </a:spcBef>
              <a:buFont typeface="+mj-lt"/>
              <a:buAutoNum type="arabicPeriod"/>
            </a:pPr>
            <a:r>
              <a:rPr lang="en-US" sz="2400" dirty="0"/>
              <a:t>Security Groups – Specific Ports Unrestricted</a:t>
            </a:r>
          </a:p>
          <a:p>
            <a:pPr marL="1141412" lvl="2" indent="-457200">
              <a:spcBef>
                <a:spcPts val="1200"/>
              </a:spcBef>
              <a:buFont typeface="+mj-lt"/>
              <a:buAutoNum type="arabicPeriod"/>
            </a:pPr>
            <a:r>
              <a:rPr lang="en-US" sz="2400" dirty="0"/>
              <a:t>IAM Use</a:t>
            </a:r>
          </a:p>
          <a:p>
            <a:pPr marL="1141412" lvl="2" indent="-457200">
              <a:spcBef>
                <a:spcPts val="1200"/>
              </a:spcBef>
              <a:buFont typeface="+mj-lt"/>
              <a:buAutoNum type="arabicPeriod"/>
            </a:pPr>
            <a:r>
              <a:rPr lang="en-US" sz="2400" dirty="0"/>
              <a:t>Multi-Factor Authentication (MFA) on Root Account</a:t>
            </a:r>
          </a:p>
          <a:p>
            <a:pPr marL="1141412" lvl="2" indent="-457200">
              <a:spcBef>
                <a:spcPts val="1200"/>
              </a:spcBef>
              <a:buFont typeface="+mj-lt"/>
              <a:buAutoNum type="arabicPeriod"/>
            </a:pPr>
            <a:r>
              <a:rPr lang="en-US" sz="2400" dirty="0"/>
              <a:t>Elastic Block Store (EBS) Public Snapshots</a:t>
            </a:r>
          </a:p>
          <a:p>
            <a:pPr marL="1141412" lvl="2" indent="-457200">
              <a:spcBef>
                <a:spcPts val="1200"/>
              </a:spcBef>
              <a:buFont typeface="+mj-lt"/>
              <a:buAutoNum type="arabicPeriod"/>
            </a:pPr>
            <a:r>
              <a:rPr lang="en-US" sz="2400" dirty="0"/>
              <a:t>Relational Database Service (RDS) Public Snapshots</a:t>
            </a:r>
          </a:p>
        </p:txBody>
      </p:sp>
    </p:spTree>
    <p:custDataLst>
      <p:tags r:id="rId1"/>
    </p:custDataLst>
    <p:extLst>
      <p:ext uri="{BB962C8B-B14F-4D97-AF65-F5344CB8AC3E}">
        <p14:creationId xmlns:p14="http://schemas.microsoft.com/office/powerpoint/2010/main" val="10847579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Trusted Advisor Features and Functionalities</a:t>
            </a:r>
          </a:p>
        </p:txBody>
      </p:sp>
      <p:sp>
        <p:nvSpPr>
          <p:cNvPr id="3" name="Content Placeholder 2"/>
          <p:cNvSpPr>
            <a:spLocks noGrp="1"/>
          </p:cNvSpPr>
          <p:nvPr>
            <p:ph idx="1"/>
          </p:nvPr>
        </p:nvSpPr>
        <p:spPr>
          <a:xfrm>
            <a:off x="238538" y="1440305"/>
            <a:ext cx="11089861" cy="4913308"/>
          </a:xfrm>
        </p:spPr>
        <p:txBody>
          <a:bodyPr/>
          <a:lstStyle/>
          <a:p>
            <a:pPr marL="0" indent="0">
              <a:buNone/>
            </a:pPr>
            <a:r>
              <a:rPr lang="fr-FR" sz="2667" dirty="0"/>
              <a:t>AWS </a:t>
            </a:r>
            <a:r>
              <a:rPr lang="fr-FR" sz="2667" dirty="0" err="1"/>
              <a:t>Trusted</a:t>
            </a:r>
            <a:r>
              <a:rPr lang="fr-FR" sz="2667" dirty="0"/>
              <a:t> Advisor fournit une suite de fonctionnalités pour vous permettre de personnaliser les recommandations et de surveiller de manière proactive vos ressources AWS</a:t>
            </a:r>
            <a:r>
              <a:rPr lang="en-US" sz="2667" dirty="0"/>
              <a:t>.</a:t>
            </a:r>
          </a:p>
          <a:p>
            <a:endParaRPr lang="en-US" dirty="0"/>
          </a:p>
        </p:txBody>
      </p:sp>
      <p:pic>
        <p:nvPicPr>
          <p:cNvPr id="2058" name="Picture 10" descr="201446_thumb_TA_Graphics_Notification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9433" y="2986871"/>
            <a:ext cx="2540000" cy="1244600"/>
          </a:xfrm>
          <a:prstGeom prst="rect">
            <a:avLst/>
          </a:prstGeom>
          <a:noFill/>
          <a:ln>
            <a:solidFill>
              <a:schemeClr val="tx1"/>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2060" name="Picture 12" descr="201439_thumb_TA_Graphics_IAM"/>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49255" y="2986871"/>
            <a:ext cx="2540000" cy="1244600"/>
          </a:xfrm>
          <a:prstGeom prst="rect">
            <a:avLst/>
          </a:prstGeom>
          <a:noFill/>
          <a:ln>
            <a:solidFill>
              <a:schemeClr val="tx1"/>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2062" name="Picture 14" descr="201443_thumb_TA_Graphics_API"/>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29076" y="2986871"/>
            <a:ext cx="2540000" cy="1244600"/>
          </a:xfrm>
          <a:prstGeom prst="rect">
            <a:avLst/>
          </a:prstGeom>
          <a:noFill/>
          <a:ln>
            <a:solidFill>
              <a:schemeClr val="tx1"/>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2064" name="Picture 16" descr="201442_thumb_TA_Graphics_ActionLink"/>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9052" y="4901496"/>
            <a:ext cx="2540000" cy="1244600"/>
          </a:xfrm>
          <a:prstGeom prst="rect">
            <a:avLst/>
          </a:prstGeom>
          <a:noFill/>
          <a:ln>
            <a:solidFill>
              <a:schemeClr val="tx1"/>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2066" name="Picture 18" descr="201437_thumb_TA_Graphics_RecentChanges"/>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424337" y="4901496"/>
            <a:ext cx="2540000" cy="1244600"/>
          </a:xfrm>
          <a:prstGeom prst="rect">
            <a:avLst/>
          </a:prstGeom>
          <a:noFill/>
          <a:ln>
            <a:solidFill>
              <a:schemeClr val="tx1"/>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2068" name="Picture 20" descr="201438_thumb_TA_Graphics_ExcludeInclud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399623" y="4901496"/>
            <a:ext cx="2540000" cy="1244600"/>
          </a:xfrm>
          <a:prstGeom prst="rect">
            <a:avLst/>
          </a:prstGeom>
          <a:noFill/>
          <a:ln>
            <a:solidFill>
              <a:schemeClr val="tx1"/>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2070" name="Picture 22" descr="201440_thumb_TA_Graphics_Refresh"/>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374909" y="4901496"/>
            <a:ext cx="2540000" cy="1244600"/>
          </a:xfrm>
          <a:prstGeom prst="rect">
            <a:avLst/>
          </a:prstGeom>
          <a:noFill/>
          <a:ln>
            <a:solidFill>
              <a:schemeClr val="tx1"/>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203359" y="2535465"/>
            <a:ext cx="4072148" cy="420564"/>
          </a:xfrm>
          <a:prstGeom prst="rect">
            <a:avLst/>
          </a:prstGeom>
          <a:noFill/>
        </p:spPr>
        <p:txBody>
          <a:bodyPr wrap="square" rtlCol="0">
            <a:spAutoFit/>
          </a:bodyPr>
          <a:lstStyle/>
          <a:p>
            <a:pPr algn="ctr"/>
            <a:r>
              <a:rPr lang="en-US" sz="2133"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Notifications</a:t>
            </a:r>
          </a:p>
        </p:txBody>
      </p:sp>
      <p:sp>
        <p:nvSpPr>
          <p:cNvPr id="20" name="TextBox 19"/>
          <p:cNvSpPr txBox="1"/>
          <p:nvPr/>
        </p:nvSpPr>
        <p:spPr>
          <a:xfrm>
            <a:off x="3883181" y="2535465"/>
            <a:ext cx="4072148" cy="420564"/>
          </a:xfrm>
          <a:prstGeom prst="rect">
            <a:avLst/>
          </a:prstGeom>
          <a:noFill/>
        </p:spPr>
        <p:txBody>
          <a:bodyPr wrap="square" rtlCol="0">
            <a:spAutoFit/>
          </a:bodyPr>
          <a:lstStyle/>
          <a:p>
            <a:pPr algn="ctr"/>
            <a:r>
              <a:rPr lang="en-US" sz="2133"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Access Management</a:t>
            </a:r>
          </a:p>
        </p:txBody>
      </p:sp>
      <p:sp>
        <p:nvSpPr>
          <p:cNvPr id="21" name="TextBox 20"/>
          <p:cNvSpPr txBox="1"/>
          <p:nvPr/>
        </p:nvSpPr>
        <p:spPr>
          <a:xfrm>
            <a:off x="7638855" y="2535465"/>
            <a:ext cx="4072148" cy="420564"/>
          </a:xfrm>
          <a:prstGeom prst="rect">
            <a:avLst/>
          </a:prstGeom>
          <a:noFill/>
        </p:spPr>
        <p:txBody>
          <a:bodyPr wrap="square" rtlCol="0">
            <a:spAutoFit/>
          </a:bodyPr>
          <a:lstStyle>
            <a:defPPr>
              <a:defRPr lang="en-US"/>
            </a:defPPr>
            <a:lvl1pPr algn="ctr">
              <a:defRPr sz="1600" b="1">
                <a:solidFill>
                  <a:srgbClr val="0070C0"/>
                </a:solidFill>
              </a:defRPr>
            </a:lvl1pPr>
          </a:lstStyle>
          <a:p>
            <a:r>
              <a:rPr lang="en-US" sz="2133" dirty="0">
                <a:latin typeface="Amazon Ember" panose="020B0603020204020204" pitchFamily="34" charset="0"/>
                <a:ea typeface="Amazon Ember" panose="020B0603020204020204" pitchFamily="34" charset="0"/>
                <a:cs typeface="Amazon Ember" panose="020B0603020204020204" pitchFamily="34" charset="0"/>
              </a:rPr>
              <a:t>AWS Support API</a:t>
            </a:r>
          </a:p>
        </p:txBody>
      </p:sp>
      <p:sp>
        <p:nvSpPr>
          <p:cNvPr id="22" name="TextBox 21"/>
          <p:cNvSpPr txBox="1"/>
          <p:nvPr/>
        </p:nvSpPr>
        <p:spPr>
          <a:xfrm>
            <a:off x="-66259" y="4450091"/>
            <a:ext cx="3821384" cy="420564"/>
          </a:xfrm>
          <a:prstGeom prst="rect">
            <a:avLst/>
          </a:prstGeom>
          <a:noFill/>
        </p:spPr>
        <p:txBody>
          <a:bodyPr wrap="square" rtlCol="0">
            <a:spAutoFit/>
          </a:bodyPr>
          <a:lstStyle/>
          <a:p>
            <a:pPr algn="ctr"/>
            <a:r>
              <a:rPr lang="en-US" sz="2133"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Action Links</a:t>
            </a:r>
            <a:endParaRPr lang="en-US" sz="2133" b="1" baseline="30000" dirty="0">
              <a:solidFill>
                <a:srgbClr val="0070C0"/>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3" name="TextBox 22"/>
          <p:cNvSpPr txBox="1"/>
          <p:nvPr/>
        </p:nvSpPr>
        <p:spPr>
          <a:xfrm>
            <a:off x="2658263" y="4450091"/>
            <a:ext cx="4072148" cy="420564"/>
          </a:xfrm>
          <a:prstGeom prst="rect">
            <a:avLst/>
          </a:prstGeom>
          <a:noFill/>
        </p:spPr>
        <p:txBody>
          <a:bodyPr wrap="square" rtlCol="0">
            <a:spAutoFit/>
          </a:bodyPr>
          <a:lstStyle/>
          <a:p>
            <a:pPr algn="ctr"/>
            <a:r>
              <a:rPr lang="en-US" sz="2133"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Recent Changes</a:t>
            </a:r>
          </a:p>
        </p:txBody>
      </p:sp>
      <p:sp>
        <p:nvSpPr>
          <p:cNvPr id="24" name="TextBox 23"/>
          <p:cNvSpPr txBox="1"/>
          <p:nvPr/>
        </p:nvSpPr>
        <p:spPr>
          <a:xfrm>
            <a:off x="5633549" y="4450091"/>
            <a:ext cx="4072148" cy="420564"/>
          </a:xfrm>
          <a:prstGeom prst="rect">
            <a:avLst/>
          </a:prstGeom>
          <a:noFill/>
        </p:spPr>
        <p:txBody>
          <a:bodyPr wrap="square" rtlCol="0">
            <a:spAutoFit/>
          </a:bodyPr>
          <a:lstStyle/>
          <a:p>
            <a:pPr algn="ctr"/>
            <a:r>
              <a:rPr lang="en-US" sz="2133"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Exclude Items</a:t>
            </a:r>
          </a:p>
        </p:txBody>
      </p:sp>
      <p:sp>
        <p:nvSpPr>
          <p:cNvPr id="25" name="TextBox 24"/>
          <p:cNvSpPr txBox="1"/>
          <p:nvPr/>
        </p:nvSpPr>
        <p:spPr>
          <a:xfrm>
            <a:off x="8608835" y="4450091"/>
            <a:ext cx="4072148" cy="420564"/>
          </a:xfrm>
          <a:prstGeom prst="rect">
            <a:avLst/>
          </a:prstGeom>
          <a:noFill/>
        </p:spPr>
        <p:txBody>
          <a:bodyPr wrap="square" rtlCol="0">
            <a:spAutoFit/>
          </a:bodyPr>
          <a:lstStyle>
            <a:defPPr>
              <a:defRPr lang="en-US"/>
            </a:defPPr>
            <a:lvl1pPr algn="ctr">
              <a:defRPr sz="1600" b="1">
                <a:solidFill>
                  <a:srgbClr val="0070C0"/>
                </a:solidFill>
              </a:defRPr>
            </a:lvl1pPr>
          </a:lstStyle>
          <a:p>
            <a:r>
              <a:rPr lang="en-US" sz="2133" dirty="0">
                <a:latin typeface="Amazon Ember" panose="020B0603020204020204" pitchFamily="34" charset="0"/>
                <a:ea typeface="Amazon Ember" panose="020B0603020204020204" pitchFamily="34" charset="0"/>
                <a:cs typeface="Amazon Ember" panose="020B0603020204020204" pitchFamily="34" charset="0"/>
              </a:rPr>
              <a:t>5-Min Refresh</a:t>
            </a:r>
          </a:p>
        </p:txBody>
      </p:sp>
    </p:spTree>
    <p:custDataLst>
      <p:tags r:id="rId1"/>
    </p:custDataLst>
    <p:extLst>
      <p:ext uri="{BB962C8B-B14F-4D97-AF65-F5344CB8AC3E}">
        <p14:creationId xmlns:p14="http://schemas.microsoft.com/office/powerpoint/2010/main" val="24205802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DD67E4-BDC1-B340-8993-E1E72418A01F}"/>
              </a:ext>
            </a:extLst>
          </p:cNvPr>
          <p:cNvSpPr>
            <a:spLocks noGrp="1"/>
          </p:cNvSpPr>
          <p:nvPr>
            <p:ph type="title"/>
          </p:nvPr>
        </p:nvSpPr>
        <p:spPr/>
        <p:txBody>
          <a:bodyPr/>
          <a:lstStyle/>
          <a:p>
            <a:r>
              <a:rPr lang="en-US" dirty="0" err="1"/>
              <a:t>Objectifs</a:t>
            </a:r>
            <a:r>
              <a:rPr lang="en-US" dirty="0"/>
              <a:t> du module</a:t>
            </a:r>
          </a:p>
        </p:txBody>
      </p:sp>
      <p:sp>
        <p:nvSpPr>
          <p:cNvPr id="4" name="Content Placeholder 2">
            <a:extLst>
              <a:ext uri="{FF2B5EF4-FFF2-40B4-BE49-F238E27FC236}">
                <a16:creationId xmlns:a16="http://schemas.microsoft.com/office/drawing/2014/main" id="{AA03B58E-9CA1-F041-8923-2FE03FDDD563}"/>
              </a:ext>
            </a:extLst>
          </p:cNvPr>
          <p:cNvSpPr>
            <a:spLocks noGrp="1"/>
          </p:cNvSpPr>
          <p:nvPr>
            <p:ph idx="1"/>
          </p:nvPr>
        </p:nvSpPr>
        <p:spPr>
          <a:xfrm>
            <a:off x="527538" y="1914613"/>
            <a:ext cx="10588137" cy="3296978"/>
          </a:xfrm>
        </p:spPr>
        <p:txBody>
          <a:bodyPr anchor="ctr">
            <a:noAutofit/>
          </a:bodyPr>
          <a:lstStyle/>
          <a:p>
            <a:pPr marL="219075" lvl="1" indent="0" defTabSz="342900">
              <a:lnSpc>
                <a:spcPct val="150000"/>
              </a:lnSpc>
              <a:spcBef>
                <a:spcPts val="0"/>
              </a:spcBef>
              <a:spcAft>
                <a:spcPts val="600"/>
              </a:spcAft>
              <a:buClr>
                <a:schemeClr val="accent1"/>
              </a:buClr>
              <a:buNone/>
              <a:tabLst>
                <a:tab pos="8461375" algn="r"/>
              </a:tabLst>
            </a:pPr>
            <a:r>
              <a:rPr lang="fr-FR" dirty="0"/>
              <a:t>Examiner et comprendre les concepts de sécurité clés liés au partage</a:t>
            </a:r>
            <a:r>
              <a:rPr lang="en-US" dirty="0"/>
              <a:t> </a:t>
            </a:r>
            <a:r>
              <a:rPr lang="fr-FR" dirty="0"/>
              <a:t>Modèle de responsabilité et IAM </a:t>
            </a:r>
            <a:r>
              <a:rPr lang="en-US" dirty="0"/>
              <a:t>:</a:t>
            </a:r>
          </a:p>
          <a:p>
            <a:pPr marL="682625" lvl="1" indent="-463550" defTabSz="342900">
              <a:lnSpc>
                <a:spcPct val="150000"/>
              </a:lnSpc>
              <a:spcBef>
                <a:spcPts val="0"/>
              </a:spcBef>
              <a:spcAft>
                <a:spcPts val="600"/>
              </a:spcAft>
              <a:buClr>
                <a:schemeClr val="accent1"/>
              </a:buClr>
              <a:tabLst>
                <a:tab pos="8461375" algn="r"/>
              </a:tabLst>
            </a:pPr>
            <a:r>
              <a:rPr lang="en-US" sz="2200" dirty="0" err="1"/>
              <a:t>Décrire</a:t>
            </a:r>
            <a:r>
              <a:rPr lang="en-US" sz="2200" dirty="0"/>
              <a:t> le </a:t>
            </a:r>
            <a:r>
              <a:rPr lang="en-US" sz="2200" dirty="0" err="1"/>
              <a:t>modele</a:t>
            </a:r>
            <a:r>
              <a:rPr lang="en-US" sz="2200" dirty="0"/>
              <a:t> de </a:t>
            </a:r>
            <a:r>
              <a:rPr lang="en-US" sz="2200" dirty="0" err="1"/>
              <a:t>responsabilité</a:t>
            </a:r>
            <a:r>
              <a:rPr lang="en-US" sz="2200" dirty="0"/>
              <a:t> </a:t>
            </a:r>
            <a:r>
              <a:rPr lang="en-US" sz="2200" dirty="0" err="1"/>
              <a:t>partagé</a:t>
            </a:r>
            <a:r>
              <a:rPr lang="en-US" sz="2200" dirty="0"/>
              <a:t> AWS</a:t>
            </a:r>
          </a:p>
          <a:p>
            <a:pPr marL="682625" lvl="1" indent="-463550" defTabSz="342900">
              <a:lnSpc>
                <a:spcPct val="150000"/>
              </a:lnSpc>
              <a:spcBef>
                <a:spcPts val="0"/>
              </a:spcBef>
              <a:spcAft>
                <a:spcPts val="600"/>
              </a:spcAft>
              <a:buClr>
                <a:schemeClr val="accent1"/>
              </a:buClr>
              <a:tabLst>
                <a:tab pos="8461375" algn="r"/>
              </a:tabLst>
            </a:pPr>
            <a:r>
              <a:rPr lang="fr-FR" sz="2200" dirty="0"/>
              <a:t>Examiner les utilisateurs, les groupes et les rôles IAM</a:t>
            </a:r>
            <a:r>
              <a:rPr lang="en-US" sz="2200" dirty="0"/>
              <a:t>.</a:t>
            </a:r>
          </a:p>
          <a:p>
            <a:pPr marL="682625" lvl="1" indent="-463550" defTabSz="342900">
              <a:lnSpc>
                <a:spcPct val="150000"/>
              </a:lnSpc>
              <a:spcBef>
                <a:spcPts val="0"/>
              </a:spcBef>
              <a:spcAft>
                <a:spcPts val="600"/>
              </a:spcAft>
              <a:buClr>
                <a:schemeClr val="accent1"/>
              </a:buClr>
              <a:tabLst>
                <a:tab pos="8461375" algn="r"/>
              </a:tabLst>
            </a:pPr>
            <a:r>
              <a:rPr lang="fr-FR" sz="2200" dirty="0">
                <a:solidFill>
                  <a:schemeClr val="bg1"/>
                </a:solidFill>
              </a:rPr>
              <a:t>Décrire les différents types d'informations d'identification de sécurité</a:t>
            </a:r>
            <a:r>
              <a:rPr lang="en-US" sz="2200" dirty="0">
                <a:solidFill>
                  <a:schemeClr val="bg1"/>
                </a:solidFill>
              </a:rPr>
              <a:t>.</a:t>
            </a:r>
          </a:p>
          <a:p>
            <a:pPr marL="682625" lvl="1" indent="-463550" defTabSz="342900">
              <a:lnSpc>
                <a:spcPct val="150000"/>
              </a:lnSpc>
              <a:spcBef>
                <a:spcPts val="0"/>
              </a:spcBef>
              <a:spcAft>
                <a:spcPts val="600"/>
              </a:spcAft>
              <a:buClr>
                <a:schemeClr val="accent1"/>
              </a:buClr>
              <a:tabLst>
                <a:tab pos="8461375" algn="r"/>
              </a:tabLst>
            </a:pPr>
            <a:r>
              <a:rPr lang="fr-FR" sz="2200" dirty="0">
                <a:solidFill>
                  <a:schemeClr val="bg1"/>
                </a:solidFill>
              </a:rPr>
              <a:t>Passez en revue les vérifications AWS </a:t>
            </a:r>
            <a:r>
              <a:rPr lang="fr-FR" sz="2200" dirty="0" err="1">
                <a:solidFill>
                  <a:schemeClr val="bg1"/>
                </a:solidFill>
              </a:rPr>
              <a:t>Trusted</a:t>
            </a:r>
            <a:r>
              <a:rPr lang="fr-FR" sz="2200" dirty="0">
                <a:solidFill>
                  <a:schemeClr val="bg1"/>
                </a:solidFill>
              </a:rPr>
              <a:t> Advisor</a:t>
            </a:r>
            <a:r>
              <a:rPr lang="en-US" sz="2200" dirty="0">
                <a:solidFill>
                  <a:schemeClr val="bg1"/>
                </a:solidFill>
              </a:rPr>
              <a:t>.</a:t>
            </a:r>
          </a:p>
          <a:p>
            <a:pPr marL="682625" lvl="1" indent="-463550" defTabSz="342900">
              <a:lnSpc>
                <a:spcPct val="150000"/>
              </a:lnSpc>
              <a:spcBef>
                <a:spcPts val="0"/>
              </a:spcBef>
              <a:spcAft>
                <a:spcPts val="600"/>
              </a:spcAft>
              <a:buClr>
                <a:schemeClr val="accent1"/>
              </a:buClr>
              <a:tabLst>
                <a:tab pos="8461375" algn="r"/>
              </a:tabLst>
            </a:pPr>
            <a:r>
              <a:rPr lang="fr-FR" sz="2200" dirty="0">
                <a:solidFill>
                  <a:schemeClr val="bg1"/>
                </a:solidFill>
              </a:rPr>
              <a:t>Discuter de la conformité en matière de sécurité</a:t>
            </a:r>
            <a:r>
              <a:rPr lang="en-US" sz="2200" dirty="0">
                <a:solidFill>
                  <a:schemeClr val="bg1"/>
                </a:solidFill>
              </a:rPr>
              <a:t>.</a:t>
            </a:r>
          </a:p>
          <a:p>
            <a:pPr marL="682625" lvl="1" indent="-463550" defTabSz="342900">
              <a:lnSpc>
                <a:spcPct val="150000"/>
              </a:lnSpc>
              <a:spcBef>
                <a:spcPts val="0"/>
              </a:spcBef>
              <a:spcAft>
                <a:spcPts val="600"/>
              </a:spcAft>
              <a:buClr>
                <a:schemeClr val="accent1"/>
              </a:buClr>
              <a:tabLst>
                <a:tab pos="8461375" algn="r"/>
              </a:tabLst>
            </a:pPr>
            <a:r>
              <a:rPr lang="fr-FR" sz="2200" dirty="0">
                <a:solidFill>
                  <a:schemeClr val="bg1"/>
                </a:solidFill>
              </a:rPr>
              <a:t>Comprendre les meilleures pratiques le jour 1 avec un nouveau compte AWS</a:t>
            </a:r>
            <a:r>
              <a:rPr lang="en-US" sz="2200" dirty="0">
                <a:solidFill>
                  <a:schemeClr val="bg1"/>
                </a:solidFill>
              </a:rPr>
              <a:t>.</a:t>
            </a:r>
          </a:p>
        </p:txBody>
      </p:sp>
    </p:spTree>
    <p:extLst>
      <p:ext uri="{BB962C8B-B14F-4D97-AF65-F5344CB8AC3E}">
        <p14:creationId xmlns:p14="http://schemas.microsoft.com/office/powerpoint/2010/main" val="166466431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a:xfrm>
            <a:off x="238539" y="212728"/>
            <a:ext cx="11115261" cy="779463"/>
          </a:xfrm>
        </p:spPr>
        <p:txBody>
          <a:bodyPr>
            <a:noAutofit/>
          </a:bodyPr>
          <a:lstStyle/>
          <a:p>
            <a:r>
              <a:rPr lang="en-US" sz="3800" dirty="0"/>
              <a:t>Hungama Uses AWS Trusted Advisor to           </a:t>
            </a:r>
            <a:r>
              <a:rPr lang="en-US" sz="3800" b="1" dirty="0">
                <a:latin typeface="Amazon Ember" panose="020B0603020204020204" pitchFamily="34" charset="0"/>
                <a:ea typeface="Amazon Ember" panose="020B0603020204020204" pitchFamily="34" charset="0"/>
                <a:cs typeface="Amazon Ember" panose="020B0603020204020204" pitchFamily="34" charset="0"/>
              </a:rPr>
              <a:t>Optimize Usage </a:t>
            </a:r>
            <a:r>
              <a:rPr lang="en-US" sz="3800" dirty="0"/>
              <a:t>and </a:t>
            </a:r>
            <a:r>
              <a:rPr lang="en-US" sz="3800" b="1" dirty="0">
                <a:latin typeface="Amazon Ember" panose="020B0603020204020204" pitchFamily="34" charset="0"/>
                <a:ea typeface="Amazon Ember" panose="020B0603020204020204" pitchFamily="34" charset="0"/>
                <a:cs typeface="Amazon Ember" panose="020B0603020204020204" pitchFamily="34" charset="0"/>
              </a:rPr>
              <a:t>Cut Costs</a:t>
            </a:r>
          </a:p>
        </p:txBody>
      </p:sp>
      <p:sp>
        <p:nvSpPr>
          <p:cNvPr id="8" name="Rectangle 7"/>
          <p:cNvSpPr/>
          <p:nvPr/>
        </p:nvSpPr>
        <p:spPr>
          <a:xfrm>
            <a:off x="410281" y="5675786"/>
            <a:ext cx="3872379" cy="707694"/>
          </a:xfrm>
          <a:prstGeom prst="rect">
            <a:avLst/>
          </a:prstGeom>
        </p:spPr>
        <p:txBody>
          <a:bodyPr wrap="square">
            <a:spAutoFit/>
          </a:bodyPr>
          <a:lstStyle/>
          <a:p>
            <a:pPr algn="ctr"/>
            <a:r>
              <a:rPr lang="en-US" sz="1333" dirty="0">
                <a:solidFill>
                  <a:schemeClr val="tx1">
                    <a:lumMod val="50000"/>
                    <a:lumOff val="50000"/>
                  </a:schemeClr>
                </a:solidFill>
                <a:latin typeface="Amazon Ember Light" panose="020B0403020204020204" pitchFamily="34" charset="0"/>
                <a:ea typeface="Amazon Ember Light" panose="020B0403020204020204" pitchFamily="34" charset="0"/>
                <a:cs typeface="Amazon Ember Light" panose="020B0403020204020204" pitchFamily="34" charset="0"/>
              </a:rPr>
              <a:t>Hungama is a leading aggregator, developer, publisher and distributor of Bollywood and South-Asian entertainment content.</a:t>
            </a:r>
          </a:p>
        </p:txBody>
      </p:sp>
      <p:sp>
        <p:nvSpPr>
          <p:cNvPr id="10" name="TextBox 9"/>
          <p:cNvSpPr txBox="1"/>
          <p:nvPr/>
        </p:nvSpPr>
        <p:spPr>
          <a:xfrm>
            <a:off x="607638" y="1799064"/>
            <a:ext cx="3654985" cy="2652649"/>
          </a:xfrm>
          <a:prstGeom prst="rect">
            <a:avLst/>
          </a:prstGeom>
          <a:noFill/>
        </p:spPr>
        <p:txBody>
          <a:bodyPr wrap="square" rtlCol="0">
            <a:spAutoFit/>
          </a:bodyPr>
          <a:lstStyle/>
          <a:p>
            <a:pPr algn="ctr">
              <a:lnSpc>
                <a:spcPct val="130000"/>
              </a:lnSpc>
            </a:pPr>
            <a:r>
              <a:rPr lang="en-US" sz="2133" i="1" dirty="0">
                <a:latin typeface="Amazon Ember Light" panose="020B0403020204020204" pitchFamily="34" charset="0"/>
                <a:ea typeface="Amazon Ember Light" panose="020B0403020204020204" pitchFamily="34" charset="0"/>
                <a:cs typeface="Amazon Ember Light" panose="020B0403020204020204" pitchFamily="34" charset="0"/>
              </a:rPr>
              <a:t>Using AWS Trusted Advisor helped us save 33% on our monthly bill, and we'll continue to use it to optimize our infrastructure and costs on AWS.</a:t>
            </a:r>
            <a:endParaRPr lang="en-US" sz="2133" i="1" dirty="0">
              <a:solidFill>
                <a:schemeClr val="tx1">
                  <a:lumMod val="95000"/>
                  <a:lumOff val="5000"/>
                </a:schemeClr>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 name="Rounded Rectangle 1"/>
          <p:cNvSpPr/>
          <p:nvPr/>
        </p:nvSpPr>
        <p:spPr>
          <a:xfrm>
            <a:off x="488240" y="1645252"/>
            <a:ext cx="3893785" cy="3875217"/>
          </a:xfrm>
          <a:prstGeom prst="roundRect">
            <a:avLst>
              <a:gd name="adj" fmla="val 5853"/>
            </a:avLst>
          </a:prstGeom>
          <a:noFill/>
          <a:ln>
            <a:solidFill>
              <a:schemeClr val="bg1">
                <a:lumMod val="75000"/>
              </a:schemeClr>
            </a:solidFill>
            <a:roun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6" name="TextBox 5"/>
          <p:cNvSpPr txBox="1"/>
          <p:nvPr/>
        </p:nvSpPr>
        <p:spPr>
          <a:xfrm>
            <a:off x="1115794" y="4349431"/>
            <a:ext cx="2638671" cy="543867"/>
          </a:xfrm>
          <a:prstGeom prst="rect">
            <a:avLst/>
          </a:prstGeom>
          <a:noFill/>
        </p:spPr>
        <p:txBody>
          <a:bodyPr wrap="none" rtlCol="0">
            <a:spAutoFit/>
          </a:bodyPr>
          <a:lstStyle/>
          <a:p>
            <a:pPr algn="ctr"/>
            <a:r>
              <a:rPr lang="en-US" sz="1467" b="1" dirty="0">
                <a:solidFill>
                  <a:schemeClr val="bg1">
                    <a:lumMod val="50000"/>
                  </a:schemeClr>
                </a:solidFill>
                <a:latin typeface="Amazon Ember Light" panose="020B0403020204020204" pitchFamily="34" charset="0"/>
                <a:ea typeface="Amazon Ember Light" panose="020B0403020204020204" pitchFamily="34" charset="0"/>
                <a:cs typeface="Amazon Ember Light" panose="020B0403020204020204" pitchFamily="34" charset="0"/>
              </a:rPr>
              <a:t>Amit Vora</a:t>
            </a:r>
          </a:p>
          <a:p>
            <a:pPr algn="ctr"/>
            <a:r>
              <a:rPr lang="en-US" sz="1467" dirty="0">
                <a:solidFill>
                  <a:schemeClr val="bg1">
                    <a:lumMod val="50000"/>
                  </a:schemeClr>
                </a:solidFill>
                <a:latin typeface="Amazon Ember Light" panose="020B0403020204020204" pitchFamily="34" charset="0"/>
                <a:ea typeface="Amazon Ember Light" panose="020B0403020204020204" pitchFamily="34" charset="0"/>
                <a:cs typeface="Amazon Ember Light" panose="020B0403020204020204" pitchFamily="34" charset="0"/>
              </a:rPr>
              <a:t>CTO, Hungama Digital Media</a:t>
            </a:r>
          </a:p>
        </p:txBody>
      </p:sp>
      <p:grpSp>
        <p:nvGrpSpPr>
          <p:cNvPr id="17" name="Group 16"/>
          <p:cNvGrpSpPr/>
          <p:nvPr/>
        </p:nvGrpSpPr>
        <p:grpSpPr>
          <a:xfrm>
            <a:off x="3893713" y="5214429"/>
            <a:ext cx="488309" cy="929152"/>
            <a:chOff x="7547498" y="3514651"/>
            <a:chExt cx="366232" cy="696864"/>
          </a:xfrm>
        </p:grpSpPr>
        <p:sp useBgFill="1">
          <p:nvSpPr>
            <p:cNvPr id="5" name="Rectangle 4"/>
            <p:cNvSpPr>
              <a:spLocks noChangeAspect="1"/>
            </p:cNvSpPr>
            <p:nvPr/>
          </p:nvSpPr>
          <p:spPr>
            <a:xfrm>
              <a:off x="7547498" y="3514651"/>
              <a:ext cx="366232" cy="366232"/>
            </a:xfrm>
            <a:prstGeom prst="rect">
              <a:avLst/>
            </a:prstGeom>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4" name="TextBox 3"/>
            <p:cNvSpPr txBox="1">
              <a:spLocks/>
            </p:cNvSpPr>
            <p:nvPr/>
          </p:nvSpPr>
          <p:spPr>
            <a:xfrm>
              <a:off x="7567481" y="3557489"/>
              <a:ext cx="241653" cy="654026"/>
            </a:xfrm>
            <a:prstGeom prst="rect">
              <a:avLst/>
            </a:prstGeom>
            <a:noFill/>
          </p:spPr>
          <p:txBody>
            <a:bodyPr wrap="none" lIns="0" tIns="0" rIns="0" bIns="0" rtlCol="0" anchor="ctr" anchorCtr="1">
              <a:spAutoFit/>
            </a:bodyPr>
            <a:lstStyle/>
            <a:p>
              <a:pPr>
                <a:lnSpc>
                  <a:spcPts val="6800"/>
                </a:lnSpc>
              </a:pPr>
              <a:r>
                <a:rPr lang="en-US" sz="7200" b="1" dirty="0">
                  <a:solidFill>
                    <a:srgbClr val="FAA634"/>
                  </a:solidFill>
                  <a:latin typeface="Amazon Ember Light" panose="020B0403020204020204" pitchFamily="34" charset="0"/>
                  <a:ea typeface="Amazon Ember Light" panose="020B0403020204020204" pitchFamily="34" charset="0"/>
                  <a:cs typeface="Amazon Ember Light" panose="020B0403020204020204" pitchFamily="34" charset="0"/>
                </a:rPr>
                <a:t>”</a:t>
              </a:r>
            </a:p>
          </p:txBody>
        </p:sp>
      </p:grpSp>
      <p:grpSp>
        <p:nvGrpSpPr>
          <p:cNvPr id="18" name="Group 17"/>
          <p:cNvGrpSpPr/>
          <p:nvPr/>
        </p:nvGrpSpPr>
        <p:grpSpPr>
          <a:xfrm>
            <a:off x="322536" y="1452480"/>
            <a:ext cx="488309" cy="929152"/>
            <a:chOff x="7547498" y="3514651"/>
            <a:chExt cx="366232" cy="696864"/>
          </a:xfrm>
        </p:grpSpPr>
        <p:sp useBgFill="1">
          <p:nvSpPr>
            <p:cNvPr id="19" name="Rectangle 18"/>
            <p:cNvSpPr>
              <a:spLocks noChangeAspect="1"/>
            </p:cNvSpPr>
            <p:nvPr/>
          </p:nvSpPr>
          <p:spPr>
            <a:xfrm>
              <a:off x="7547498" y="3514651"/>
              <a:ext cx="366232" cy="366232"/>
            </a:xfrm>
            <a:prstGeom prst="rect">
              <a:avLst/>
            </a:prstGeom>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0" name="TextBox 19"/>
            <p:cNvSpPr txBox="1">
              <a:spLocks/>
            </p:cNvSpPr>
            <p:nvPr/>
          </p:nvSpPr>
          <p:spPr>
            <a:xfrm>
              <a:off x="7555667" y="3557489"/>
              <a:ext cx="241653" cy="654026"/>
            </a:xfrm>
            <a:prstGeom prst="rect">
              <a:avLst/>
            </a:prstGeom>
            <a:noFill/>
          </p:spPr>
          <p:txBody>
            <a:bodyPr wrap="none" lIns="0" tIns="0" rIns="0" bIns="0" rtlCol="0" anchor="ctr" anchorCtr="1">
              <a:spAutoFit/>
            </a:bodyPr>
            <a:lstStyle/>
            <a:p>
              <a:pPr>
                <a:lnSpc>
                  <a:spcPts val="6800"/>
                </a:lnSpc>
              </a:pPr>
              <a:r>
                <a:rPr lang="en-US" sz="7200" b="1" dirty="0">
                  <a:solidFill>
                    <a:srgbClr val="FAA634"/>
                  </a:solidFill>
                  <a:latin typeface="Amazon Ember Light" panose="020B0403020204020204" pitchFamily="34" charset="0"/>
                  <a:ea typeface="Amazon Ember Light" panose="020B0403020204020204" pitchFamily="34" charset="0"/>
                  <a:cs typeface="Amazon Ember Light" panose="020B0403020204020204" pitchFamily="34" charset="0"/>
                </a:rPr>
                <a:t>“</a:t>
              </a:r>
            </a:p>
          </p:txBody>
        </p:sp>
      </p:grpSp>
      <p:sp>
        <p:nvSpPr>
          <p:cNvPr id="16" name="Content Placeholder 2"/>
          <p:cNvSpPr txBox="1">
            <a:spLocks/>
          </p:cNvSpPr>
          <p:nvPr/>
        </p:nvSpPr>
        <p:spPr>
          <a:xfrm>
            <a:off x="4680498" y="1528479"/>
            <a:ext cx="7330687" cy="3743067"/>
          </a:xfrm>
          <a:prstGeom prst="rect">
            <a:avLst/>
          </a:prstGeom>
        </p:spPr>
        <p:txBody>
          <a:bodyPr vert="horz" lIns="121920" tIns="60960" rIns="121920" bIns="60960" rtlCol="0">
            <a:noAutofit/>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344488" indent="-341313" algn="l" defTabSz="457200" rtl="0" eaLnBrk="1" latinLnBrk="0" hangingPunct="1">
              <a:spcBef>
                <a:spcPct val="20000"/>
              </a:spcBef>
              <a:buClr>
                <a:schemeClr val="accent1"/>
              </a:buClr>
              <a:buSzPct val="125000"/>
              <a:buFontTx/>
              <a:buBlip>
                <a:blip r:embed="rId4"/>
              </a:buBlip>
              <a:defRPr sz="2200" b="0" i="0" kern="1200">
                <a:solidFill>
                  <a:schemeClr val="tx1"/>
                </a:solidFill>
                <a:latin typeface="Arial"/>
                <a:ea typeface="+mn-ea"/>
                <a:cs typeface="Arial"/>
              </a:defRPr>
            </a:lvl2pPr>
            <a:lvl3pPr marL="625475" indent="-282575" algn="l" defTabSz="457200" rtl="0" eaLnBrk="1" latinLnBrk="0" hangingPunct="1">
              <a:spcBef>
                <a:spcPct val="20000"/>
              </a:spcBef>
              <a:buClr>
                <a:schemeClr val="accent1"/>
              </a:buClr>
              <a:buFont typeface="Wingdings" panose="05000000000000000000" pitchFamily="2" charset="2"/>
              <a:buChar char="Ø"/>
              <a:defRPr sz="2000" b="0" i="0" kern="1200" baseline="0">
                <a:solidFill>
                  <a:schemeClr val="tx1"/>
                </a:solidFill>
                <a:latin typeface="Arial"/>
                <a:ea typeface="+mn-ea"/>
                <a:cs typeface="Arial"/>
              </a:defRPr>
            </a:lvl3pPr>
            <a:lvl4pPr marL="914400" indent="-222250" algn="l" defTabSz="457200" rtl="0" eaLnBrk="1" latinLnBrk="0" hangingPunct="1">
              <a:spcBef>
                <a:spcPct val="20000"/>
              </a:spcBef>
              <a:buClr>
                <a:schemeClr val="accent1"/>
              </a:buClr>
              <a:buFont typeface="Arial" panose="020B0604020202020204" pitchFamily="34" charset="0"/>
              <a:buChar char="•"/>
              <a:defRPr sz="18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rgbClr val="595A5D"/>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457200" lvl="1" indent="-457200" defTabSz="914400">
              <a:lnSpc>
                <a:spcPct val="90000"/>
              </a:lnSpc>
              <a:spcBef>
                <a:spcPts val="2400"/>
              </a:spcBef>
              <a:buClr>
                <a:schemeClr val="bg2">
                  <a:lumMod val="10000"/>
                </a:schemeClr>
              </a:buClr>
              <a:buBlip>
                <a:blip r:embed="rId5"/>
              </a:buBlip>
            </a:pPr>
            <a:r>
              <a:rPr lang="en-US" sz="2400" dirty="0">
                <a:latin typeface="Amazon Ember Light" charset="0"/>
                <a:ea typeface="Amazon Ember Light" charset="0"/>
                <a:cs typeface="Amazon Ember Light" charset="0"/>
              </a:rPr>
              <a:t>Hungama has used AWS for server and storage management since 2008.</a:t>
            </a:r>
          </a:p>
          <a:p>
            <a:pPr marL="457200" lvl="1" indent="-457200" defTabSz="914400">
              <a:lnSpc>
                <a:spcPct val="90000"/>
              </a:lnSpc>
              <a:spcBef>
                <a:spcPts val="2400"/>
              </a:spcBef>
              <a:buClr>
                <a:schemeClr val="bg2">
                  <a:lumMod val="10000"/>
                </a:schemeClr>
              </a:buClr>
              <a:buBlip>
                <a:blip r:embed="rId5"/>
              </a:buBlip>
            </a:pPr>
            <a:r>
              <a:rPr lang="en-US" sz="2400" dirty="0">
                <a:latin typeface="Amazon Ember Light" charset="0"/>
                <a:ea typeface="Amazon Ember Light" charset="0"/>
                <a:cs typeface="Amazon Ember Light" charset="0"/>
              </a:rPr>
              <a:t>They deliver content to consumers in 47 countries across mobile, Internet, and Internet Protocol Television (IPTV) services.</a:t>
            </a:r>
          </a:p>
          <a:p>
            <a:pPr marL="457200" lvl="1" indent="-457200" defTabSz="914400">
              <a:lnSpc>
                <a:spcPct val="90000"/>
              </a:lnSpc>
              <a:spcBef>
                <a:spcPts val="2400"/>
              </a:spcBef>
              <a:buClr>
                <a:schemeClr val="bg2">
                  <a:lumMod val="10000"/>
                </a:schemeClr>
              </a:buClr>
              <a:buBlip>
                <a:blip r:embed="rId5"/>
              </a:buBlip>
            </a:pPr>
            <a:r>
              <a:rPr lang="en-US" sz="2400" dirty="0">
                <a:latin typeface="Amazon Ember Light" charset="0"/>
                <a:ea typeface="Amazon Ember Light" charset="0"/>
                <a:cs typeface="Amazon Ember Light" charset="0"/>
              </a:rPr>
              <a:t>The company uses Amazon S3 to host more than 60 TB of content and Amazon EC2 and Amazon RDS for server and storage management.</a:t>
            </a:r>
          </a:p>
          <a:p>
            <a:pPr marL="457200" lvl="1" indent="-457200" defTabSz="914400">
              <a:lnSpc>
                <a:spcPct val="90000"/>
              </a:lnSpc>
              <a:spcBef>
                <a:spcPts val="2400"/>
              </a:spcBef>
              <a:buClr>
                <a:schemeClr val="bg2">
                  <a:lumMod val="10000"/>
                </a:schemeClr>
              </a:buClr>
              <a:buBlip>
                <a:blip r:embed="rId5"/>
              </a:buBlip>
            </a:pPr>
            <a:r>
              <a:rPr lang="en-US" sz="2400" dirty="0">
                <a:latin typeface="Amazon Ember Light" charset="0"/>
                <a:ea typeface="Amazon Ember Light" charset="0"/>
                <a:cs typeface="Amazon Ember Light" charset="0"/>
              </a:rPr>
              <a:t>As the company grew rapidly, more departments used AWS for development, causing an increase in monthly costs.</a:t>
            </a:r>
          </a:p>
        </p:txBody>
      </p:sp>
      <p:pic>
        <p:nvPicPr>
          <p:cNvPr id="15" name="Picture Placeholder 5"/>
          <p:cNvPicPr>
            <a:picLocks noChangeAspect="1"/>
          </p:cNvPicPr>
          <p:nvPr/>
        </p:nvPicPr>
        <p:blipFill rotWithShape="1">
          <a:blip r:embed="rId6">
            <a:extLst>
              <a:ext uri="{28A0092B-C50C-407E-A947-70E740481C1C}">
                <a14:useLocalDpi xmlns:a14="http://schemas.microsoft.com/office/drawing/2010/main" val="0"/>
              </a:ext>
            </a:extLst>
          </a:blip>
          <a:srcRect t="-77220" b="-77220"/>
          <a:stretch/>
        </p:blipFill>
        <p:spPr>
          <a:xfrm>
            <a:off x="1510540" y="4623616"/>
            <a:ext cx="1671865" cy="1181627"/>
          </a:xfrm>
          <a:prstGeom prst="rect">
            <a:avLst/>
          </a:prstGeom>
        </p:spPr>
      </p:pic>
    </p:spTree>
    <p:custDataLst>
      <p:tags r:id="rId1"/>
    </p:custDataLst>
    <p:extLst>
      <p:ext uri="{BB962C8B-B14F-4D97-AF65-F5344CB8AC3E}">
        <p14:creationId xmlns:p14="http://schemas.microsoft.com/office/powerpoint/2010/main" val="18312706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a:xfrm>
            <a:off x="238539" y="212728"/>
            <a:ext cx="11115261" cy="779463"/>
          </a:xfrm>
        </p:spPr>
        <p:txBody>
          <a:bodyPr>
            <a:noAutofit/>
          </a:bodyPr>
          <a:lstStyle/>
          <a:p>
            <a:r>
              <a:rPr lang="en-US" sz="3800" dirty="0"/>
              <a:t>Hungama Uses AWS Trusted Advisor to           </a:t>
            </a:r>
            <a:r>
              <a:rPr lang="en-US" sz="3800" b="1" dirty="0">
                <a:latin typeface="Amazon Ember" panose="020B0603020204020204" pitchFamily="34" charset="0"/>
                <a:ea typeface="Amazon Ember" panose="020B0603020204020204" pitchFamily="34" charset="0"/>
                <a:cs typeface="Amazon Ember" panose="020B0603020204020204" pitchFamily="34" charset="0"/>
              </a:rPr>
              <a:t>Optimize Usage </a:t>
            </a:r>
            <a:r>
              <a:rPr lang="en-US" sz="3800" dirty="0"/>
              <a:t>and </a:t>
            </a:r>
            <a:r>
              <a:rPr lang="en-US" sz="3800" b="1" dirty="0">
                <a:latin typeface="Amazon Ember" panose="020B0603020204020204" pitchFamily="34" charset="0"/>
                <a:ea typeface="Amazon Ember" panose="020B0603020204020204" pitchFamily="34" charset="0"/>
                <a:cs typeface="Amazon Ember" panose="020B0603020204020204" pitchFamily="34" charset="0"/>
              </a:rPr>
              <a:t>Cut Costs</a:t>
            </a:r>
          </a:p>
        </p:txBody>
      </p:sp>
      <p:sp>
        <p:nvSpPr>
          <p:cNvPr id="8" name="Rectangle 7"/>
          <p:cNvSpPr/>
          <p:nvPr/>
        </p:nvSpPr>
        <p:spPr>
          <a:xfrm>
            <a:off x="410281" y="5675786"/>
            <a:ext cx="3872379" cy="707694"/>
          </a:xfrm>
          <a:prstGeom prst="rect">
            <a:avLst/>
          </a:prstGeom>
        </p:spPr>
        <p:txBody>
          <a:bodyPr wrap="square">
            <a:spAutoFit/>
          </a:bodyPr>
          <a:lstStyle/>
          <a:p>
            <a:pPr algn="ctr"/>
            <a:r>
              <a:rPr lang="en-US" sz="1333" dirty="0">
                <a:solidFill>
                  <a:schemeClr val="tx1">
                    <a:lumMod val="50000"/>
                    <a:lumOff val="50000"/>
                  </a:schemeClr>
                </a:solidFill>
                <a:latin typeface="Amazon Ember Light" panose="020B0403020204020204" pitchFamily="34" charset="0"/>
                <a:ea typeface="Amazon Ember Light" panose="020B0403020204020204" pitchFamily="34" charset="0"/>
                <a:cs typeface="Amazon Ember Light" panose="020B0403020204020204" pitchFamily="34" charset="0"/>
              </a:rPr>
              <a:t>Hungama is a leading aggregator, developer, publisher and distributor of Bollywood and South-Asian entertainment content.</a:t>
            </a:r>
          </a:p>
        </p:txBody>
      </p:sp>
      <p:sp>
        <p:nvSpPr>
          <p:cNvPr id="10" name="TextBox 9"/>
          <p:cNvSpPr txBox="1"/>
          <p:nvPr/>
        </p:nvSpPr>
        <p:spPr>
          <a:xfrm>
            <a:off x="607638" y="1799064"/>
            <a:ext cx="3654985" cy="2652649"/>
          </a:xfrm>
          <a:prstGeom prst="rect">
            <a:avLst/>
          </a:prstGeom>
          <a:noFill/>
        </p:spPr>
        <p:txBody>
          <a:bodyPr wrap="square" rtlCol="0">
            <a:spAutoFit/>
          </a:bodyPr>
          <a:lstStyle/>
          <a:p>
            <a:pPr algn="ctr">
              <a:lnSpc>
                <a:spcPct val="130000"/>
              </a:lnSpc>
            </a:pPr>
            <a:r>
              <a:rPr lang="en-US" sz="2133" i="1" dirty="0">
                <a:latin typeface="Amazon Ember Light" panose="020B0403020204020204" pitchFamily="34" charset="0"/>
                <a:ea typeface="Amazon Ember Light" panose="020B0403020204020204" pitchFamily="34" charset="0"/>
                <a:cs typeface="Amazon Ember Light" panose="020B0403020204020204" pitchFamily="34" charset="0"/>
              </a:rPr>
              <a:t>Using AWS Trusted Advisor helped us save 33% on our monthly bill, and we'll continue to use it to optimize our infrastructure and costs on AWS.</a:t>
            </a:r>
            <a:endParaRPr lang="en-US" sz="2133" i="1" dirty="0">
              <a:solidFill>
                <a:schemeClr val="tx1">
                  <a:lumMod val="95000"/>
                  <a:lumOff val="5000"/>
                </a:schemeClr>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 name="Rounded Rectangle 1"/>
          <p:cNvSpPr/>
          <p:nvPr/>
        </p:nvSpPr>
        <p:spPr>
          <a:xfrm>
            <a:off x="488240" y="1645252"/>
            <a:ext cx="3893785" cy="3875217"/>
          </a:xfrm>
          <a:prstGeom prst="roundRect">
            <a:avLst>
              <a:gd name="adj" fmla="val 5853"/>
            </a:avLst>
          </a:prstGeom>
          <a:noFill/>
          <a:ln>
            <a:solidFill>
              <a:schemeClr val="bg1">
                <a:lumMod val="75000"/>
              </a:schemeClr>
            </a:solidFill>
            <a:roun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6" name="TextBox 5"/>
          <p:cNvSpPr txBox="1"/>
          <p:nvPr/>
        </p:nvSpPr>
        <p:spPr>
          <a:xfrm>
            <a:off x="1115794" y="4349431"/>
            <a:ext cx="2638671" cy="543867"/>
          </a:xfrm>
          <a:prstGeom prst="rect">
            <a:avLst/>
          </a:prstGeom>
          <a:noFill/>
        </p:spPr>
        <p:txBody>
          <a:bodyPr wrap="none" rtlCol="0">
            <a:spAutoFit/>
          </a:bodyPr>
          <a:lstStyle/>
          <a:p>
            <a:pPr algn="ctr"/>
            <a:r>
              <a:rPr lang="en-US" sz="1467" b="1" dirty="0">
                <a:solidFill>
                  <a:schemeClr val="bg1">
                    <a:lumMod val="50000"/>
                  </a:schemeClr>
                </a:solidFill>
                <a:latin typeface="Amazon Ember Light" panose="020B0403020204020204" pitchFamily="34" charset="0"/>
                <a:ea typeface="Amazon Ember Light" panose="020B0403020204020204" pitchFamily="34" charset="0"/>
                <a:cs typeface="Amazon Ember Light" panose="020B0403020204020204" pitchFamily="34" charset="0"/>
              </a:rPr>
              <a:t>Amit Vora</a:t>
            </a:r>
          </a:p>
          <a:p>
            <a:pPr algn="ctr"/>
            <a:r>
              <a:rPr lang="en-US" sz="1467" dirty="0">
                <a:solidFill>
                  <a:schemeClr val="bg1">
                    <a:lumMod val="50000"/>
                  </a:schemeClr>
                </a:solidFill>
                <a:latin typeface="Amazon Ember Light" panose="020B0403020204020204" pitchFamily="34" charset="0"/>
                <a:ea typeface="Amazon Ember Light" panose="020B0403020204020204" pitchFamily="34" charset="0"/>
                <a:cs typeface="Amazon Ember Light" panose="020B0403020204020204" pitchFamily="34" charset="0"/>
              </a:rPr>
              <a:t>CTO, Hungama Digital Media</a:t>
            </a:r>
          </a:p>
        </p:txBody>
      </p:sp>
      <p:grpSp>
        <p:nvGrpSpPr>
          <p:cNvPr id="17" name="Group 16"/>
          <p:cNvGrpSpPr/>
          <p:nvPr/>
        </p:nvGrpSpPr>
        <p:grpSpPr>
          <a:xfrm>
            <a:off x="3893713" y="5214429"/>
            <a:ext cx="488309" cy="929152"/>
            <a:chOff x="7547498" y="3514651"/>
            <a:chExt cx="366232" cy="696864"/>
          </a:xfrm>
        </p:grpSpPr>
        <p:sp useBgFill="1">
          <p:nvSpPr>
            <p:cNvPr id="5" name="Rectangle 4"/>
            <p:cNvSpPr>
              <a:spLocks noChangeAspect="1"/>
            </p:cNvSpPr>
            <p:nvPr/>
          </p:nvSpPr>
          <p:spPr>
            <a:xfrm>
              <a:off x="7547498" y="3514651"/>
              <a:ext cx="366232" cy="366232"/>
            </a:xfrm>
            <a:prstGeom prst="rect">
              <a:avLst/>
            </a:prstGeom>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4" name="TextBox 3"/>
            <p:cNvSpPr txBox="1">
              <a:spLocks/>
            </p:cNvSpPr>
            <p:nvPr/>
          </p:nvSpPr>
          <p:spPr>
            <a:xfrm>
              <a:off x="7567481" y="3557489"/>
              <a:ext cx="241653" cy="654026"/>
            </a:xfrm>
            <a:prstGeom prst="rect">
              <a:avLst/>
            </a:prstGeom>
            <a:noFill/>
          </p:spPr>
          <p:txBody>
            <a:bodyPr wrap="none" lIns="0" tIns="0" rIns="0" bIns="0" rtlCol="0" anchor="ctr" anchorCtr="1">
              <a:spAutoFit/>
            </a:bodyPr>
            <a:lstStyle/>
            <a:p>
              <a:pPr>
                <a:lnSpc>
                  <a:spcPts val="6800"/>
                </a:lnSpc>
              </a:pPr>
              <a:r>
                <a:rPr lang="en-US" sz="7200" b="1" dirty="0">
                  <a:solidFill>
                    <a:srgbClr val="FAA634"/>
                  </a:solidFill>
                  <a:latin typeface="Amazon Ember Light" panose="020B0403020204020204" pitchFamily="34" charset="0"/>
                  <a:ea typeface="Amazon Ember Light" panose="020B0403020204020204" pitchFamily="34" charset="0"/>
                  <a:cs typeface="Amazon Ember Light" panose="020B0403020204020204" pitchFamily="34" charset="0"/>
                </a:rPr>
                <a:t>”</a:t>
              </a:r>
            </a:p>
          </p:txBody>
        </p:sp>
      </p:grpSp>
      <p:grpSp>
        <p:nvGrpSpPr>
          <p:cNvPr id="18" name="Group 17"/>
          <p:cNvGrpSpPr/>
          <p:nvPr/>
        </p:nvGrpSpPr>
        <p:grpSpPr>
          <a:xfrm>
            <a:off x="322536" y="1452480"/>
            <a:ext cx="488309" cy="929152"/>
            <a:chOff x="7547498" y="3514651"/>
            <a:chExt cx="366232" cy="696864"/>
          </a:xfrm>
        </p:grpSpPr>
        <p:sp useBgFill="1">
          <p:nvSpPr>
            <p:cNvPr id="19" name="Rectangle 18"/>
            <p:cNvSpPr>
              <a:spLocks noChangeAspect="1"/>
            </p:cNvSpPr>
            <p:nvPr/>
          </p:nvSpPr>
          <p:spPr>
            <a:xfrm>
              <a:off x="7547498" y="3514651"/>
              <a:ext cx="366232" cy="366232"/>
            </a:xfrm>
            <a:prstGeom prst="rect">
              <a:avLst/>
            </a:prstGeom>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0" name="TextBox 19"/>
            <p:cNvSpPr txBox="1">
              <a:spLocks/>
            </p:cNvSpPr>
            <p:nvPr/>
          </p:nvSpPr>
          <p:spPr>
            <a:xfrm>
              <a:off x="7555667" y="3557489"/>
              <a:ext cx="241653" cy="654026"/>
            </a:xfrm>
            <a:prstGeom prst="rect">
              <a:avLst/>
            </a:prstGeom>
            <a:noFill/>
          </p:spPr>
          <p:txBody>
            <a:bodyPr wrap="none" lIns="0" tIns="0" rIns="0" bIns="0" rtlCol="0" anchor="ctr" anchorCtr="1">
              <a:spAutoFit/>
            </a:bodyPr>
            <a:lstStyle/>
            <a:p>
              <a:pPr>
                <a:lnSpc>
                  <a:spcPts val="6800"/>
                </a:lnSpc>
              </a:pPr>
              <a:r>
                <a:rPr lang="en-US" sz="7200" b="1" dirty="0">
                  <a:solidFill>
                    <a:srgbClr val="FAA634"/>
                  </a:solidFill>
                  <a:latin typeface="Amazon Ember Light" panose="020B0403020204020204" pitchFamily="34" charset="0"/>
                  <a:ea typeface="Amazon Ember Light" panose="020B0403020204020204" pitchFamily="34" charset="0"/>
                  <a:cs typeface="Amazon Ember Light" panose="020B0403020204020204" pitchFamily="34" charset="0"/>
                </a:rPr>
                <a:t>“</a:t>
              </a:r>
            </a:p>
          </p:txBody>
        </p:sp>
      </p:grpSp>
      <p:sp>
        <p:nvSpPr>
          <p:cNvPr id="16" name="Content Placeholder 2"/>
          <p:cNvSpPr txBox="1">
            <a:spLocks/>
          </p:cNvSpPr>
          <p:nvPr/>
        </p:nvSpPr>
        <p:spPr>
          <a:xfrm>
            <a:off x="4657368" y="1438150"/>
            <a:ext cx="7307323" cy="3743067"/>
          </a:xfrm>
          <a:prstGeom prst="rect">
            <a:avLst/>
          </a:prstGeom>
        </p:spPr>
        <p:txBody>
          <a:bodyPr vert="horz" lIns="121920" tIns="60960" rIns="121920" bIns="60960" rtlCol="0">
            <a:noAutofit/>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344488" indent="-341313" algn="l" defTabSz="457200" rtl="0" eaLnBrk="1" latinLnBrk="0" hangingPunct="1">
              <a:spcBef>
                <a:spcPct val="20000"/>
              </a:spcBef>
              <a:buClr>
                <a:schemeClr val="accent1"/>
              </a:buClr>
              <a:buSzPct val="125000"/>
              <a:buFontTx/>
              <a:buBlip>
                <a:blip r:embed="rId4"/>
              </a:buBlip>
              <a:defRPr sz="2200" b="0" i="0" kern="1200">
                <a:solidFill>
                  <a:schemeClr val="tx1"/>
                </a:solidFill>
                <a:latin typeface="Arial"/>
                <a:ea typeface="+mn-ea"/>
                <a:cs typeface="Arial"/>
              </a:defRPr>
            </a:lvl2pPr>
            <a:lvl3pPr marL="625475" indent="-282575" algn="l" defTabSz="457200" rtl="0" eaLnBrk="1" latinLnBrk="0" hangingPunct="1">
              <a:spcBef>
                <a:spcPct val="20000"/>
              </a:spcBef>
              <a:buClr>
                <a:schemeClr val="accent1"/>
              </a:buClr>
              <a:buFont typeface="Wingdings" panose="05000000000000000000" pitchFamily="2" charset="2"/>
              <a:buChar char="Ø"/>
              <a:defRPr sz="2000" b="0" i="0" kern="1200" baseline="0">
                <a:solidFill>
                  <a:schemeClr val="tx1"/>
                </a:solidFill>
                <a:latin typeface="Arial"/>
                <a:ea typeface="+mn-ea"/>
                <a:cs typeface="Arial"/>
              </a:defRPr>
            </a:lvl3pPr>
            <a:lvl4pPr marL="914400" indent="-222250" algn="l" defTabSz="457200" rtl="0" eaLnBrk="1" latinLnBrk="0" hangingPunct="1">
              <a:spcBef>
                <a:spcPct val="20000"/>
              </a:spcBef>
              <a:buClr>
                <a:schemeClr val="accent1"/>
              </a:buClr>
              <a:buFont typeface="Arial" panose="020B0604020202020204" pitchFamily="34" charset="0"/>
              <a:buChar char="•"/>
              <a:defRPr sz="18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rgbClr val="595A5D"/>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457200" lvl="1" indent="-457200" defTabSz="914400">
              <a:lnSpc>
                <a:spcPct val="90000"/>
              </a:lnSpc>
              <a:spcBef>
                <a:spcPts val="2400"/>
              </a:spcBef>
              <a:buClr>
                <a:schemeClr val="bg2">
                  <a:lumMod val="10000"/>
                </a:schemeClr>
              </a:buClr>
              <a:buBlip>
                <a:blip r:embed="rId5"/>
              </a:buBlip>
            </a:pPr>
            <a:r>
              <a:rPr lang="en-US" sz="2800" dirty="0">
                <a:latin typeface="Amazon Ember Light" charset="0"/>
                <a:ea typeface="Amazon Ember Light" charset="0"/>
                <a:cs typeface="Amazon Ember Light" charset="0"/>
              </a:rPr>
              <a:t>Hungama </a:t>
            </a:r>
            <a:r>
              <a:rPr lang="en-US" sz="2800"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reduced monthly costs by 33% </a:t>
            </a:r>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by using Trusted Advisor's Cost Optimizing checks</a:t>
            </a:r>
            <a:r>
              <a:rPr lang="en-US" sz="2800" dirty="0">
                <a:latin typeface="Amazon Ember" panose="020B0603020204020204" pitchFamily="34" charset="0"/>
                <a:ea typeface="Amazon Ember" panose="020B0603020204020204" pitchFamily="34" charset="0"/>
                <a:cs typeface="Amazon Ember" panose="020B0603020204020204" pitchFamily="34" charset="0"/>
              </a:rPr>
              <a:t>:</a:t>
            </a:r>
          </a:p>
          <a:p>
            <a:pPr marL="738187" lvl="2" indent="-457200" defTabSz="914400">
              <a:lnSpc>
                <a:spcPct val="90000"/>
              </a:lnSpc>
              <a:spcBef>
                <a:spcPts val="2400"/>
              </a:spcBef>
              <a:buClr>
                <a:schemeClr val="bg2">
                  <a:lumMod val="10000"/>
                </a:schemeClr>
              </a:buClr>
              <a:buBlip>
                <a:blip r:embed="rId5"/>
              </a:buBlip>
            </a:pPr>
            <a:r>
              <a:rPr lang="en-US" sz="2400" dirty="0">
                <a:latin typeface="Amazon Ember Light" charset="0"/>
                <a:ea typeface="Amazon Ember Light" charset="0"/>
                <a:cs typeface="Amazon Ember Light" charset="0"/>
              </a:rPr>
              <a:t>Revealed over-provisioned instance sizes, and instances spun up for special projects not terminated after completion.</a:t>
            </a:r>
          </a:p>
          <a:p>
            <a:pPr marL="738187" lvl="2" indent="-457200" defTabSz="914400">
              <a:lnSpc>
                <a:spcPct val="90000"/>
              </a:lnSpc>
              <a:spcBef>
                <a:spcPts val="2400"/>
              </a:spcBef>
              <a:buClr>
                <a:schemeClr val="bg2">
                  <a:lumMod val="10000"/>
                </a:schemeClr>
              </a:buClr>
              <a:buBlip>
                <a:blip r:embed="rId5"/>
              </a:buBlip>
            </a:pPr>
            <a:r>
              <a:rPr lang="en-US" sz="2400" dirty="0">
                <a:latin typeface="Amazon Ember Light" charset="0"/>
                <a:ea typeface="Amazon Ember Light" charset="0"/>
                <a:cs typeface="Amazon Ember Light" charset="0"/>
              </a:rPr>
              <a:t>Identified additional opportunities for optimization of the Reserved Instances (RIs) they had purchased.</a:t>
            </a:r>
          </a:p>
          <a:p>
            <a:pPr marL="738187" lvl="2" indent="-457200" defTabSz="914400">
              <a:lnSpc>
                <a:spcPct val="90000"/>
              </a:lnSpc>
              <a:spcBef>
                <a:spcPts val="2400"/>
              </a:spcBef>
              <a:buClr>
                <a:schemeClr val="bg2">
                  <a:lumMod val="10000"/>
                </a:schemeClr>
              </a:buClr>
              <a:buBlip>
                <a:blip r:embed="rId5"/>
              </a:buBlip>
            </a:pPr>
            <a:r>
              <a:rPr lang="en-US" sz="2400" dirty="0">
                <a:latin typeface="Amazon Ember Light" charset="0"/>
                <a:ea typeface="Amazon Ember Light" charset="0"/>
                <a:cs typeface="Amazon Ember Light" charset="0"/>
              </a:rPr>
              <a:t>Identified a number of unused or underutilized EBS volume that were leftover from previous test projects.</a:t>
            </a:r>
          </a:p>
        </p:txBody>
      </p:sp>
      <p:pic>
        <p:nvPicPr>
          <p:cNvPr id="15" name="Picture Placeholder 5"/>
          <p:cNvPicPr>
            <a:picLocks noChangeAspect="1"/>
          </p:cNvPicPr>
          <p:nvPr/>
        </p:nvPicPr>
        <p:blipFill rotWithShape="1">
          <a:blip r:embed="rId6">
            <a:extLst>
              <a:ext uri="{28A0092B-C50C-407E-A947-70E740481C1C}">
                <a14:useLocalDpi xmlns:a14="http://schemas.microsoft.com/office/drawing/2010/main" val="0"/>
              </a:ext>
            </a:extLst>
          </a:blip>
          <a:srcRect t="-77220" b="-77220"/>
          <a:stretch/>
        </p:blipFill>
        <p:spPr>
          <a:xfrm>
            <a:off x="1510540" y="4623616"/>
            <a:ext cx="1671865" cy="1181627"/>
          </a:xfrm>
          <a:prstGeom prst="rect">
            <a:avLst/>
          </a:prstGeom>
        </p:spPr>
      </p:pic>
    </p:spTree>
    <p:custDataLst>
      <p:tags r:id="rId1"/>
    </p:custDataLst>
    <p:extLst>
      <p:ext uri="{BB962C8B-B14F-4D97-AF65-F5344CB8AC3E}">
        <p14:creationId xmlns:p14="http://schemas.microsoft.com/office/powerpoint/2010/main" val="29001065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lstStyle/>
          <a:p>
            <a:r>
              <a:rPr lang="en-US" dirty="0" err="1"/>
              <a:t>En</a:t>
            </a:r>
            <a:r>
              <a:rPr lang="en-US" dirty="0"/>
              <a:t> Resumé</a:t>
            </a:r>
          </a:p>
        </p:txBody>
      </p:sp>
      <p:sp>
        <p:nvSpPr>
          <p:cNvPr id="5" name="Content Placeholder 2"/>
          <p:cNvSpPr>
            <a:spLocks noGrp="1"/>
          </p:cNvSpPr>
          <p:nvPr>
            <p:ph idx="1"/>
          </p:nvPr>
        </p:nvSpPr>
        <p:spPr/>
        <p:txBody>
          <a:bodyPr>
            <a:normAutofit/>
          </a:bodyPr>
          <a:lstStyle/>
          <a:p>
            <a:pPr marL="463550" indent="-463550"/>
            <a:r>
              <a:rPr lang="fr-FR" dirty="0"/>
              <a:t>Le conseiller de confiance est un expert du cloud personnalisé</a:t>
            </a:r>
            <a:r>
              <a:rPr lang="en-US" dirty="0"/>
              <a:t>:</a:t>
            </a:r>
          </a:p>
          <a:p>
            <a:pPr marL="920750" lvl="1" indent="-463550"/>
            <a:r>
              <a:rPr lang="fr-FR" dirty="0"/>
              <a:t>Vous aide à suivre les meilleures pratiques</a:t>
            </a:r>
          </a:p>
          <a:p>
            <a:pPr marL="920750" lvl="1" indent="-463550"/>
            <a:r>
              <a:rPr lang="en-US" dirty="0" err="1"/>
              <a:t>Inspecte</a:t>
            </a:r>
            <a:r>
              <a:rPr lang="en-US" dirty="0"/>
              <a:t> </a:t>
            </a:r>
            <a:r>
              <a:rPr lang="en-US" dirty="0" err="1"/>
              <a:t>votre</a:t>
            </a:r>
            <a:r>
              <a:rPr lang="en-US" dirty="0"/>
              <a:t> </a:t>
            </a:r>
            <a:r>
              <a:rPr lang="en-US" dirty="0" err="1"/>
              <a:t>environnement</a:t>
            </a:r>
            <a:r>
              <a:rPr lang="en-US" dirty="0"/>
              <a:t> AWS</a:t>
            </a:r>
          </a:p>
          <a:p>
            <a:pPr marL="920750" lvl="1" indent="-463550"/>
            <a:r>
              <a:rPr lang="fr-FR" dirty="0"/>
              <a:t>Aide à combler les failles de sécurité</a:t>
            </a:r>
          </a:p>
          <a:p>
            <a:pPr marL="463550" indent="-463550"/>
            <a:r>
              <a:rPr lang="fr-FR" dirty="0"/>
              <a:t>Trouve les opportunités et les meilleures pratiques dans</a:t>
            </a:r>
            <a:r>
              <a:rPr lang="en-US" dirty="0"/>
              <a:t>:</a:t>
            </a:r>
          </a:p>
          <a:p>
            <a:pPr marL="920750" lvl="2" indent="-463550"/>
            <a:r>
              <a:rPr lang="en-US" sz="2400" dirty="0" err="1"/>
              <a:t>Optimisation</a:t>
            </a:r>
            <a:r>
              <a:rPr lang="en-US" sz="2400" dirty="0"/>
              <a:t> des </a:t>
            </a:r>
            <a:r>
              <a:rPr lang="en-US" sz="2400" dirty="0" err="1"/>
              <a:t>coûts</a:t>
            </a:r>
            <a:endParaRPr lang="en-US" sz="2400" dirty="0"/>
          </a:p>
          <a:p>
            <a:pPr marL="920750" lvl="2" indent="-463550"/>
            <a:r>
              <a:rPr lang="en-US" sz="2400" dirty="0"/>
              <a:t>Performance</a:t>
            </a:r>
          </a:p>
          <a:p>
            <a:pPr marL="463550" lvl="1" indent="-463550"/>
            <a:r>
              <a:rPr lang="en-US" sz="2800" dirty="0"/>
              <a:t>Security:</a:t>
            </a:r>
          </a:p>
          <a:p>
            <a:pPr marL="928688" lvl="1" indent="-471488"/>
            <a:r>
              <a:rPr lang="en-US" dirty="0" err="1"/>
              <a:t>Tolérance</a:t>
            </a:r>
            <a:r>
              <a:rPr lang="en-US" dirty="0"/>
              <a:t> aux </a:t>
            </a:r>
            <a:r>
              <a:rPr lang="en-US" dirty="0" err="1"/>
              <a:t>pannes</a:t>
            </a:r>
            <a:endParaRPr lang="en-US" dirty="0"/>
          </a:p>
          <a:p>
            <a:pPr marL="928688" lvl="1" indent="-471488"/>
            <a:r>
              <a:rPr lang="en-US" dirty="0"/>
              <a:t>Service limits</a:t>
            </a:r>
          </a:p>
        </p:txBody>
      </p:sp>
      <p:sp>
        <p:nvSpPr>
          <p:cNvPr id="3" name="Title 1"/>
          <p:cNvSpPr txBox="1">
            <a:spLocks/>
          </p:cNvSpPr>
          <p:nvPr/>
        </p:nvSpPr>
        <p:spPr>
          <a:xfrm>
            <a:off x="238539" y="263527"/>
            <a:ext cx="11115261" cy="7794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0" i="0" kern="1200">
                <a:solidFill>
                  <a:schemeClr val="bg1"/>
                </a:solidFill>
                <a:latin typeface="Amazon Ember Light" charset="0"/>
                <a:ea typeface="Amazon Ember Light" charset="0"/>
                <a:cs typeface="Amazon Ember Light" charset="0"/>
              </a:defRPr>
            </a:lvl1pPr>
          </a:lstStyle>
          <a:p>
            <a:endParaRPr lang="en-US" dirty="0"/>
          </a:p>
        </p:txBody>
      </p:sp>
    </p:spTree>
    <p:extLst>
      <p:ext uri="{BB962C8B-B14F-4D97-AF65-F5344CB8AC3E}">
        <p14:creationId xmlns:p14="http://schemas.microsoft.com/office/powerpoint/2010/main" val="375248645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8805" y="2932909"/>
            <a:ext cx="11095836" cy="779463"/>
          </a:xfrm>
        </p:spPr>
        <p:txBody>
          <a:bodyPr>
            <a:noAutofit/>
          </a:bodyPr>
          <a:lstStyle/>
          <a:p>
            <a:r>
              <a:rPr lang="en-US" sz="5800" dirty="0"/>
              <a:t>Part 4: AWS CloudTrail</a:t>
            </a:r>
          </a:p>
        </p:txBody>
      </p:sp>
    </p:spTree>
    <p:custDataLst>
      <p:tags r:id="rId1"/>
    </p:custDataLst>
    <p:extLst>
      <p:ext uri="{BB962C8B-B14F-4D97-AF65-F5344CB8AC3E}">
        <p14:creationId xmlns:p14="http://schemas.microsoft.com/office/powerpoint/2010/main" val="197454321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371600" y="1346176"/>
            <a:ext cx="9274629" cy="4913308"/>
          </a:xfrm>
        </p:spPr>
        <p:txBody>
          <a:bodyPr/>
          <a:lstStyle/>
          <a:p>
            <a:pPr marL="0" indent="0" algn="ctr">
              <a:buNone/>
            </a:pPr>
            <a:r>
              <a:rPr lang="fr-FR" sz="2667" dirty="0" err="1"/>
              <a:t>CloudTrail</a:t>
            </a:r>
            <a:r>
              <a:rPr lang="fr-FR" sz="2667" dirty="0"/>
              <a:t> est un service Web qui enregistre les appels d'API pour votre compte et vous fournit des fichiers journaux</a:t>
            </a:r>
            <a:r>
              <a:rPr lang="en-US" sz="2667" dirty="0"/>
              <a:t>.</a:t>
            </a:r>
          </a:p>
          <a:p>
            <a:pPr algn="ctr"/>
            <a:endParaRPr lang="en-US" dirty="0"/>
          </a:p>
        </p:txBody>
      </p:sp>
      <p:sp>
        <p:nvSpPr>
          <p:cNvPr id="2" name="Title 1"/>
          <p:cNvSpPr>
            <a:spLocks noGrp="1"/>
          </p:cNvSpPr>
          <p:nvPr>
            <p:ph type="title"/>
          </p:nvPr>
        </p:nvSpPr>
        <p:spPr/>
        <p:txBody>
          <a:bodyPr>
            <a:normAutofit/>
          </a:bodyPr>
          <a:lstStyle/>
          <a:p>
            <a:r>
              <a:rPr lang="en-US" dirty="0"/>
              <a:t>Introduction to CloudTrail</a:t>
            </a:r>
          </a:p>
        </p:txBody>
      </p:sp>
      <p:pic>
        <p:nvPicPr>
          <p:cNvPr id="5" name="Picture 4">
            <a:extLst>
              <a:ext uri="{FF2B5EF4-FFF2-40B4-BE49-F238E27FC236}">
                <a16:creationId xmlns:a16="http://schemas.microsoft.com/office/drawing/2014/main" id="{68301B9D-77E3-B447-9459-A68603ABC4AF}"/>
              </a:ext>
            </a:extLst>
          </p:cNvPr>
          <p:cNvPicPr>
            <a:picLocks noChangeAspect="1"/>
          </p:cNvPicPr>
          <p:nvPr/>
        </p:nvPicPr>
        <p:blipFill>
          <a:blip r:embed="rId4"/>
          <a:stretch>
            <a:fillRect/>
          </a:stretch>
        </p:blipFill>
        <p:spPr>
          <a:xfrm>
            <a:off x="2691492" y="2321010"/>
            <a:ext cx="6809016" cy="4057428"/>
          </a:xfrm>
          <a:prstGeom prst="rect">
            <a:avLst/>
          </a:prstGeom>
        </p:spPr>
      </p:pic>
    </p:spTree>
    <p:custDataLst>
      <p:tags r:id="rId1"/>
    </p:custDataLst>
    <p:extLst>
      <p:ext uri="{BB962C8B-B14F-4D97-AF65-F5344CB8AC3E}">
        <p14:creationId xmlns:p14="http://schemas.microsoft.com/office/powerpoint/2010/main" val="311030493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AWS CloudTrail Benefits</a:t>
            </a:r>
          </a:p>
        </p:txBody>
      </p:sp>
      <p:pic>
        <p:nvPicPr>
          <p:cNvPr id="6" name="Picture 5">
            <a:extLst>
              <a:ext uri="{FF2B5EF4-FFF2-40B4-BE49-F238E27FC236}">
                <a16:creationId xmlns:a16="http://schemas.microsoft.com/office/drawing/2014/main" id="{30B296E7-90DE-054B-ACE2-03D09B0D8E94}"/>
              </a:ext>
            </a:extLst>
          </p:cNvPr>
          <p:cNvPicPr>
            <a:picLocks noChangeAspect="1"/>
          </p:cNvPicPr>
          <p:nvPr/>
        </p:nvPicPr>
        <p:blipFill>
          <a:blip r:embed="rId4"/>
          <a:stretch>
            <a:fillRect/>
          </a:stretch>
        </p:blipFill>
        <p:spPr>
          <a:xfrm>
            <a:off x="184203" y="1905996"/>
            <a:ext cx="11909826" cy="3123206"/>
          </a:xfrm>
          <a:prstGeom prst="rect">
            <a:avLst/>
          </a:prstGeom>
        </p:spPr>
      </p:pic>
    </p:spTree>
    <p:custDataLst>
      <p:tags r:id="rId1"/>
    </p:custDataLst>
    <p:extLst>
      <p:ext uri="{BB962C8B-B14F-4D97-AF65-F5344CB8AC3E}">
        <p14:creationId xmlns:p14="http://schemas.microsoft.com/office/powerpoint/2010/main" val="167292646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Présentation</a:t>
            </a:r>
            <a:r>
              <a:rPr lang="en-US" dirty="0"/>
              <a:t> </a:t>
            </a:r>
            <a:r>
              <a:rPr lang="en-US" dirty="0" err="1"/>
              <a:t>d'AWS</a:t>
            </a:r>
            <a:r>
              <a:rPr lang="en-US" dirty="0"/>
              <a:t> CloudTrail</a:t>
            </a:r>
          </a:p>
        </p:txBody>
      </p:sp>
      <p:pic>
        <p:nvPicPr>
          <p:cNvPr id="7" name="Picture 6">
            <a:extLst>
              <a:ext uri="{FF2B5EF4-FFF2-40B4-BE49-F238E27FC236}">
                <a16:creationId xmlns:a16="http://schemas.microsoft.com/office/drawing/2014/main" id="{BB07A4F4-6AE5-2D4C-81B0-0E34EC4640BE}"/>
              </a:ext>
            </a:extLst>
          </p:cNvPr>
          <p:cNvPicPr>
            <a:picLocks noChangeAspect="1"/>
          </p:cNvPicPr>
          <p:nvPr/>
        </p:nvPicPr>
        <p:blipFill>
          <a:blip r:embed="rId4"/>
          <a:stretch>
            <a:fillRect/>
          </a:stretch>
        </p:blipFill>
        <p:spPr>
          <a:xfrm>
            <a:off x="2314394" y="1471608"/>
            <a:ext cx="7101865" cy="5027163"/>
          </a:xfrm>
          <a:prstGeom prst="rect">
            <a:avLst/>
          </a:prstGeom>
        </p:spPr>
      </p:pic>
      <p:sp>
        <p:nvSpPr>
          <p:cNvPr id="8" name="TextBox 7">
            <a:extLst>
              <a:ext uri="{FF2B5EF4-FFF2-40B4-BE49-F238E27FC236}">
                <a16:creationId xmlns:a16="http://schemas.microsoft.com/office/drawing/2014/main" id="{48BBFF3E-55E0-2A41-9DFC-21E245B79AB9}"/>
              </a:ext>
            </a:extLst>
          </p:cNvPr>
          <p:cNvSpPr txBox="1"/>
          <p:nvPr/>
        </p:nvSpPr>
        <p:spPr>
          <a:xfrm>
            <a:off x="5545191" y="6267938"/>
            <a:ext cx="441146" cy="461665"/>
          </a:xfrm>
          <a:prstGeom prst="rect">
            <a:avLst/>
          </a:prstGeom>
          <a:noFill/>
        </p:spPr>
        <p:txBody>
          <a:bodyPr wrap="none" rtlCol="0">
            <a:spAutoFit/>
          </a:bodyPr>
          <a:lstStyle/>
          <a:p>
            <a:r>
              <a:rPr lang="en-US" sz="2400" b="1" dirty="0">
                <a:solidFill>
                  <a:schemeClr val="tx2"/>
                </a:solidFill>
              </a:rPr>
              <a:t>3.</a:t>
            </a:r>
          </a:p>
        </p:txBody>
      </p:sp>
      <p:sp>
        <p:nvSpPr>
          <p:cNvPr id="10" name="TextBox 9">
            <a:extLst>
              <a:ext uri="{FF2B5EF4-FFF2-40B4-BE49-F238E27FC236}">
                <a16:creationId xmlns:a16="http://schemas.microsoft.com/office/drawing/2014/main" id="{E4FC2E1A-9521-B348-AA5A-B920DB48940E}"/>
              </a:ext>
            </a:extLst>
          </p:cNvPr>
          <p:cNvSpPr txBox="1"/>
          <p:nvPr/>
        </p:nvSpPr>
        <p:spPr>
          <a:xfrm>
            <a:off x="5545191" y="1134153"/>
            <a:ext cx="441146" cy="461665"/>
          </a:xfrm>
          <a:prstGeom prst="rect">
            <a:avLst/>
          </a:prstGeom>
          <a:noFill/>
        </p:spPr>
        <p:txBody>
          <a:bodyPr wrap="none" rtlCol="0">
            <a:spAutoFit/>
          </a:bodyPr>
          <a:lstStyle/>
          <a:p>
            <a:r>
              <a:rPr lang="en-US" sz="2400" b="1" dirty="0">
                <a:solidFill>
                  <a:schemeClr val="tx2"/>
                </a:solidFill>
              </a:rPr>
              <a:t>1.</a:t>
            </a:r>
          </a:p>
        </p:txBody>
      </p:sp>
      <p:sp>
        <p:nvSpPr>
          <p:cNvPr id="12" name="TextBox 11">
            <a:extLst>
              <a:ext uri="{FF2B5EF4-FFF2-40B4-BE49-F238E27FC236}">
                <a16:creationId xmlns:a16="http://schemas.microsoft.com/office/drawing/2014/main" id="{422E08A9-CF24-A445-969E-19E70888B57F}"/>
              </a:ext>
            </a:extLst>
          </p:cNvPr>
          <p:cNvSpPr txBox="1"/>
          <p:nvPr/>
        </p:nvSpPr>
        <p:spPr>
          <a:xfrm>
            <a:off x="7559046" y="2788781"/>
            <a:ext cx="441146" cy="461665"/>
          </a:xfrm>
          <a:prstGeom prst="rect">
            <a:avLst/>
          </a:prstGeom>
          <a:noFill/>
        </p:spPr>
        <p:txBody>
          <a:bodyPr wrap="none" rtlCol="0">
            <a:spAutoFit/>
          </a:bodyPr>
          <a:lstStyle/>
          <a:p>
            <a:r>
              <a:rPr lang="en-US" sz="2400" b="1" dirty="0">
                <a:solidFill>
                  <a:schemeClr val="tx2"/>
                </a:solidFill>
              </a:rPr>
              <a:t>2.</a:t>
            </a:r>
          </a:p>
        </p:txBody>
      </p:sp>
      <p:sp>
        <p:nvSpPr>
          <p:cNvPr id="14" name="TextBox 13">
            <a:extLst>
              <a:ext uri="{FF2B5EF4-FFF2-40B4-BE49-F238E27FC236}">
                <a16:creationId xmlns:a16="http://schemas.microsoft.com/office/drawing/2014/main" id="{911BD85F-2D9D-2943-8E91-3D40B942CC24}"/>
              </a:ext>
            </a:extLst>
          </p:cNvPr>
          <p:cNvSpPr txBox="1"/>
          <p:nvPr/>
        </p:nvSpPr>
        <p:spPr>
          <a:xfrm>
            <a:off x="2383972" y="3754356"/>
            <a:ext cx="457200" cy="461665"/>
          </a:xfrm>
          <a:prstGeom prst="rect">
            <a:avLst/>
          </a:prstGeom>
          <a:noFill/>
        </p:spPr>
        <p:txBody>
          <a:bodyPr wrap="square" rtlCol="0">
            <a:spAutoFit/>
          </a:bodyPr>
          <a:lstStyle/>
          <a:p>
            <a:r>
              <a:rPr lang="en-US" sz="2400" b="1" dirty="0">
                <a:solidFill>
                  <a:schemeClr val="tx2"/>
                </a:solidFill>
              </a:rPr>
              <a:t>4.</a:t>
            </a:r>
          </a:p>
        </p:txBody>
      </p:sp>
    </p:spTree>
    <p:custDataLst>
      <p:tags r:id="rId1"/>
    </p:custDataLst>
    <p:extLst>
      <p:ext uri="{BB962C8B-B14F-4D97-AF65-F5344CB8AC3E}">
        <p14:creationId xmlns:p14="http://schemas.microsoft.com/office/powerpoint/2010/main" val="205866441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fr-FR" dirty="0"/>
              <a:t>Utiliser les meilleures pratiques </a:t>
            </a:r>
            <a:r>
              <a:rPr lang="fr-FR" dirty="0" err="1"/>
              <a:t>CloudTrail</a:t>
            </a:r>
            <a:endParaRPr lang="en-US" dirty="0"/>
          </a:p>
        </p:txBody>
      </p:sp>
      <p:sp>
        <p:nvSpPr>
          <p:cNvPr id="3" name="Content Placeholder 2"/>
          <p:cNvSpPr>
            <a:spLocks noGrp="1"/>
          </p:cNvSpPr>
          <p:nvPr>
            <p:ph idx="1"/>
          </p:nvPr>
        </p:nvSpPr>
        <p:spPr/>
        <p:txBody>
          <a:bodyPr>
            <a:normAutofit/>
          </a:bodyPr>
          <a:lstStyle/>
          <a:p>
            <a:pPr marL="581025" lvl="1" indent="-430213">
              <a:spcBef>
                <a:spcPts val="1200"/>
              </a:spcBef>
            </a:pPr>
            <a:r>
              <a:rPr lang="fr-FR" sz="2800" dirty="0"/>
              <a:t>Activer la validation du fichier journal </a:t>
            </a:r>
            <a:r>
              <a:rPr lang="fr-FR" sz="2800" dirty="0" err="1"/>
              <a:t>CloudTrail</a:t>
            </a:r>
            <a:r>
              <a:rPr lang="en-US" sz="2800" dirty="0"/>
              <a:t>.</a:t>
            </a:r>
          </a:p>
          <a:p>
            <a:pPr marL="581025" lvl="1" indent="-430213">
              <a:spcBef>
                <a:spcPts val="1200"/>
              </a:spcBef>
            </a:pPr>
            <a:r>
              <a:rPr lang="fr-FR" sz="2800" dirty="0"/>
              <a:t>Agréger les fichiers journaux dans un seul compartiment Amazon S3</a:t>
            </a:r>
            <a:r>
              <a:rPr lang="en-US" sz="2800" dirty="0"/>
              <a:t>.</a:t>
            </a:r>
          </a:p>
          <a:p>
            <a:pPr marL="581025" lvl="1" indent="-430213">
              <a:spcBef>
                <a:spcPts val="1200"/>
              </a:spcBef>
            </a:pPr>
            <a:r>
              <a:rPr lang="fr-FR" sz="2800" dirty="0"/>
              <a:t>Assurez-vous qu'il est activé sur AWS dans le monde</a:t>
            </a:r>
            <a:r>
              <a:rPr lang="en-US" sz="2800" dirty="0"/>
              <a:t>.</a:t>
            </a:r>
          </a:p>
          <a:p>
            <a:pPr marL="581025" lvl="1" indent="-430213">
              <a:spcBef>
                <a:spcPts val="1200"/>
              </a:spcBef>
            </a:pPr>
            <a:r>
              <a:rPr lang="fr-FR" sz="2800" dirty="0"/>
              <a:t>Restreindre l'accès aux compartiments </a:t>
            </a:r>
            <a:r>
              <a:rPr lang="fr-FR" sz="2800" dirty="0" err="1"/>
              <a:t>CloudTrail</a:t>
            </a:r>
            <a:r>
              <a:rPr lang="fr-FR" sz="2800" dirty="0"/>
              <a:t> Amazon S3</a:t>
            </a:r>
            <a:r>
              <a:rPr lang="en-US" sz="2800" dirty="0"/>
              <a:t>.</a:t>
            </a:r>
          </a:p>
          <a:p>
            <a:pPr marL="581025" lvl="1" indent="-430213">
              <a:spcBef>
                <a:spcPts val="1200"/>
              </a:spcBef>
            </a:pPr>
            <a:r>
              <a:rPr lang="en-US" sz="2800" dirty="0" err="1"/>
              <a:t>Intégration</a:t>
            </a:r>
            <a:r>
              <a:rPr lang="en-US" sz="2800" dirty="0"/>
              <a:t> avec Amazon CloudWatch.</a:t>
            </a:r>
            <a:endParaRPr lang="en-US" sz="2200" dirty="0"/>
          </a:p>
        </p:txBody>
      </p:sp>
    </p:spTree>
    <p:custDataLst>
      <p:tags r:id="rId1"/>
    </p:custDataLst>
    <p:extLst>
      <p:ext uri="{BB962C8B-B14F-4D97-AF65-F5344CB8AC3E}">
        <p14:creationId xmlns:p14="http://schemas.microsoft.com/office/powerpoint/2010/main" val="11357698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8805" y="2932909"/>
            <a:ext cx="11095836" cy="779463"/>
          </a:xfrm>
        </p:spPr>
        <p:txBody>
          <a:bodyPr>
            <a:noAutofit/>
          </a:bodyPr>
          <a:lstStyle/>
          <a:p>
            <a:r>
              <a:rPr lang="en-US" sz="5800" dirty="0"/>
              <a:t>Part 5: AWS Config</a:t>
            </a:r>
          </a:p>
        </p:txBody>
      </p:sp>
    </p:spTree>
    <p:custDataLst>
      <p:tags r:id="rId1"/>
    </p:custDataLst>
    <p:extLst>
      <p:ext uri="{BB962C8B-B14F-4D97-AF65-F5344CB8AC3E}">
        <p14:creationId xmlns:p14="http://schemas.microsoft.com/office/powerpoint/2010/main" val="276580529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Introduction to AWS Config</a:t>
            </a:r>
          </a:p>
        </p:txBody>
      </p:sp>
      <p:sp>
        <p:nvSpPr>
          <p:cNvPr id="3" name="Content Placeholder 2"/>
          <p:cNvSpPr>
            <a:spLocks noGrp="1"/>
          </p:cNvSpPr>
          <p:nvPr>
            <p:ph idx="1"/>
          </p:nvPr>
        </p:nvSpPr>
        <p:spPr>
          <a:xfrm>
            <a:off x="238540" y="1556566"/>
            <a:ext cx="11756237" cy="1066997"/>
          </a:xfrm>
        </p:spPr>
        <p:txBody>
          <a:bodyPr/>
          <a:lstStyle/>
          <a:p>
            <a:pPr marL="0" indent="0" algn="ctr">
              <a:buNone/>
            </a:pPr>
            <a:r>
              <a:rPr lang="fr-FR" dirty="0"/>
              <a:t>AWS Config est un service entièrement géré qui </a:t>
            </a:r>
            <a:r>
              <a:rPr lang="fr-FR"/>
              <a:t>vous permet </a:t>
            </a:r>
            <a:r>
              <a:rPr lang="fr-FR" dirty="0"/>
              <a:t>d'auditer et d'évaluer la configuration de vos ressources AWS</a:t>
            </a:r>
            <a:r>
              <a:rPr lang="en-US" dirty="0"/>
              <a:t>.</a:t>
            </a:r>
          </a:p>
          <a:p>
            <a:pPr marL="0" indent="0" algn="ctr">
              <a:buNone/>
            </a:pPr>
            <a:endParaRPr lang="en-US" dirty="0"/>
          </a:p>
        </p:txBody>
      </p:sp>
      <p:pic>
        <p:nvPicPr>
          <p:cNvPr id="7" name="Picture 6">
            <a:extLst>
              <a:ext uri="{FF2B5EF4-FFF2-40B4-BE49-F238E27FC236}">
                <a16:creationId xmlns:a16="http://schemas.microsoft.com/office/drawing/2014/main" id="{72361144-45C8-6146-85E4-A5D8188B0FAB}"/>
              </a:ext>
            </a:extLst>
          </p:cNvPr>
          <p:cNvPicPr>
            <a:picLocks noChangeAspect="1"/>
          </p:cNvPicPr>
          <p:nvPr/>
        </p:nvPicPr>
        <p:blipFill>
          <a:blip r:embed="rId4"/>
          <a:stretch>
            <a:fillRect/>
          </a:stretch>
        </p:blipFill>
        <p:spPr>
          <a:xfrm>
            <a:off x="1267143" y="2886758"/>
            <a:ext cx="2342515" cy="2362200"/>
          </a:xfrm>
          <a:prstGeom prst="rect">
            <a:avLst/>
          </a:prstGeom>
        </p:spPr>
      </p:pic>
      <p:sp>
        <p:nvSpPr>
          <p:cNvPr id="10" name="Content Placeholder 2">
            <a:extLst>
              <a:ext uri="{FF2B5EF4-FFF2-40B4-BE49-F238E27FC236}">
                <a16:creationId xmlns:a16="http://schemas.microsoft.com/office/drawing/2014/main" id="{6A408158-F552-BC4C-B503-58DB2E44F686}"/>
              </a:ext>
            </a:extLst>
          </p:cNvPr>
          <p:cNvSpPr txBox="1">
            <a:spLocks/>
          </p:cNvSpPr>
          <p:nvPr/>
        </p:nvSpPr>
        <p:spPr>
          <a:xfrm>
            <a:off x="4539345" y="3048004"/>
            <a:ext cx="6433457" cy="242955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Tx/>
              <a:buBlip>
                <a:blip r:embed="rId5"/>
              </a:buBlip>
              <a:defRPr sz="2800" b="0" i="0" kern="1200">
                <a:solidFill>
                  <a:schemeClr val="tx1"/>
                </a:solidFill>
                <a:latin typeface="Amazon Ember Light" charset="0"/>
                <a:ea typeface="Amazon Ember Light" charset="0"/>
                <a:cs typeface="Amazon Ember Light" charset="0"/>
              </a:defRPr>
            </a:lvl1pPr>
            <a:lvl2pPr marL="685800" indent="-228600" algn="l" defTabSz="914400" rtl="0" eaLnBrk="1" latinLnBrk="0" hangingPunct="1">
              <a:lnSpc>
                <a:spcPct val="90000"/>
              </a:lnSpc>
              <a:spcBef>
                <a:spcPts val="500"/>
              </a:spcBef>
              <a:buFontTx/>
              <a:buBlip>
                <a:blip r:embed="rId5"/>
              </a:buBlip>
              <a:defRPr sz="2400" b="0" i="0" kern="1200">
                <a:solidFill>
                  <a:schemeClr val="tx1"/>
                </a:solidFill>
                <a:latin typeface="Amazon Ember Light" charset="0"/>
                <a:ea typeface="Amazon Ember Light" charset="0"/>
                <a:cs typeface="Amazon Ember Light" charset="0"/>
              </a:defRPr>
            </a:lvl2pPr>
            <a:lvl3pPr marL="1143000" indent="-228600" algn="l" defTabSz="914400" rtl="0" eaLnBrk="1" latinLnBrk="0" hangingPunct="1">
              <a:lnSpc>
                <a:spcPct val="90000"/>
              </a:lnSpc>
              <a:spcBef>
                <a:spcPts val="500"/>
              </a:spcBef>
              <a:buFontTx/>
              <a:buBlip>
                <a:blip r:embed="rId5"/>
              </a:buBlip>
              <a:defRPr sz="2000" b="0" i="0" kern="1200">
                <a:solidFill>
                  <a:schemeClr val="tx1"/>
                </a:solidFill>
                <a:latin typeface="Amazon Ember Light" charset="0"/>
                <a:ea typeface="Amazon Ember Light" charset="0"/>
                <a:cs typeface="Amazon Ember Light" charset="0"/>
              </a:defRPr>
            </a:lvl3pPr>
            <a:lvl4pPr marL="1600200" indent="-228600" algn="l" defTabSz="914400" rtl="0" eaLnBrk="1" latinLnBrk="0" hangingPunct="1">
              <a:lnSpc>
                <a:spcPct val="90000"/>
              </a:lnSpc>
              <a:spcBef>
                <a:spcPts val="500"/>
              </a:spcBef>
              <a:buFontTx/>
              <a:buBlip>
                <a:blip r:embed="rId5"/>
              </a:buBlip>
              <a:defRPr sz="1800" b="0" i="0" kern="1200">
                <a:solidFill>
                  <a:schemeClr val="tx1"/>
                </a:solidFill>
                <a:latin typeface="Amazon Ember Light" charset="0"/>
                <a:ea typeface="Amazon Ember Light" charset="0"/>
                <a:cs typeface="Amazon Ember Light" charset="0"/>
              </a:defRPr>
            </a:lvl4pPr>
            <a:lvl5pPr marL="2057400" indent="-228600" algn="l" defTabSz="914400" rtl="0" eaLnBrk="1" latinLnBrk="0" hangingPunct="1">
              <a:lnSpc>
                <a:spcPct val="90000"/>
              </a:lnSpc>
              <a:spcBef>
                <a:spcPts val="500"/>
              </a:spcBef>
              <a:buFontTx/>
              <a:buBlip>
                <a:blip r:embed="rId5"/>
              </a:buBlip>
              <a:defRPr sz="1800" b="0" i="0" kern="1200">
                <a:solidFill>
                  <a:schemeClr val="tx1"/>
                </a:solidFill>
                <a:latin typeface="Amazon Ember Light" charset="0"/>
                <a:ea typeface="Amazon Ember Light" charset="0"/>
                <a:cs typeface="Amazon Ember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581025" lvl="1" indent="-430213">
              <a:spcBef>
                <a:spcPts val="1200"/>
              </a:spcBef>
            </a:pPr>
            <a:r>
              <a:rPr lang="en-US" sz="2800" dirty="0"/>
              <a:t>Monitoring </a:t>
            </a:r>
            <a:r>
              <a:rPr lang="en-US" sz="2800" dirty="0" err="1"/>
              <a:t>en</a:t>
            </a:r>
            <a:r>
              <a:rPr lang="en-US" sz="2800" dirty="0"/>
              <a:t> </a:t>
            </a:r>
            <a:r>
              <a:rPr lang="en-US" sz="2800" dirty="0" err="1"/>
              <a:t>continu</a:t>
            </a:r>
            <a:endParaRPr lang="en-US" sz="2800" dirty="0"/>
          </a:p>
          <a:p>
            <a:pPr marL="581025" lvl="1" indent="-430213">
              <a:spcBef>
                <a:spcPts val="1200"/>
              </a:spcBef>
            </a:pPr>
            <a:r>
              <a:rPr lang="en-US" sz="2800" dirty="0" err="1"/>
              <a:t>Évaluation</a:t>
            </a:r>
            <a:r>
              <a:rPr lang="en-US" sz="2800" dirty="0"/>
              <a:t> continue</a:t>
            </a:r>
          </a:p>
          <a:p>
            <a:pPr marL="581025" lvl="1" indent="-430213">
              <a:spcBef>
                <a:spcPts val="1200"/>
              </a:spcBef>
            </a:pPr>
            <a:r>
              <a:rPr lang="en-US" sz="2800" dirty="0"/>
              <a:t>La gestion du </a:t>
            </a:r>
            <a:r>
              <a:rPr lang="en-US" sz="2800" dirty="0" err="1"/>
              <a:t>changement</a:t>
            </a:r>
            <a:endParaRPr lang="en-US" sz="2800" dirty="0"/>
          </a:p>
          <a:p>
            <a:pPr marL="581025" lvl="1" indent="-430213">
              <a:spcBef>
                <a:spcPts val="1200"/>
              </a:spcBef>
            </a:pPr>
            <a:r>
              <a:rPr lang="en-US" sz="2800" dirty="0"/>
              <a:t>Aide au troubleshooting</a:t>
            </a:r>
          </a:p>
        </p:txBody>
      </p:sp>
    </p:spTree>
    <p:custDataLst>
      <p:tags r:id="rId1"/>
    </p:custDataLst>
    <p:extLst>
      <p:ext uri="{BB962C8B-B14F-4D97-AF65-F5344CB8AC3E}">
        <p14:creationId xmlns:p14="http://schemas.microsoft.com/office/powerpoint/2010/main" val="11576674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8805" y="2932909"/>
            <a:ext cx="11095836" cy="779463"/>
          </a:xfrm>
        </p:spPr>
        <p:txBody>
          <a:bodyPr>
            <a:noAutofit/>
          </a:bodyPr>
          <a:lstStyle/>
          <a:p>
            <a:r>
              <a:rPr lang="en-US" sz="5800" dirty="0"/>
              <a:t>Part 1: </a:t>
            </a:r>
            <a:r>
              <a:rPr lang="fr-FR" sz="5800" dirty="0"/>
              <a:t>Modèle de responsabilité partagée AWS</a:t>
            </a:r>
            <a:endParaRPr lang="en-US" sz="5800" dirty="0"/>
          </a:p>
        </p:txBody>
      </p:sp>
    </p:spTree>
    <p:custDataLst>
      <p:tags r:id="rId1"/>
    </p:custDataLst>
    <p:extLst>
      <p:ext uri="{BB962C8B-B14F-4D97-AF65-F5344CB8AC3E}">
        <p14:creationId xmlns:p14="http://schemas.microsoft.com/office/powerpoint/2010/main" val="385031002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1176355" y="5809846"/>
            <a:ext cx="919567" cy="919567"/>
          </a:xfrm>
          <a:prstGeom prst="rect">
            <a:avLst/>
          </a:prstGeom>
        </p:spPr>
      </p:pic>
      <p:sp>
        <p:nvSpPr>
          <p:cNvPr id="2" name="Title 1"/>
          <p:cNvSpPr>
            <a:spLocks noGrp="1"/>
          </p:cNvSpPr>
          <p:nvPr>
            <p:ph type="title"/>
          </p:nvPr>
        </p:nvSpPr>
        <p:spPr/>
        <p:txBody>
          <a:bodyPr>
            <a:normAutofit fontScale="90000"/>
          </a:bodyPr>
          <a:lstStyle/>
          <a:p>
            <a:r>
              <a:rPr lang="fr-FR" sz="3600" dirty="0"/>
              <a:t>Suivre les modifications apportées aux ressources avec AWS Config</a:t>
            </a:r>
            <a:endParaRPr lang="en-US" sz="3600" dirty="0"/>
          </a:p>
        </p:txBody>
      </p:sp>
      <p:sp>
        <p:nvSpPr>
          <p:cNvPr id="3" name="Content Placeholder 2"/>
          <p:cNvSpPr>
            <a:spLocks noGrp="1"/>
          </p:cNvSpPr>
          <p:nvPr>
            <p:ph idx="1"/>
          </p:nvPr>
        </p:nvSpPr>
        <p:spPr>
          <a:xfrm>
            <a:off x="238539" y="1440305"/>
            <a:ext cx="10852794" cy="4913308"/>
          </a:xfrm>
        </p:spPr>
        <p:txBody>
          <a:bodyPr>
            <a:normAutofit/>
          </a:bodyPr>
          <a:lstStyle/>
          <a:p>
            <a:pPr marL="457200" lvl="1" indent="-457200">
              <a:spcBef>
                <a:spcPts val="2400"/>
              </a:spcBef>
            </a:pPr>
            <a:r>
              <a:rPr lang="fr-FR" sz="2800" dirty="0"/>
              <a:t>Fournit l'inventaire des ressources AWS, l'historique de configuration et les notifications de changement de configuration</a:t>
            </a:r>
            <a:r>
              <a:rPr lang="en-US" sz="2800" dirty="0"/>
              <a:t>.</a:t>
            </a:r>
          </a:p>
          <a:p>
            <a:pPr marL="457200" lvl="1" indent="-457200">
              <a:spcBef>
                <a:spcPts val="2400"/>
              </a:spcBef>
            </a:pPr>
            <a:r>
              <a:rPr lang="fr-FR" sz="2800" dirty="0"/>
              <a:t>Fournit des détails continus sur toutes les modifications de configuration associées aux ressources AWS</a:t>
            </a:r>
            <a:r>
              <a:rPr lang="en-US" sz="2800" dirty="0"/>
              <a:t>.</a:t>
            </a:r>
          </a:p>
          <a:p>
            <a:pPr marL="457200" lvl="1" indent="-457200">
              <a:spcBef>
                <a:spcPts val="2400"/>
              </a:spcBef>
            </a:pPr>
            <a:r>
              <a:rPr lang="fr-FR" sz="2800" dirty="0"/>
              <a:t>Se combine avec </a:t>
            </a:r>
            <a:r>
              <a:rPr lang="fr-FR" sz="2800" dirty="0" err="1"/>
              <a:t>CloudTrail</a:t>
            </a:r>
            <a:r>
              <a:rPr lang="fr-FR" sz="2800" dirty="0"/>
              <a:t> pour une visibilité complète sur ce qui a contribué à un changement</a:t>
            </a:r>
            <a:r>
              <a:rPr lang="en-US" sz="2800" dirty="0"/>
              <a:t>.</a:t>
            </a:r>
          </a:p>
          <a:p>
            <a:pPr marL="457200" lvl="1" indent="-457200">
              <a:spcBef>
                <a:spcPts val="2400"/>
              </a:spcBef>
            </a:pPr>
            <a:r>
              <a:rPr lang="fr-FR" sz="2800" dirty="0"/>
              <a:t>Permet l'audit de conformité, l'analyse de la sécurité, le suivi des modifications des ressources et le dépannage</a:t>
            </a:r>
            <a:r>
              <a:rPr lang="en-US" sz="2800" dirty="0"/>
              <a:t>.</a:t>
            </a:r>
          </a:p>
          <a:p>
            <a:pPr>
              <a:spcBef>
                <a:spcPts val="2400"/>
              </a:spcBef>
            </a:pPr>
            <a:endParaRPr lang="en-US" sz="3200" dirty="0"/>
          </a:p>
        </p:txBody>
      </p:sp>
    </p:spTree>
    <p:custDataLst>
      <p:tags r:id="rId1"/>
    </p:custDataLst>
    <p:extLst>
      <p:ext uri="{BB962C8B-B14F-4D97-AF65-F5344CB8AC3E}">
        <p14:creationId xmlns:p14="http://schemas.microsoft.com/office/powerpoint/2010/main" val="234374088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D2BCD5C-F3F0-7D46-8743-7C6FC6D8A90D}"/>
              </a:ext>
            </a:extLst>
          </p:cNvPr>
          <p:cNvPicPr>
            <a:picLocks noChangeAspect="1"/>
          </p:cNvPicPr>
          <p:nvPr/>
        </p:nvPicPr>
        <p:blipFill>
          <a:blip r:embed="rId4"/>
          <a:stretch>
            <a:fillRect/>
          </a:stretch>
        </p:blipFill>
        <p:spPr>
          <a:xfrm>
            <a:off x="541806" y="1378857"/>
            <a:ext cx="11108388" cy="5217885"/>
          </a:xfrm>
          <a:prstGeom prst="rect">
            <a:avLst/>
          </a:prstGeom>
        </p:spPr>
      </p:pic>
      <p:sp>
        <p:nvSpPr>
          <p:cNvPr id="2" name="Title 1"/>
          <p:cNvSpPr>
            <a:spLocks noGrp="1"/>
          </p:cNvSpPr>
          <p:nvPr>
            <p:ph type="title"/>
          </p:nvPr>
        </p:nvSpPr>
        <p:spPr/>
        <p:txBody>
          <a:bodyPr>
            <a:normAutofit/>
          </a:bodyPr>
          <a:lstStyle/>
          <a:p>
            <a:r>
              <a:rPr lang="en-US" dirty="0"/>
              <a:t>AWS Config Overview</a:t>
            </a:r>
          </a:p>
        </p:txBody>
      </p:sp>
    </p:spTree>
    <p:custDataLst>
      <p:tags r:id="rId1"/>
    </p:custDataLst>
    <p:extLst>
      <p:ext uri="{BB962C8B-B14F-4D97-AF65-F5344CB8AC3E}">
        <p14:creationId xmlns:p14="http://schemas.microsoft.com/office/powerpoint/2010/main" val="406584384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AWS Config Summary</a:t>
            </a:r>
          </a:p>
        </p:txBody>
      </p:sp>
      <p:pic>
        <p:nvPicPr>
          <p:cNvPr id="4" name="Picture 3">
            <a:extLst>
              <a:ext uri="{FF2B5EF4-FFF2-40B4-BE49-F238E27FC236}">
                <a16:creationId xmlns:a16="http://schemas.microsoft.com/office/drawing/2014/main" id="{302CF321-38EE-FE45-BFC6-7641A181B88D}"/>
              </a:ext>
            </a:extLst>
          </p:cNvPr>
          <p:cNvPicPr>
            <a:picLocks noChangeAspect="1"/>
          </p:cNvPicPr>
          <p:nvPr/>
        </p:nvPicPr>
        <p:blipFill>
          <a:blip r:embed="rId4"/>
          <a:stretch>
            <a:fillRect/>
          </a:stretch>
        </p:blipFill>
        <p:spPr>
          <a:xfrm>
            <a:off x="818604" y="1433249"/>
            <a:ext cx="10415453" cy="5000208"/>
          </a:xfrm>
          <a:prstGeom prst="rect">
            <a:avLst/>
          </a:prstGeom>
        </p:spPr>
      </p:pic>
    </p:spTree>
    <p:custDataLst>
      <p:tags r:id="rId1"/>
    </p:custDataLst>
    <p:extLst>
      <p:ext uri="{BB962C8B-B14F-4D97-AF65-F5344CB8AC3E}">
        <p14:creationId xmlns:p14="http://schemas.microsoft.com/office/powerpoint/2010/main" val="350783574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6759" y="3044878"/>
            <a:ext cx="11095836" cy="779463"/>
          </a:xfrm>
        </p:spPr>
        <p:txBody>
          <a:bodyPr>
            <a:noAutofit/>
          </a:bodyPr>
          <a:lstStyle/>
          <a:p>
            <a:r>
              <a:rPr lang="en-US" sz="5400" dirty="0"/>
              <a:t>Part 6: </a:t>
            </a:r>
            <a:r>
              <a:rPr lang="fr-FR" sz="5400" dirty="0"/>
              <a:t>Jour 1 avec un nouveau compte AWS</a:t>
            </a:r>
            <a:endParaRPr lang="en-US" sz="5400" dirty="0"/>
          </a:p>
        </p:txBody>
      </p:sp>
      <p:pic>
        <p:nvPicPr>
          <p:cNvPr id="3" name="Picture 2" descr="IAM.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1343280" y="5811120"/>
            <a:ext cx="977927" cy="977927"/>
          </a:xfrm>
          <a:prstGeom prst="rect">
            <a:avLst/>
          </a:prstGeom>
        </p:spPr>
      </p:pic>
    </p:spTree>
    <p:custDataLst>
      <p:tags r:id="rId1"/>
    </p:custDataLst>
    <p:extLst>
      <p:ext uri="{BB962C8B-B14F-4D97-AF65-F5344CB8AC3E}">
        <p14:creationId xmlns:p14="http://schemas.microsoft.com/office/powerpoint/2010/main" val="16830078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Day One with AWS</a:t>
            </a:r>
          </a:p>
        </p:txBody>
      </p:sp>
      <p:sp>
        <p:nvSpPr>
          <p:cNvPr id="3" name="Content Placeholder 2"/>
          <p:cNvSpPr>
            <a:spLocks noGrp="1"/>
          </p:cNvSpPr>
          <p:nvPr>
            <p:ph idx="1"/>
          </p:nvPr>
        </p:nvSpPr>
        <p:spPr>
          <a:xfrm>
            <a:off x="238538" y="1440305"/>
            <a:ext cx="11350487" cy="4913308"/>
          </a:xfrm>
        </p:spPr>
        <p:txBody>
          <a:bodyPr>
            <a:normAutofit/>
          </a:bodyPr>
          <a:lstStyle/>
          <a:p>
            <a:pPr marL="609585" indent="-609585">
              <a:buClr>
                <a:srgbClr val="FF9933"/>
              </a:buClr>
              <a:buFont typeface="+mj-lt"/>
              <a:buAutoNum type="arabicPeriod"/>
            </a:pPr>
            <a:r>
              <a:rPr lang="fr-FR"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Arrêtez d'utiliser le compte root</a:t>
            </a:r>
            <a:r>
              <a:rPr lang="en-US"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 </a:t>
            </a:r>
            <a:r>
              <a:rPr lang="en-US" dirty="0"/>
              <a:t>le plus tot possible.</a:t>
            </a:r>
          </a:p>
          <a:p>
            <a:pPr marL="838179" lvl="1" indent="-459306">
              <a:spcBef>
                <a:spcPts val="1600"/>
              </a:spcBef>
              <a:buNone/>
            </a:pPr>
            <a:r>
              <a:rPr lang="fr-FR" dirty="0"/>
              <a:t>Le compte root a un accès totalement illimité à vos ressources.</a:t>
            </a:r>
          </a:p>
          <a:p>
            <a:pPr marL="838179" lvl="1" indent="-459306">
              <a:spcBef>
                <a:spcPts val="1600"/>
              </a:spcBef>
              <a:buNone/>
            </a:pPr>
            <a:r>
              <a:rPr lang="fr-FR" dirty="0"/>
              <a:t>Pour arrêter d'utiliser le compte root, procédez comme suit</a:t>
            </a:r>
            <a:r>
              <a:rPr lang="en-US" dirty="0"/>
              <a:t>:</a:t>
            </a:r>
          </a:p>
          <a:p>
            <a:pPr marL="838179" lvl="1" indent="-459306">
              <a:spcBef>
                <a:spcPts val="1600"/>
              </a:spcBef>
              <a:buSzPct val="100000"/>
              <a:buFont typeface="+mj-lt"/>
              <a:buAutoNum type="arabicParenR"/>
            </a:pPr>
            <a:r>
              <a:rPr lang="fr-FR" dirty="0"/>
              <a:t>Avec le compte root, créez vous-même un utilisateur IAM</a:t>
            </a:r>
            <a:r>
              <a:rPr lang="en-US" dirty="0"/>
              <a:t>.</a:t>
            </a:r>
          </a:p>
          <a:p>
            <a:pPr marL="838179" lvl="1" indent="-459306">
              <a:spcBef>
                <a:spcPts val="1600"/>
              </a:spcBef>
              <a:buSzPct val="100000"/>
              <a:buFont typeface="+mj-lt"/>
              <a:buAutoNum type="arabicParenR"/>
            </a:pPr>
            <a:r>
              <a:rPr lang="fr-FR" dirty="0"/>
              <a:t>Créez un groupe IAM, accordez-lui des autorisations d'administrateur complètes et ajoutez l'utilisateur IAM au groupe</a:t>
            </a:r>
            <a:r>
              <a:rPr lang="en-US" dirty="0"/>
              <a:t>. </a:t>
            </a:r>
          </a:p>
          <a:p>
            <a:pPr marL="838179" lvl="1" indent="-459306">
              <a:spcBef>
                <a:spcPts val="1600"/>
              </a:spcBef>
              <a:buSzPct val="100000"/>
              <a:buFont typeface="+mj-lt"/>
              <a:buAutoNum type="arabicParenR"/>
            </a:pPr>
            <a:r>
              <a:rPr lang="fr-FR" dirty="0"/>
              <a:t>Connectez-vous avec vos informations d'identification d'utilisateur IAM</a:t>
            </a:r>
            <a:r>
              <a:rPr lang="en-US" dirty="0"/>
              <a:t>. </a:t>
            </a:r>
          </a:p>
          <a:p>
            <a:pPr marL="838179" lvl="1" indent="-459306">
              <a:spcBef>
                <a:spcPts val="1600"/>
              </a:spcBef>
              <a:buSzPct val="100000"/>
              <a:buFont typeface="+mj-lt"/>
              <a:buAutoNum type="arabicParenR"/>
            </a:pPr>
            <a:r>
              <a:rPr lang="fr-FR" dirty="0"/>
              <a:t>Stockez les informations d'identification de votre compte racine dans un endroit très sécurisé. Désactivez et supprimez les clés d'accès de votre compte racine, si vous en avez</a:t>
            </a:r>
            <a:r>
              <a:rPr lang="en-US" dirty="0"/>
              <a:t>.</a:t>
            </a:r>
          </a:p>
        </p:txBody>
      </p:sp>
      <p:pic>
        <p:nvPicPr>
          <p:cNvPr id="8" name="Picture 7" descr="IAM.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1343280" y="5811120"/>
            <a:ext cx="977927" cy="977927"/>
          </a:xfrm>
          <a:prstGeom prst="rect">
            <a:avLst/>
          </a:prstGeom>
        </p:spPr>
      </p:pic>
      <p:sp>
        <p:nvSpPr>
          <p:cNvPr id="6" name="Oval 5"/>
          <p:cNvSpPr>
            <a:spLocks noChangeAspect="1"/>
          </p:cNvSpPr>
          <p:nvPr/>
        </p:nvSpPr>
        <p:spPr>
          <a:xfrm>
            <a:off x="238539" y="1440305"/>
            <a:ext cx="408216" cy="408216"/>
          </a:xfrm>
          <a:prstGeom prst="ellipse">
            <a:avLst/>
          </a:prstGeom>
          <a:solidFill>
            <a:srgbClr val="000000"/>
          </a:solidFill>
          <a:ln w="63500" cap="flat" cmpd="dbl">
            <a:solidFill>
              <a:schemeClr val="bg1"/>
            </a:solidFill>
            <a:round/>
          </a:ln>
          <a:effectLst>
            <a:outerShdw blurRad="50800" dist="38100" dir="2700000" algn="tl" rotWithShape="0">
              <a:prstClr val="black">
                <a:alpha val="40000"/>
              </a:prstClr>
            </a:outerShdw>
          </a:effectLst>
          <a:scene3d>
            <a:camera prst="orthographicFront">
              <a:rot lat="0" lon="0" rev="0"/>
            </a:camera>
            <a:lightRig rig="threePt" dir="t">
              <a:rot lat="0" lon="0" rev="1200000"/>
            </a:lightRig>
          </a:scene3d>
        </p:spPr>
        <p:style>
          <a:lnRef idx="0">
            <a:schemeClr val="accent6"/>
          </a:lnRef>
          <a:fillRef idx="3">
            <a:schemeClr val="accent6"/>
          </a:fillRef>
          <a:effectRef idx="3">
            <a:schemeClr val="accent6"/>
          </a:effectRef>
          <a:fontRef idx="minor">
            <a:schemeClr val="lt1"/>
          </a:fontRef>
        </p:style>
        <p:txBody>
          <a:bodyPr anchor="ctr"/>
          <a:lstStyle/>
          <a:p>
            <a:pPr algn="ctr">
              <a:defRPr/>
            </a:pPr>
            <a:r>
              <a:rPr lang="en-US" sz="2133" b="1" dirty="0">
                <a:solidFill>
                  <a:schemeClr val="bg1">
                    <a:lumMod val="95000"/>
                  </a:schemeClr>
                </a:solidFill>
              </a:rPr>
              <a:t>1</a:t>
            </a:r>
          </a:p>
        </p:txBody>
      </p:sp>
    </p:spTree>
    <p:custDataLst>
      <p:tags r:id="rId1"/>
    </p:custDataLst>
    <p:extLst>
      <p:ext uri="{BB962C8B-B14F-4D97-AF65-F5344CB8AC3E}">
        <p14:creationId xmlns:p14="http://schemas.microsoft.com/office/powerpoint/2010/main" val="56851225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Day One with AWS</a:t>
            </a:r>
          </a:p>
        </p:txBody>
      </p:sp>
      <p:sp>
        <p:nvSpPr>
          <p:cNvPr id="3" name="Content Placeholder 2"/>
          <p:cNvSpPr>
            <a:spLocks noGrp="1"/>
          </p:cNvSpPr>
          <p:nvPr>
            <p:ph idx="1"/>
          </p:nvPr>
        </p:nvSpPr>
        <p:spPr>
          <a:xfrm>
            <a:off x="238538" y="1440305"/>
            <a:ext cx="11330609" cy="4913308"/>
          </a:xfrm>
        </p:spPr>
        <p:txBody>
          <a:bodyPr>
            <a:normAutofit/>
          </a:bodyPr>
          <a:lstStyle/>
          <a:p>
            <a:pPr marL="609585" indent="-609585">
              <a:spcBef>
                <a:spcPts val="2400"/>
              </a:spcBef>
              <a:buClr>
                <a:srgbClr val="FF9933"/>
              </a:buClr>
              <a:buFont typeface="+mj-lt"/>
              <a:buAutoNum type="arabicPeriod" startAt="2"/>
            </a:pPr>
            <a:r>
              <a:rPr lang="en-US" dirty="0" err="1"/>
              <a:t>Exiger</a:t>
            </a:r>
            <a:r>
              <a:rPr lang="en-US" dirty="0"/>
              <a:t> </a:t>
            </a:r>
            <a:r>
              <a:rPr lang="en-US"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Multi-Factor Authentication (MFA)</a:t>
            </a:r>
            <a:r>
              <a:rPr lang="en-US" dirty="0"/>
              <a:t>.</a:t>
            </a:r>
          </a:p>
          <a:p>
            <a:pPr marL="1369450" lvl="1" indent="-609585">
              <a:spcBef>
                <a:spcPts val="2400"/>
              </a:spcBef>
              <a:buSzPct val="100000"/>
              <a:buFont typeface="+mj-lt"/>
              <a:buAutoNum type="alphaLcPeriod"/>
            </a:pPr>
            <a:r>
              <a:rPr lang="fr-FR" dirty="0"/>
              <a:t>Exiger l'authentification MFA pour votre compte racine et tous les utilisateurs IAM</a:t>
            </a:r>
            <a:r>
              <a:rPr lang="en-US" dirty="0"/>
              <a:t>.</a:t>
            </a:r>
          </a:p>
          <a:p>
            <a:pPr marL="1369450" lvl="1" indent="-609585">
              <a:spcBef>
                <a:spcPts val="2400"/>
              </a:spcBef>
              <a:buSzPct val="100000"/>
              <a:buFont typeface="+mj-lt"/>
              <a:buAutoNum type="alphaLcPeriod"/>
            </a:pPr>
            <a:r>
              <a:rPr lang="fr-FR" dirty="0"/>
              <a:t>Vous pouvez également utiliser MFA pour contrôler l'accès aux API de service AWS</a:t>
            </a:r>
            <a:r>
              <a:rPr lang="en-US" dirty="0"/>
              <a:t>.</a:t>
            </a:r>
          </a:p>
          <a:p>
            <a:pPr marL="71959" indent="0">
              <a:spcBef>
                <a:spcPts val="2400"/>
              </a:spcBef>
              <a:buSzPct val="100000"/>
              <a:buNone/>
            </a:pPr>
            <a:r>
              <a:rPr lang="en-US"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Software MFA options: </a:t>
            </a:r>
            <a:r>
              <a:rPr lang="en-US" sz="2667" dirty="0"/>
              <a:t>AWS Virtual MFA, Google Authenticator, </a:t>
            </a:r>
            <a:r>
              <a:rPr lang="en-US" sz="2667" dirty="0" err="1"/>
              <a:t>Authy</a:t>
            </a:r>
            <a:r>
              <a:rPr lang="en-US" sz="2667" dirty="0"/>
              <a:t> Authenticator (application pour </a:t>
            </a:r>
            <a:r>
              <a:rPr lang="en-US" sz="2667" dirty="0" err="1"/>
              <a:t>téléphone</a:t>
            </a:r>
            <a:r>
              <a:rPr lang="en-US" sz="2667" dirty="0"/>
              <a:t> Windows) </a:t>
            </a:r>
            <a:r>
              <a:rPr lang="en-US" sz="2667" dirty="0" err="1"/>
              <a:t>ou</a:t>
            </a:r>
            <a:r>
              <a:rPr lang="en-US" sz="2667" dirty="0"/>
              <a:t> notification par SMS.</a:t>
            </a:r>
          </a:p>
          <a:p>
            <a:pPr marL="71959" indent="0">
              <a:spcBef>
                <a:spcPts val="2400"/>
              </a:spcBef>
              <a:buSzPct val="100000"/>
              <a:buNone/>
            </a:pPr>
            <a:r>
              <a:rPr lang="en-US"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Hardware MFA options: </a:t>
            </a:r>
            <a:r>
              <a:rPr lang="fr-FR" sz="2667" dirty="0"/>
              <a:t>Porte-clés ou carte présentoir offert par Gemalto</a:t>
            </a:r>
            <a:r>
              <a:rPr lang="en-US" sz="2667" dirty="0"/>
              <a:t>: </a:t>
            </a:r>
            <a:r>
              <a:rPr lang="en-US" sz="2000" dirty="0">
                <a:solidFill>
                  <a:srgbClr val="0000FF"/>
                </a:solidFill>
                <a:latin typeface="Arial"/>
                <a:ea typeface="+mn-ea"/>
                <a:cs typeface="Arial"/>
                <a:hlinkClick r:id="rId4"/>
              </a:rPr>
              <a:t>https://safenet.gemalto.com/multi-factor-authentication/</a:t>
            </a:r>
            <a:r>
              <a:rPr lang="en-US" sz="2000" dirty="0">
                <a:solidFill>
                  <a:srgbClr val="0000FF"/>
                </a:solidFill>
                <a:latin typeface="Arial"/>
                <a:ea typeface="+mn-ea"/>
                <a:cs typeface="Arial"/>
              </a:rPr>
              <a:t> </a:t>
            </a:r>
          </a:p>
          <a:p>
            <a:pPr>
              <a:spcBef>
                <a:spcPts val="2400"/>
              </a:spcBef>
              <a:buClr>
                <a:schemeClr val="accent1"/>
              </a:buClr>
            </a:pPr>
            <a:endParaRPr lang="en-US" dirty="0"/>
          </a:p>
        </p:txBody>
      </p:sp>
      <p:pic>
        <p:nvPicPr>
          <p:cNvPr id="8" name="Picture 7" descr="IAM.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1343280" y="5811120"/>
            <a:ext cx="977927" cy="977927"/>
          </a:xfrm>
          <a:prstGeom prst="rect">
            <a:avLst/>
          </a:prstGeom>
        </p:spPr>
      </p:pic>
      <p:sp>
        <p:nvSpPr>
          <p:cNvPr id="6" name="Oval 5"/>
          <p:cNvSpPr>
            <a:spLocks noChangeAspect="1"/>
          </p:cNvSpPr>
          <p:nvPr/>
        </p:nvSpPr>
        <p:spPr>
          <a:xfrm>
            <a:off x="238539" y="1440305"/>
            <a:ext cx="408216" cy="408216"/>
          </a:xfrm>
          <a:prstGeom prst="ellipse">
            <a:avLst/>
          </a:prstGeom>
          <a:solidFill>
            <a:srgbClr val="000000"/>
          </a:solidFill>
          <a:ln w="63500" cap="flat" cmpd="dbl">
            <a:solidFill>
              <a:schemeClr val="bg1"/>
            </a:solidFill>
            <a:round/>
          </a:ln>
          <a:effectLst>
            <a:outerShdw blurRad="50800" dist="38100" dir="2700000" algn="tl" rotWithShape="0">
              <a:prstClr val="black">
                <a:alpha val="40000"/>
              </a:prstClr>
            </a:outerShdw>
          </a:effectLst>
          <a:scene3d>
            <a:camera prst="orthographicFront">
              <a:rot lat="0" lon="0" rev="0"/>
            </a:camera>
            <a:lightRig rig="threePt" dir="t">
              <a:rot lat="0" lon="0" rev="1200000"/>
            </a:lightRig>
          </a:scene3d>
        </p:spPr>
        <p:style>
          <a:lnRef idx="0">
            <a:schemeClr val="accent6"/>
          </a:lnRef>
          <a:fillRef idx="3">
            <a:schemeClr val="accent6"/>
          </a:fillRef>
          <a:effectRef idx="3">
            <a:schemeClr val="accent6"/>
          </a:effectRef>
          <a:fontRef idx="minor">
            <a:schemeClr val="lt1"/>
          </a:fontRef>
        </p:style>
        <p:txBody>
          <a:bodyPr anchor="ctr"/>
          <a:lstStyle/>
          <a:p>
            <a:pPr algn="ctr">
              <a:defRPr/>
            </a:pPr>
            <a:r>
              <a:rPr lang="en-US" sz="2133" b="1" dirty="0">
                <a:solidFill>
                  <a:schemeClr val="bg1">
                    <a:lumMod val="95000"/>
                  </a:schemeClr>
                </a:solidFill>
              </a:rPr>
              <a:t>2</a:t>
            </a:r>
          </a:p>
        </p:txBody>
      </p:sp>
    </p:spTree>
    <p:custDataLst>
      <p:tags r:id="rId1"/>
    </p:custDataLst>
    <p:extLst>
      <p:ext uri="{BB962C8B-B14F-4D97-AF65-F5344CB8AC3E}">
        <p14:creationId xmlns:p14="http://schemas.microsoft.com/office/powerpoint/2010/main" val="34439268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Day One with AWS</a:t>
            </a:r>
          </a:p>
        </p:txBody>
      </p:sp>
      <p:sp>
        <p:nvSpPr>
          <p:cNvPr id="3" name="Content Placeholder 2"/>
          <p:cNvSpPr>
            <a:spLocks noGrp="1"/>
          </p:cNvSpPr>
          <p:nvPr>
            <p:ph idx="1"/>
          </p:nvPr>
        </p:nvSpPr>
        <p:spPr>
          <a:xfrm>
            <a:off x="238539" y="1440305"/>
            <a:ext cx="11340548" cy="4913308"/>
          </a:xfrm>
        </p:spPr>
        <p:txBody>
          <a:bodyPr/>
          <a:lstStyle/>
          <a:p>
            <a:pPr marL="609585" indent="-609585">
              <a:spcBef>
                <a:spcPts val="1600"/>
              </a:spcBef>
              <a:buClr>
                <a:srgbClr val="FF9933"/>
              </a:buClr>
              <a:buFont typeface="+mj-lt"/>
              <a:buAutoNum type="arabicPeriod" startAt="3"/>
            </a:pPr>
            <a:r>
              <a:rPr lang="en-US" dirty="0" err="1"/>
              <a:t>Activer</a:t>
            </a:r>
            <a:r>
              <a:rPr lang="en-US" dirty="0"/>
              <a:t> </a:t>
            </a:r>
            <a:r>
              <a:rPr lang="en-US"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CloudTrail</a:t>
            </a:r>
            <a:r>
              <a:rPr lang="en-US" dirty="0"/>
              <a:t>.</a:t>
            </a:r>
          </a:p>
          <a:p>
            <a:pPr marL="625475" indent="0">
              <a:spcBef>
                <a:spcPts val="1600"/>
              </a:spcBef>
              <a:buClr>
                <a:srgbClr val="FF9933"/>
              </a:buClr>
              <a:buNone/>
            </a:pPr>
            <a:r>
              <a:rPr lang="fr-FR" dirty="0" err="1"/>
              <a:t>CloudTrail</a:t>
            </a:r>
            <a:r>
              <a:rPr lang="fr-FR" dirty="0"/>
              <a:t> enregistre toutes les demandes d'API vers les ressources de votre compte</a:t>
            </a:r>
            <a:r>
              <a:rPr lang="en-US" dirty="0"/>
              <a:t>:</a:t>
            </a:r>
          </a:p>
          <a:p>
            <a:pPr marL="1369450" lvl="1" indent="-609585">
              <a:spcBef>
                <a:spcPts val="1600"/>
              </a:spcBef>
              <a:buSzPct val="100000"/>
              <a:buFont typeface="+mj-lt"/>
              <a:buAutoNum type="arabicParenR"/>
            </a:pPr>
            <a:r>
              <a:rPr lang="fr-FR" dirty="0"/>
              <a:t>Via la console </a:t>
            </a:r>
            <a:r>
              <a:rPr lang="fr-FR" dirty="0" err="1"/>
              <a:t>CloudTrail</a:t>
            </a:r>
            <a:r>
              <a:rPr lang="fr-FR" dirty="0"/>
              <a:t> : créez un suivi, donnez-lui un nom, appliquez-le à toutes les régions et saisissez un nom pour le nouveau compartiment Amazon S3 dans lequel les journaux seront stockés</a:t>
            </a:r>
            <a:r>
              <a:rPr lang="en-US" dirty="0"/>
              <a:t>. </a:t>
            </a:r>
          </a:p>
          <a:p>
            <a:pPr marL="1369450" lvl="1" indent="-609585">
              <a:spcBef>
                <a:spcPts val="1600"/>
              </a:spcBef>
              <a:buSzPct val="100000"/>
              <a:buFont typeface="+mj-lt"/>
              <a:buAutoNum type="arabicParenR"/>
            </a:pPr>
            <a:r>
              <a:rPr lang="fr-FR" dirty="0"/>
              <a:t>Assurez-vous que le compartiment Amazon S3 que vous utilisez pour </a:t>
            </a:r>
            <a:r>
              <a:rPr lang="fr-FR" dirty="0" err="1"/>
              <a:t>CloudTrail</a:t>
            </a:r>
            <a:r>
              <a:rPr lang="fr-FR" dirty="0"/>
              <a:t> a son accès limité à ceux qui devraient y avoir accès, tels que les administrateurs</a:t>
            </a:r>
            <a:r>
              <a:rPr lang="en-US" dirty="0"/>
              <a:t>.</a:t>
            </a:r>
          </a:p>
          <a:p>
            <a:pPr>
              <a:buClr>
                <a:schemeClr val="accent1"/>
              </a:buClr>
            </a:pPr>
            <a:endParaRPr lang="en-US" dirty="0"/>
          </a:p>
        </p:txBody>
      </p:sp>
      <p:pic>
        <p:nvPicPr>
          <p:cNvPr id="8" name="Picture 7" descr="IAM.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1343280" y="5811120"/>
            <a:ext cx="977927" cy="977927"/>
          </a:xfrm>
          <a:prstGeom prst="rect">
            <a:avLst/>
          </a:prstGeom>
        </p:spPr>
      </p:pic>
      <p:sp>
        <p:nvSpPr>
          <p:cNvPr id="6" name="Oval 5"/>
          <p:cNvSpPr>
            <a:spLocks noChangeAspect="1"/>
          </p:cNvSpPr>
          <p:nvPr/>
        </p:nvSpPr>
        <p:spPr>
          <a:xfrm>
            <a:off x="238539" y="1440305"/>
            <a:ext cx="408216" cy="408216"/>
          </a:xfrm>
          <a:prstGeom prst="ellipse">
            <a:avLst/>
          </a:prstGeom>
          <a:solidFill>
            <a:srgbClr val="000000"/>
          </a:solidFill>
          <a:ln w="63500" cap="flat" cmpd="dbl">
            <a:solidFill>
              <a:schemeClr val="bg1"/>
            </a:solidFill>
            <a:round/>
          </a:ln>
          <a:effectLst>
            <a:outerShdw blurRad="50800" dist="38100" dir="2700000" algn="tl" rotWithShape="0">
              <a:prstClr val="black">
                <a:alpha val="40000"/>
              </a:prstClr>
            </a:outerShdw>
          </a:effectLst>
          <a:scene3d>
            <a:camera prst="orthographicFront">
              <a:rot lat="0" lon="0" rev="0"/>
            </a:camera>
            <a:lightRig rig="threePt" dir="t">
              <a:rot lat="0" lon="0" rev="1200000"/>
            </a:lightRig>
          </a:scene3d>
        </p:spPr>
        <p:style>
          <a:lnRef idx="0">
            <a:schemeClr val="accent6"/>
          </a:lnRef>
          <a:fillRef idx="3">
            <a:schemeClr val="accent6"/>
          </a:fillRef>
          <a:effectRef idx="3">
            <a:schemeClr val="accent6"/>
          </a:effectRef>
          <a:fontRef idx="minor">
            <a:schemeClr val="lt1"/>
          </a:fontRef>
        </p:style>
        <p:txBody>
          <a:bodyPr anchor="ctr"/>
          <a:lstStyle/>
          <a:p>
            <a:pPr algn="ctr">
              <a:defRPr/>
            </a:pPr>
            <a:r>
              <a:rPr lang="en-US" sz="2133" b="1" dirty="0">
                <a:solidFill>
                  <a:schemeClr val="bg1">
                    <a:lumMod val="95000"/>
                  </a:schemeClr>
                </a:solidFill>
              </a:rPr>
              <a:t>3</a:t>
            </a:r>
          </a:p>
        </p:txBody>
      </p:sp>
    </p:spTree>
    <p:custDataLst>
      <p:tags r:id="rId1"/>
    </p:custDataLst>
    <p:extLst>
      <p:ext uri="{BB962C8B-B14F-4D97-AF65-F5344CB8AC3E}">
        <p14:creationId xmlns:p14="http://schemas.microsoft.com/office/powerpoint/2010/main" val="203075746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Day One With AWS</a:t>
            </a:r>
          </a:p>
        </p:txBody>
      </p:sp>
      <p:sp>
        <p:nvSpPr>
          <p:cNvPr id="3" name="Content Placeholder 2"/>
          <p:cNvSpPr>
            <a:spLocks noGrp="1"/>
          </p:cNvSpPr>
          <p:nvPr>
            <p:ph idx="1"/>
          </p:nvPr>
        </p:nvSpPr>
        <p:spPr>
          <a:xfrm>
            <a:off x="238538" y="1440305"/>
            <a:ext cx="11350487" cy="4913308"/>
          </a:xfrm>
        </p:spPr>
        <p:txBody>
          <a:bodyPr>
            <a:normAutofit/>
          </a:bodyPr>
          <a:lstStyle/>
          <a:p>
            <a:pPr marL="609585" indent="-609585">
              <a:spcBef>
                <a:spcPts val="2400"/>
              </a:spcBef>
              <a:buClr>
                <a:srgbClr val="FF9933"/>
              </a:buClr>
              <a:buFont typeface="+mj-lt"/>
              <a:buAutoNum type="arabicPeriod" startAt="3"/>
            </a:pPr>
            <a:r>
              <a:rPr lang="en-US" dirty="0" err="1"/>
              <a:t>Activer</a:t>
            </a:r>
            <a:r>
              <a:rPr lang="en-US" dirty="0"/>
              <a:t> un </a:t>
            </a:r>
            <a:r>
              <a:rPr lang="en-US"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rapport de </a:t>
            </a:r>
            <a:r>
              <a:rPr lang="en-US" b="1" dirty="0" err="1">
                <a:solidFill>
                  <a:srgbClr val="0070C0"/>
                </a:solidFill>
                <a:latin typeface="Amazon Ember" panose="020B0603020204020204" pitchFamily="34" charset="0"/>
                <a:ea typeface="Amazon Ember" panose="020B0603020204020204" pitchFamily="34" charset="0"/>
                <a:cs typeface="Amazon Ember" panose="020B0603020204020204" pitchFamily="34" charset="0"/>
              </a:rPr>
              <a:t>facturation</a:t>
            </a:r>
            <a:r>
              <a:rPr lang="en-US"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 (billing report)</a:t>
            </a:r>
            <a:r>
              <a:rPr lang="en-US" dirty="0"/>
              <a:t>, </a:t>
            </a:r>
            <a:r>
              <a:rPr lang="en-US" dirty="0" err="1"/>
              <a:t>comme</a:t>
            </a:r>
            <a:r>
              <a:rPr lang="en-US" dirty="0"/>
              <a:t> AWS Cost and Usage Report:</a:t>
            </a:r>
          </a:p>
          <a:p>
            <a:pPr marL="1369450" lvl="1" indent="-609585">
              <a:spcBef>
                <a:spcPts val="2400"/>
              </a:spcBef>
              <a:spcAft>
                <a:spcPts val="600"/>
              </a:spcAft>
              <a:buSzPct val="100000"/>
              <a:buFont typeface="+mj-lt"/>
              <a:buAutoNum type="alphaLcParenR"/>
            </a:pPr>
            <a:r>
              <a:rPr lang="fr-FR" dirty="0"/>
              <a:t>Les rapports de facturation fournissent des informations sur votre utilisation des ressources AWS et les coûts estimés pour cette utilisation</a:t>
            </a:r>
            <a:r>
              <a:rPr lang="en-US" dirty="0"/>
              <a:t>. </a:t>
            </a:r>
          </a:p>
          <a:p>
            <a:pPr marL="1369450" lvl="1" indent="-609585">
              <a:spcBef>
                <a:spcPts val="2400"/>
              </a:spcBef>
              <a:spcAft>
                <a:spcPts val="600"/>
              </a:spcAft>
              <a:buSzPct val="100000"/>
              <a:buFont typeface="+mj-lt"/>
              <a:buAutoNum type="alphaLcParenR"/>
            </a:pPr>
            <a:r>
              <a:rPr lang="fr-FR" dirty="0"/>
              <a:t>AWS fournit les rapports à un compartiment Amazon S3 que vous spécifiez et met à jour les rapports au moins une fois par jour</a:t>
            </a:r>
            <a:r>
              <a:rPr lang="en-US" dirty="0"/>
              <a:t>.</a:t>
            </a:r>
          </a:p>
          <a:p>
            <a:pPr marL="1369450" lvl="1" indent="-609585">
              <a:spcBef>
                <a:spcPts val="2400"/>
              </a:spcBef>
              <a:spcAft>
                <a:spcPts val="600"/>
              </a:spcAft>
              <a:buSzPct val="100000"/>
              <a:buFont typeface="+mj-lt"/>
              <a:buAutoNum type="alphaLcParenR"/>
            </a:pPr>
            <a:r>
              <a:rPr lang="fr-FR" dirty="0"/>
              <a:t>Le rapport sur les coûts et l'utilisation d'AWS suit votre utilisation d'AWS et fournit une estimation des frais associés à votre compte AWS, à l'heure ou à la journée.</a:t>
            </a:r>
            <a:r>
              <a:rPr lang="en-US" dirty="0"/>
              <a:t>.</a:t>
            </a:r>
          </a:p>
          <a:p>
            <a:pPr>
              <a:spcBef>
                <a:spcPts val="2400"/>
              </a:spcBef>
              <a:buClr>
                <a:schemeClr val="accent1"/>
              </a:buClr>
            </a:pPr>
            <a:endParaRPr lang="en-US" dirty="0"/>
          </a:p>
        </p:txBody>
      </p:sp>
      <p:sp>
        <p:nvSpPr>
          <p:cNvPr id="6" name="Oval 5"/>
          <p:cNvSpPr>
            <a:spLocks noChangeAspect="1"/>
          </p:cNvSpPr>
          <p:nvPr/>
        </p:nvSpPr>
        <p:spPr>
          <a:xfrm>
            <a:off x="238539" y="1440305"/>
            <a:ext cx="408216" cy="408216"/>
          </a:xfrm>
          <a:prstGeom prst="ellipse">
            <a:avLst/>
          </a:prstGeom>
          <a:solidFill>
            <a:srgbClr val="000000"/>
          </a:solidFill>
          <a:ln w="63500" cap="flat" cmpd="dbl">
            <a:solidFill>
              <a:schemeClr val="bg1"/>
            </a:solidFill>
            <a:round/>
          </a:ln>
          <a:effectLst>
            <a:outerShdw blurRad="50800" dist="38100" dir="2700000" algn="tl" rotWithShape="0">
              <a:prstClr val="black">
                <a:alpha val="40000"/>
              </a:prstClr>
            </a:outerShdw>
          </a:effectLst>
          <a:scene3d>
            <a:camera prst="orthographicFront">
              <a:rot lat="0" lon="0" rev="0"/>
            </a:camera>
            <a:lightRig rig="threePt" dir="t">
              <a:rot lat="0" lon="0" rev="1200000"/>
            </a:lightRig>
          </a:scene3d>
        </p:spPr>
        <p:style>
          <a:lnRef idx="0">
            <a:schemeClr val="accent6"/>
          </a:lnRef>
          <a:fillRef idx="3">
            <a:schemeClr val="accent6"/>
          </a:fillRef>
          <a:effectRef idx="3">
            <a:schemeClr val="accent6"/>
          </a:effectRef>
          <a:fontRef idx="minor">
            <a:schemeClr val="lt1"/>
          </a:fontRef>
        </p:style>
        <p:txBody>
          <a:bodyPr anchor="ctr"/>
          <a:lstStyle/>
          <a:p>
            <a:pPr algn="ctr">
              <a:defRPr/>
            </a:pPr>
            <a:r>
              <a:rPr lang="en-US" sz="2133" b="1" dirty="0">
                <a:solidFill>
                  <a:schemeClr val="bg1">
                    <a:lumMod val="95000"/>
                  </a:schemeClr>
                </a:solidFill>
              </a:rPr>
              <a:t>4</a:t>
            </a:r>
          </a:p>
        </p:txBody>
      </p:sp>
    </p:spTree>
    <p:custDataLst>
      <p:tags r:id="rId1"/>
    </p:custDataLst>
    <p:extLst>
      <p:ext uri="{BB962C8B-B14F-4D97-AF65-F5344CB8AC3E}">
        <p14:creationId xmlns:p14="http://schemas.microsoft.com/office/powerpoint/2010/main" val="42889880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8539" y="158621"/>
            <a:ext cx="11115261" cy="989044"/>
          </a:xfrm>
        </p:spPr>
        <p:txBody>
          <a:bodyPr>
            <a:noAutofit/>
          </a:bodyPr>
          <a:lstStyle/>
          <a:p>
            <a:r>
              <a:rPr lang="en-US" dirty="0"/>
              <a:t>IAM Best Practices Summary</a:t>
            </a:r>
          </a:p>
        </p:txBody>
      </p:sp>
      <p:pic>
        <p:nvPicPr>
          <p:cNvPr id="145" name="Picture 144" descr="IAM.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1343280" y="5811120"/>
            <a:ext cx="977927" cy="977927"/>
          </a:xfrm>
          <a:prstGeom prst="rect">
            <a:avLst/>
          </a:prstGeom>
        </p:spPr>
      </p:pic>
      <p:sp>
        <p:nvSpPr>
          <p:cNvPr id="148" name="Content Placeholder 2"/>
          <p:cNvSpPr txBox="1">
            <a:spLocks/>
          </p:cNvSpPr>
          <p:nvPr/>
        </p:nvSpPr>
        <p:spPr>
          <a:xfrm>
            <a:off x="5791200" y="1687512"/>
            <a:ext cx="5867400" cy="4256088"/>
          </a:xfrm>
          <a:prstGeom prst="rect">
            <a:avLst/>
          </a:prstGeom>
        </p:spPr>
        <p:txBody>
          <a:bodyPr vert="horz" lIns="91440" tIns="45720" rIns="91440" bIns="45720" rtlCol="0">
            <a:normAutofit/>
          </a:bodyPr>
          <a:lstStyle>
            <a:lvl1pPr marL="257175" indent="-257175" algn="l" defTabSz="342900" rtl="0" eaLnBrk="1" latinLnBrk="0" hangingPunct="1">
              <a:spcBef>
                <a:spcPct val="20000"/>
              </a:spcBef>
              <a:buFontTx/>
              <a:buBlip>
                <a:blip r:embed="rId5"/>
              </a:buBlip>
              <a:defRPr sz="2000" b="0" i="0" kern="1200">
                <a:solidFill>
                  <a:schemeClr val="tx1"/>
                </a:solidFill>
                <a:latin typeface="Arial"/>
                <a:ea typeface="+mn-ea"/>
                <a:cs typeface="Arial"/>
              </a:defRPr>
            </a:lvl1pPr>
            <a:lvl2pPr marL="557213" indent="-214313" algn="l" defTabSz="342900" rtl="0" eaLnBrk="1" latinLnBrk="0" hangingPunct="1">
              <a:spcBef>
                <a:spcPct val="20000"/>
              </a:spcBef>
              <a:buClr>
                <a:schemeClr val="accent1"/>
              </a:buClr>
              <a:buFont typeface="Wingdings" panose="05000000000000000000" pitchFamily="2" charset="2"/>
              <a:buChar char="Ø"/>
              <a:defRPr sz="1600" b="0" i="0" kern="1200">
                <a:solidFill>
                  <a:schemeClr val="tx1"/>
                </a:solidFill>
                <a:latin typeface="Arial"/>
                <a:ea typeface="+mn-ea"/>
                <a:cs typeface="Arial"/>
              </a:defRPr>
            </a:lvl2pPr>
            <a:lvl3pPr marL="857250" indent="-171450" algn="l" defTabSz="342900" rtl="0" eaLnBrk="1" latinLnBrk="0" hangingPunct="1">
              <a:spcBef>
                <a:spcPct val="20000"/>
              </a:spcBef>
              <a:buClr>
                <a:schemeClr val="accent1"/>
              </a:buClr>
              <a:buFont typeface="Arial"/>
              <a:buChar char="•"/>
              <a:defRPr sz="1400" b="0" i="0" kern="1200">
                <a:solidFill>
                  <a:schemeClr val="tx1"/>
                </a:solidFill>
                <a:latin typeface="Arial"/>
                <a:ea typeface="+mn-ea"/>
                <a:cs typeface="Arial"/>
              </a:defRPr>
            </a:lvl3pPr>
            <a:lvl4pPr marL="1028700" indent="0" algn="l" defTabSz="342900" rtl="0" eaLnBrk="1" latinLnBrk="0" hangingPunct="1">
              <a:spcBef>
                <a:spcPct val="20000"/>
              </a:spcBef>
              <a:buFont typeface="Arial"/>
              <a:buNone/>
              <a:defRPr sz="1200" b="0" i="0" kern="1200">
                <a:solidFill>
                  <a:srgbClr val="595A5D"/>
                </a:solidFill>
                <a:latin typeface="Arial"/>
                <a:ea typeface="+mn-ea"/>
                <a:cs typeface="Arial"/>
              </a:defRPr>
            </a:lvl4pPr>
            <a:lvl5pPr marL="1543050" indent="-171450" algn="l" defTabSz="342900" rtl="0" eaLnBrk="1" latinLnBrk="0" hangingPunct="1">
              <a:spcBef>
                <a:spcPct val="20000"/>
              </a:spcBef>
              <a:buFont typeface="Arial"/>
              <a:buChar char="»"/>
              <a:defRPr sz="1200" b="0" i="0" kern="1200">
                <a:solidFill>
                  <a:srgbClr val="595A5D"/>
                </a:solidFill>
                <a:latin typeface="Arial"/>
                <a:ea typeface="+mn-ea"/>
                <a:cs typeface="Arial"/>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a:lstStyle>
          <a:p>
            <a:pPr marL="257175" marR="0" lvl="0" indent="-257175" algn="l" defTabSz="342900" rtl="0" eaLnBrk="1" fontAlgn="auto" latinLnBrk="0" hangingPunct="1">
              <a:lnSpc>
                <a:spcPct val="100000"/>
              </a:lnSpc>
              <a:spcBef>
                <a:spcPts val="2400"/>
              </a:spcBef>
              <a:spcAft>
                <a:spcPts val="0"/>
              </a:spcAft>
              <a:buClr>
                <a:srgbClr val="FBA019"/>
              </a:buClr>
              <a:buSzTx/>
              <a:buFont typeface="Wingdings" panose="05000000000000000000" pitchFamily="2" charset="2"/>
              <a:buChar char="§"/>
              <a:tabLst/>
              <a:defRPr/>
            </a:pPr>
            <a:r>
              <a:rPr lang="en-US" dirty="0" err="1">
                <a:solidFill>
                  <a:srgbClr val="474746"/>
                </a:solidFill>
                <a:latin typeface="Amazon Ember" panose="020B0603020204020204" pitchFamily="34" charset="0"/>
                <a:ea typeface="Amazon Ember" panose="020B0603020204020204" pitchFamily="34" charset="0"/>
                <a:cs typeface="Amazon Ember" panose="020B0603020204020204" pitchFamily="34" charset="0"/>
              </a:rPr>
              <a:t>Utiliser</a:t>
            </a:r>
            <a:r>
              <a:rPr lang="en-US" dirty="0">
                <a:solidFill>
                  <a:srgbClr val="474746"/>
                </a:solidFill>
                <a:latin typeface="Amazon Ember" panose="020B0603020204020204" pitchFamily="34" charset="0"/>
                <a:ea typeface="Amazon Ember" panose="020B0603020204020204" pitchFamily="34" charset="0"/>
                <a:cs typeface="Amazon Ember" panose="020B0603020204020204" pitchFamily="34" charset="0"/>
              </a:rPr>
              <a:t> les</a:t>
            </a:r>
            <a:r>
              <a:rPr kumimoji="0" lang="en-US" sz="2000" u="none" strike="noStrike" kern="120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rPr>
              <a:t> </a:t>
            </a:r>
            <a:r>
              <a:rPr kumimoji="0" lang="en-US" sz="2000" b="1" u="none" strike="noStrike" kern="1200" cap="none" spc="0" normalizeH="0" baseline="0" noProof="0" dirty="0">
                <a:ln>
                  <a:noFill/>
                </a:ln>
                <a:solidFill>
                  <a:srgbClr val="0070C0"/>
                </a:solidFill>
                <a:effectLst/>
                <a:uLnTx/>
                <a:uFillTx/>
                <a:latin typeface="Amazon Ember" panose="020B0603020204020204" pitchFamily="34" charset="0"/>
                <a:ea typeface="Amazon Ember" panose="020B0603020204020204" pitchFamily="34" charset="0"/>
                <a:cs typeface="Amazon Ember" panose="020B0603020204020204" pitchFamily="34" charset="0"/>
              </a:rPr>
              <a:t>roles </a:t>
            </a:r>
            <a:r>
              <a:rPr lang="en-US"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pour les</a:t>
            </a:r>
            <a:r>
              <a:rPr kumimoji="0" lang="en-US" sz="2000" b="1" u="none" strike="noStrike" kern="1200" cap="none" spc="0" normalizeH="0" baseline="0" noProof="0" dirty="0">
                <a:ln>
                  <a:noFill/>
                </a:ln>
                <a:solidFill>
                  <a:srgbClr val="0070C0"/>
                </a:solidFill>
                <a:effectLst/>
                <a:uLnTx/>
                <a:uFillTx/>
                <a:latin typeface="Amazon Ember" panose="020B0603020204020204" pitchFamily="34" charset="0"/>
                <a:ea typeface="Amazon Ember" panose="020B0603020204020204" pitchFamily="34" charset="0"/>
                <a:cs typeface="Amazon Ember" panose="020B0603020204020204" pitchFamily="34" charset="0"/>
              </a:rPr>
              <a:t> applications </a:t>
            </a:r>
            <a:r>
              <a:rPr kumimoji="0" lang="en-US" sz="2000" u="none" strike="noStrike" kern="120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rPr>
              <a:t>qui </a:t>
            </a:r>
            <a:r>
              <a:rPr kumimoji="0" lang="en-US" sz="2000" u="none" strike="noStrike" kern="1200" cap="none" spc="0" normalizeH="0" baseline="0" noProof="0" dirty="0" err="1">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rPr>
              <a:t>tournent</a:t>
            </a:r>
            <a:r>
              <a:rPr kumimoji="0" lang="en-US" sz="2000" u="none" strike="noStrike" kern="120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rPr>
              <a:t> sur </a:t>
            </a:r>
            <a:r>
              <a:rPr kumimoji="0" lang="en-US" sz="2000" u="none" strike="noStrike" kern="1200" cap="none" spc="0" normalizeH="0" baseline="0" noProof="0" dirty="0" err="1">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rPr>
              <a:t>une</a:t>
            </a:r>
            <a:r>
              <a:rPr kumimoji="0" lang="en-US" sz="2000" u="none" strike="noStrike" kern="120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rPr>
              <a:t> </a:t>
            </a:r>
            <a:r>
              <a:rPr lang="en-US" dirty="0">
                <a:solidFill>
                  <a:srgbClr val="474746"/>
                </a:solidFill>
                <a:latin typeface="Amazon Ember" panose="020B0603020204020204" pitchFamily="34" charset="0"/>
                <a:ea typeface="Amazon Ember" panose="020B0603020204020204" pitchFamily="34" charset="0"/>
                <a:cs typeface="Amazon Ember" panose="020B0603020204020204" pitchFamily="34" charset="0"/>
              </a:rPr>
              <a:t>instance</a:t>
            </a:r>
            <a:r>
              <a:rPr kumimoji="0" lang="en-US" sz="2000" u="none" strike="noStrike" kern="120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rPr>
              <a:t> Amazon EC2 .</a:t>
            </a:r>
          </a:p>
          <a:p>
            <a:pPr marL="257175" marR="0" lvl="0" indent="-257175" algn="l" defTabSz="342900" rtl="0" eaLnBrk="1" fontAlgn="auto" latinLnBrk="0" hangingPunct="1">
              <a:lnSpc>
                <a:spcPct val="100000"/>
              </a:lnSpc>
              <a:spcBef>
                <a:spcPts val="2400"/>
              </a:spcBef>
              <a:spcAft>
                <a:spcPts val="0"/>
              </a:spcAft>
              <a:buClr>
                <a:srgbClr val="FBA019"/>
              </a:buClr>
              <a:buSzTx/>
              <a:buFont typeface="Wingdings" panose="05000000000000000000" pitchFamily="2" charset="2"/>
              <a:buChar char="§"/>
              <a:tabLst/>
              <a:defRPr/>
            </a:pPr>
            <a:r>
              <a:rPr kumimoji="0" lang="en-US" sz="2000" u="none" strike="noStrike" kern="1200" cap="none" spc="0" normalizeH="0" baseline="0" noProof="0" dirty="0" err="1">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rPr>
              <a:t>Déleguer</a:t>
            </a:r>
            <a:r>
              <a:rPr kumimoji="0" lang="en-US" sz="2000" u="none" strike="noStrike" kern="120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rPr>
              <a:t> </a:t>
            </a:r>
            <a:r>
              <a:rPr kumimoji="0" lang="en-US" sz="2000" u="none" strike="noStrike" kern="1200" cap="none" spc="0" normalizeH="0" baseline="0" noProof="0" dirty="0" err="1">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rPr>
              <a:t>en</a:t>
            </a:r>
            <a:r>
              <a:rPr kumimoji="0" lang="en-US" sz="2000" u="none" strike="noStrike" kern="120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rPr>
              <a:t> </a:t>
            </a:r>
            <a:r>
              <a:rPr kumimoji="0" lang="en-US" sz="2000" u="none" strike="noStrike" kern="1200" cap="none" spc="0" normalizeH="0" baseline="0" noProof="0" dirty="0" err="1">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rPr>
              <a:t>utilisant</a:t>
            </a:r>
            <a:r>
              <a:rPr kumimoji="0" lang="en-US" sz="2000" u="none" strike="noStrike" kern="120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rPr>
              <a:t> les </a:t>
            </a:r>
            <a:r>
              <a:rPr kumimoji="0" lang="en-US" sz="2000" b="1" u="none" strike="noStrike" kern="1200" cap="none" spc="0" normalizeH="0" baseline="0" noProof="0" dirty="0" err="1">
                <a:ln>
                  <a:noFill/>
                </a:ln>
                <a:solidFill>
                  <a:srgbClr val="0070C0"/>
                </a:solidFill>
                <a:effectLst/>
                <a:uLnTx/>
                <a:uFillTx/>
                <a:latin typeface="Amazon Ember" panose="020B0603020204020204" pitchFamily="34" charset="0"/>
                <a:ea typeface="Amazon Ember" panose="020B0603020204020204" pitchFamily="34" charset="0"/>
                <a:cs typeface="Amazon Ember" panose="020B0603020204020204" pitchFamily="34" charset="0"/>
              </a:rPr>
              <a:t>roles</a:t>
            </a:r>
            <a:r>
              <a:rPr kumimoji="0" lang="en-US" sz="2000" u="none" strike="noStrike" kern="1200" cap="none" spc="0" normalizeH="0" baseline="0" noProof="0" dirty="0" err="1">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rPr>
              <a:t>r</a:t>
            </a:r>
            <a:r>
              <a:rPr kumimoji="0" lang="en-US" sz="2000" u="none" strike="noStrike" kern="120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rPr>
              <a:t> au lieu de </a:t>
            </a:r>
            <a:r>
              <a:rPr kumimoji="0" lang="en-US" sz="2000" u="none" strike="noStrike" kern="1200" cap="none" spc="0" normalizeH="0" baseline="0" noProof="0" dirty="0" err="1">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rPr>
              <a:t>partager</a:t>
            </a:r>
            <a:r>
              <a:rPr kumimoji="0" lang="en-US" sz="2000" u="none" strike="noStrike" kern="120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rPr>
              <a:t> les </a:t>
            </a:r>
            <a:r>
              <a:rPr kumimoji="0" lang="en-US" sz="2000" u="none" strike="noStrike" kern="1200" cap="none" spc="0" normalizeH="0" baseline="0" noProof="0" dirty="0" err="1">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rPr>
              <a:t>informations</a:t>
            </a:r>
            <a:r>
              <a:rPr kumimoji="0" lang="en-US" sz="2000" u="none" strike="noStrike" kern="120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rPr>
              <a:t> </a:t>
            </a:r>
            <a:r>
              <a:rPr kumimoji="0" lang="en-US" sz="2000" u="none" strike="noStrike" kern="1200" cap="none" spc="0" normalizeH="0" baseline="0" noProof="0" dirty="0" err="1">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rPr>
              <a:t>d’identification</a:t>
            </a:r>
            <a:r>
              <a:rPr kumimoji="0" lang="en-US" sz="2000" u="none" strike="noStrike" kern="120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rPr>
              <a:t>.</a:t>
            </a:r>
          </a:p>
          <a:p>
            <a:pPr marL="257175" marR="0" lvl="0" indent="-257175" algn="l" defTabSz="342900" rtl="0" eaLnBrk="1" fontAlgn="auto" latinLnBrk="0" hangingPunct="1">
              <a:lnSpc>
                <a:spcPct val="100000"/>
              </a:lnSpc>
              <a:spcBef>
                <a:spcPts val="2400"/>
              </a:spcBef>
              <a:spcAft>
                <a:spcPts val="0"/>
              </a:spcAft>
              <a:buClr>
                <a:srgbClr val="FBA019"/>
              </a:buClr>
              <a:buSzTx/>
              <a:buFont typeface="Wingdings" panose="05000000000000000000" pitchFamily="2" charset="2"/>
              <a:buChar char="§"/>
              <a:tabLst/>
              <a:defRPr/>
            </a:pPr>
            <a:r>
              <a:rPr kumimoji="0" lang="en-US" sz="2000" b="1" u="none" strike="noStrike" kern="1200" cap="none" spc="0" normalizeH="0" baseline="0" noProof="0" dirty="0">
                <a:ln>
                  <a:noFill/>
                </a:ln>
                <a:solidFill>
                  <a:srgbClr val="0070C0"/>
                </a:solidFill>
                <a:effectLst/>
                <a:uLnTx/>
                <a:uFillTx/>
                <a:latin typeface="Amazon Ember" panose="020B0603020204020204" pitchFamily="34" charset="0"/>
                <a:ea typeface="Amazon Ember" panose="020B0603020204020204" pitchFamily="34" charset="0"/>
                <a:cs typeface="Amazon Ember" panose="020B0603020204020204" pitchFamily="34" charset="0"/>
              </a:rPr>
              <a:t>Modifier les </a:t>
            </a:r>
            <a:r>
              <a:rPr kumimoji="0" lang="en-US" sz="2000" b="1" u="none" strike="noStrike" kern="1200" cap="none" spc="0" normalizeH="0" baseline="0" noProof="0" dirty="0" err="1">
                <a:ln>
                  <a:noFill/>
                </a:ln>
                <a:solidFill>
                  <a:srgbClr val="0070C0"/>
                </a:solidFill>
                <a:effectLst/>
                <a:uLnTx/>
                <a:uFillTx/>
                <a:latin typeface="Amazon Ember" panose="020B0603020204020204" pitchFamily="34" charset="0"/>
                <a:ea typeface="Amazon Ember" panose="020B0603020204020204" pitchFamily="34" charset="0"/>
                <a:cs typeface="Amazon Ember" panose="020B0603020204020204" pitchFamily="34" charset="0"/>
              </a:rPr>
              <a:t>identifiants</a:t>
            </a:r>
            <a:r>
              <a:rPr kumimoji="0" lang="en-US" sz="2000" b="1" u="none" strike="noStrike" kern="1200" cap="none" spc="0" normalizeH="0" baseline="0" noProof="0" dirty="0">
                <a:ln>
                  <a:noFill/>
                </a:ln>
                <a:solidFill>
                  <a:srgbClr val="0070C0"/>
                </a:solidFill>
                <a:effectLst/>
                <a:uLnTx/>
                <a:uFillTx/>
                <a:latin typeface="Amazon Ember" panose="020B0603020204020204" pitchFamily="34" charset="0"/>
                <a:ea typeface="Amazon Ember" panose="020B0603020204020204" pitchFamily="34" charset="0"/>
                <a:cs typeface="Amazon Ember" panose="020B0603020204020204" pitchFamily="34" charset="0"/>
              </a:rPr>
              <a:t> </a:t>
            </a:r>
            <a:r>
              <a:rPr kumimoji="0" lang="en-US" sz="2000" u="none" strike="noStrike" kern="1200" cap="none" spc="0" normalizeH="0" baseline="0" noProof="0" dirty="0" err="1">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rPr>
              <a:t>regulièrement</a:t>
            </a:r>
            <a:endParaRPr kumimoji="0" lang="en-US" sz="2000" u="none" strike="noStrike" kern="120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a:p>
            <a:pPr marL="257175" marR="0" lvl="0" indent="-257175" algn="l" defTabSz="342900" rtl="0" eaLnBrk="1" fontAlgn="auto" latinLnBrk="0" hangingPunct="1">
              <a:lnSpc>
                <a:spcPct val="100000"/>
              </a:lnSpc>
              <a:spcBef>
                <a:spcPts val="2400"/>
              </a:spcBef>
              <a:spcAft>
                <a:spcPts val="0"/>
              </a:spcAft>
              <a:buClr>
                <a:srgbClr val="FBA019"/>
              </a:buClr>
              <a:buSzTx/>
              <a:buFont typeface="Wingdings" panose="05000000000000000000" pitchFamily="2" charset="2"/>
              <a:buChar char="§"/>
              <a:tabLst/>
              <a:defRPr/>
            </a:pPr>
            <a:r>
              <a:rPr kumimoji="0" lang="en-US" sz="2000" b="1" u="none" strike="noStrike" kern="1200" cap="none" spc="0" normalizeH="0" baseline="0" noProof="0" dirty="0" err="1">
                <a:ln>
                  <a:noFill/>
                </a:ln>
                <a:solidFill>
                  <a:srgbClr val="0070C0"/>
                </a:solidFill>
                <a:effectLst/>
                <a:uLnTx/>
                <a:uFillTx/>
                <a:latin typeface="Amazon Ember" panose="020B0603020204020204" pitchFamily="34" charset="0"/>
                <a:ea typeface="Amazon Ember" panose="020B0603020204020204" pitchFamily="34" charset="0"/>
                <a:cs typeface="Amazon Ember" panose="020B0603020204020204" pitchFamily="34" charset="0"/>
              </a:rPr>
              <a:t>Supprimer</a:t>
            </a:r>
            <a:r>
              <a:rPr kumimoji="0" lang="en-US" sz="2000" b="1" u="none" strike="noStrike" kern="1200" cap="none" spc="0" normalizeH="0" baseline="0" noProof="0" dirty="0">
                <a:ln>
                  <a:noFill/>
                </a:ln>
                <a:solidFill>
                  <a:srgbClr val="0070C0"/>
                </a:solidFill>
                <a:effectLst/>
                <a:uLnTx/>
                <a:uFillTx/>
                <a:latin typeface="Amazon Ember" panose="020B0603020204020204" pitchFamily="34" charset="0"/>
                <a:ea typeface="Amazon Ember" panose="020B0603020204020204" pitchFamily="34" charset="0"/>
                <a:cs typeface="Amazon Ember" panose="020B0603020204020204" pitchFamily="34" charset="0"/>
              </a:rPr>
              <a:t> </a:t>
            </a:r>
            <a:r>
              <a:rPr kumimoji="0" lang="en-US" sz="2000" u="none" strike="noStrike" kern="120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rPr>
              <a:t>les </a:t>
            </a:r>
            <a:r>
              <a:rPr kumimoji="0" lang="en-US" sz="2000" u="none" strike="noStrike" kern="1200" cap="none" spc="0" normalizeH="0" baseline="0" noProof="0" dirty="0" err="1">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rPr>
              <a:t>utilisateurs</a:t>
            </a:r>
            <a:r>
              <a:rPr kumimoji="0" lang="en-US" sz="2000" u="none" strike="noStrike" kern="120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rPr>
              <a:t> et </a:t>
            </a:r>
            <a:r>
              <a:rPr kumimoji="0" lang="en-US" sz="2000" u="none" strike="noStrike" kern="1200" cap="none" spc="0" normalizeH="0" baseline="0" noProof="0" dirty="0" err="1">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rPr>
              <a:t>identifiants</a:t>
            </a:r>
            <a:r>
              <a:rPr kumimoji="0" lang="en-US" sz="2000" u="none" strike="noStrike" kern="120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rPr>
              <a:t> plus </a:t>
            </a:r>
            <a:r>
              <a:rPr kumimoji="0" lang="en-US" sz="2000" u="none" strike="noStrike" kern="1200" cap="none" spc="0" normalizeH="0" baseline="0" noProof="0" dirty="0" err="1">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rPr>
              <a:t>nécessaires</a:t>
            </a:r>
            <a:r>
              <a:rPr lang="en-US" dirty="0">
                <a:solidFill>
                  <a:srgbClr val="474746"/>
                </a:solidFill>
                <a:latin typeface="Amazon Ember" panose="020B0603020204020204" pitchFamily="34" charset="0"/>
                <a:ea typeface="Amazon Ember" panose="020B0603020204020204" pitchFamily="34" charset="0"/>
                <a:cs typeface="Amazon Ember" panose="020B0603020204020204" pitchFamily="34" charset="0"/>
              </a:rPr>
              <a:t>.</a:t>
            </a:r>
            <a:endParaRPr kumimoji="0" lang="en-US" sz="2000" u="none" strike="noStrike" kern="120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a:p>
            <a:pPr marL="257175" marR="0" lvl="0" indent="-257175" algn="l" defTabSz="342900" rtl="0" eaLnBrk="1" fontAlgn="auto" latinLnBrk="0" hangingPunct="1">
              <a:lnSpc>
                <a:spcPct val="100000"/>
              </a:lnSpc>
              <a:spcBef>
                <a:spcPts val="2400"/>
              </a:spcBef>
              <a:spcAft>
                <a:spcPts val="0"/>
              </a:spcAft>
              <a:buClr>
                <a:srgbClr val="FBA019"/>
              </a:buClr>
              <a:buSzTx/>
              <a:buFont typeface="Wingdings" panose="05000000000000000000" pitchFamily="2" charset="2"/>
              <a:buChar char="§"/>
              <a:tabLst/>
              <a:defRPr/>
            </a:pPr>
            <a:r>
              <a:rPr kumimoji="0" lang="en-US" sz="2000" b="1" u="none" strike="noStrike" kern="1200" cap="none" spc="0" normalizeH="0" baseline="0" noProof="0" dirty="0" err="1">
                <a:ln>
                  <a:noFill/>
                </a:ln>
                <a:solidFill>
                  <a:srgbClr val="0070C0"/>
                </a:solidFill>
                <a:effectLst/>
                <a:uLnTx/>
                <a:uFillTx/>
                <a:latin typeface="Amazon Ember" panose="020B0603020204020204" pitchFamily="34" charset="0"/>
                <a:ea typeface="Amazon Ember" panose="020B0603020204020204" pitchFamily="34" charset="0"/>
                <a:cs typeface="Amazon Ember" panose="020B0603020204020204" pitchFamily="34" charset="0"/>
              </a:rPr>
              <a:t>Monitorer</a:t>
            </a:r>
            <a:r>
              <a:rPr kumimoji="0" lang="en-US" sz="2000" b="1" u="none" strike="noStrike" kern="1200" cap="none" spc="0" normalizeH="0" baseline="0" noProof="0" dirty="0">
                <a:ln>
                  <a:noFill/>
                </a:ln>
                <a:solidFill>
                  <a:srgbClr val="0070C0"/>
                </a:solidFill>
                <a:effectLst/>
                <a:uLnTx/>
                <a:uFillTx/>
                <a:latin typeface="Amazon Ember" panose="020B0603020204020204" pitchFamily="34" charset="0"/>
                <a:ea typeface="Amazon Ember" panose="020B0603020204020204" pitchFamily="34" charset="0"/>
                <a:cs typeface="Amazon Ember" panose="020B0603020204020204" pitchFamily="34" charset="0"/>
              </a:rPr>
              <a:t> </a:t>
            </a:r>
            <a:r>
              <a:rPr kumimoji="0" lang="en-US" sz="2000" b="1" u="none" strike="noStrike" kern="1200" cap="none" spc="0" normalizeH="0" baseline="0" noProof="0" dirty="0" err="1">
                <a:ln>
                  <a:noFill/>
                </a:ln>
                <a:solidFill>
                  <a:srgbClr val="0070C0"/>
                </a:solidFill>
                <a:effectLst/>
                <a:uLnTx/>
                <a:uFillTx/>
                <a:latin typeface="Amazon Ember" panose="020B0603020204020204" pitchFamily="34" charset="0"/>
                <a:ea typeface="Amazon Ember" panose="020B0603020204020204" pitchFamily="34" charset="0"/>
                <a:cs typeface="Amazon Ember" panose="020B0603020204020204" pitchFamily="34" charset="0"/>
              </a:rPr>
              <a:t>l’activité</a:t>
            </a:r>
            <a:r>
              <a:rPr kumimoji="0" lang="en-US" sz="2000" b="1" u="none" strike="noStrike" kern="1200" cap="none" spc="0" normalizeH="0" baseline="0" noProof="0" dirty="0">
                <a:ln>
                  <a:noFill/>
                </a:ln>
                <a:solidFill>
                  <a:srgbClr val="0070C0"/>
                </a:solidFill>
                <a:effectLst/>
                <a:uLnTx/>
                <a:uFillTx/>
                <a:latin typeface="Amazon Ember" panose="020B0603020204020204" pitchFamily="34" charset="0"/>
                <a:ea typeface="Amazon Ember" panose="020B0603020204020204" pitchFamily="34" charset="0"/>
                <a:cs typeface="Amazon Ember" panose="020B0603020204020204" pitchFamily="34" charset="0"/>
              </a:rPr>
              <a:t> </a:t>
            </a:r>
            <a:r>
              <a:rPr kumimoji="0" lang="en-US" sz="2000" u="none" strike="noStrike" kern="120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rPr>
              <a:t>dans </a:t>
            </a:r>
            <a:r>
              <a:rPr kumimoji="0" lang="en-US" sz="2000" u="none" strike="noStrike" kern="1200" cap="none" spc="0" normalizeH="0" baseline="0" noProof="0" dirty="0" err="1">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rPr>
              <a:t>votre</a:t>
            </a:r>
            <a:r>
              <a:rPr kumimoji="0" lang="en-US" sz="2000" u="none" strike="noStrike" kern="120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rPr>
              <a:t> </a:t>
            </a:r>
            <a:r>
              <a:rPr kumimoji="0" lang="en-US" sz="2000" u="none" strike="noStrike" kern="1200" cap="none" spc="0" normalizeH="0" baseline="0" noProof="0" dirty="0" err="1">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rPr>
              <a:t>compte</a:t>
            </a:r>
            <a:r>
              <a:rPr kumimoji="0" lang="en-US" sz="2000" u="none" strike="noStrike" kern="120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rPr>
              <a:t> AWS</a:t>
            </a:r>
            <a:r>
              <a:rPr kumimoji="0" lang="en-US" sz="2000" b="0" i="0" u="none" strike="noStrike" kern="1200" cap="none" spc="0" normalizeH="0" baseline="0" noProof="0" dirty="0">
                <a:ln>
                  <a:noFill/>
                </a:ln>
                <a:solidFill>
                  <a:srgbClr val="474746"/>
                </a:solidFill>
                <a:effectLst/>
                <a:uLnTx/>
                <a:uFillTx/>
                <a:latin typeface="Arial"/>
                <a:ea typeface=""/>
                <a:cs typeface="Arial"/>
              </a:rPr>
              <a:t>.</a:t>
            </a:r>
          </a:p>
          <a:p>
            <a:pPr marL="257175" marR="0" lvl="0" indent="-257175" algn="l" defTabSz="342900" rtl="0" eaLnBrk="1" fontAlgn="auto" latinLnBrk="0" hangingPunct="1">
              <a:lnSpc>
                <a:spcPct val="100000"/>
              </a:lnSpc>
              <a:spcBef>
                <a:spcPct val="20000"/>
              </a:spcBef>
              <a:spcAft>
                <a:spcPts val="0"/>
              </a:spcAft>
              <a:buClrTx/>
              <a:buSzTx/>
              <a:buFontTx/>
              <a:buBlip>
                <a:blip r:embed="rId5"/>
              </a:buBlip>
              <a:tabLst/>
              <a:defRPr/>
            </a:pPr>
            <a:endParaRPr kumimoji="0" lang="en-US" sz="2000" b="0" i="0" u="none" strike="noStrike" kern="1200" cap="none" spc="0" normalizeH="0" baseline="0" noProof="0" dirty="0">
              <a:ln>
                <a:noFill/>
              </a:ln>
              <a:solidFill>
                <a:srgbClr val="474746"/>
              </a:solidFill>
              <a:effectLst/>
              <a:uLnTx/>
              <a:uFillTx/>
              <a:latin typeface="Arial"/>
              <a:ea typeface=""/>
              <a:cs typeface="Arial"/>
            </a:endParaRPr>
          </a:p>
        </p:txBody>
      </p:sp>
      <p:sp>
        <p:nvSpPr>
          <p:cNvPr id="149" name="Content Placeholder 2"/>
          <p:cNvSpPr txBox="1">
            <a:spLocks/>
          </p:cNvSpPr>
          <p:nvPr/>
        </p:nvSpPr>
        <p:spPr>
          <a:xfrm>
            <a:off x="533400" y="1687512"/>
            <a:ext cx="5029200" cy="4697522"/>
          </a:xfrm>
          <a:prstGeom prst="rect">
            <a:avLst/>
          </a:prstGeom>
        </p:spPr>
        <p:txBody>
          <a:bodyPr vert="horz" lIns="91440" tIns="45720" rIns="91440" bIns="45720" rtlCol="0">
            <a:normAutofit/>
          </a:bodyPr>
          <a:lstStyle>
            <a:lvl1pPr marL="257175" indent="-257175" algn="l" defTabSz="342900" rtl="0" eaLnBrk="1" latinLnBrk="0" hangingPunct="1">
              <a:spcBef>
                <a:spcPct val="20000"/>
              </a:spcBef>
              <a:buFontTx/>
              <a:buBlip>
                <a:blip r:embed="rId5"/>
              </a:buBlip>
              <a:defRPr sz="2000" b="0" i="0" kern="1200">
                <a:solidFill>
                  <a:schemeClr val="tx1"/>
                </a:solidFill>
                <a:latin typeface="Arial"/>
                <a:ea typeface="+mn-ea"/>
                <a:cs typeface="Arial"/>
              </a:defRPr>
            </a:lvl1pPr>
            <a:lvl2pPr marL="557213" indent="-214313" algn="l" defTabSz="342900" rtl="0" eaLnBrk="1" latinLnBrk="0" hangingPunct="1">
              <a:spcBef>
                <a:spcPct val="20000"/>
              </a:spcBef>
              <a:buClr>
                <a:schemeClr val="accent1"/>
              </a:buClr>
              <a:buFont typeface="Wingdings" panose="05000000000000000000" pitchFamily="2" charset="2"/>
              <a:buChar char="Ø"/>
              <a:defRPr sz="1600" b="0" i="0" kern="1200">
                <a:solidFill>
                  <a:schemeClr val="tx1"/>
                </a:solidFill>
                <a:latin typeface="Arial"/>
                <a:ea typeface="+mn-ea"/>
                <a:cs typeface="Arial"/>
              </a:defRPr>
            </a:lvl2pPr>
            <a:lvl3pPr marL="857250" indent="-171450" algn="l" defTabSz="342900" rtl="0" eaLnBrk="1" latinLnBrk="0" hangingPunct="1">
              <a:spcBef>
                <a:spcPct val="20000"/>
              </a:spcBef>
              <a:buClr>
                <a:schemeClr val="accent1"/>
              </a:buClr>
              <a:buFont typeface="Arial"/>
              <a:buChar char="•"/>
              <a:defRPr sz="1400" b="0" i="0" kern="1200">
                <a:solidFill>
                  <a:schemeClr val="tx1"/>
                </a:solidFill>
                <a:latin typeface="Arial"/>
                <a:ea typeface="+mn-ea"/>
                <a:cs typeface="Arial"/>
              </a:defRPr>
            </a:lvl3pPr>
            <a:lvl4pPr marL="1028700" indent="0" algn="l" defTabSz="342900" rtl="0" eaLnBrk="1" latinLnBrk="0" hangingPunct="1">
              <a:spcBef>
                <a:spcPct val="20000"/>
              </a:spcBef>
              <a:buFont typeface="Arial"/>
              <a:buNone/>
              <a:defRPr sz="1200" b="0" i="0" kern="1200">
                <a:solidFill>
                  <a:srgbClr val="595A5D"/>
                </a:solidFill>
                <a:latin typeface="Arial"/>
                <a:ea typeface="+mn-ea"/>
                <a:cs typeface="Arial"/>
              </a:defRPr>
            </a:lvl4pPr>
            <a:lvl5pPr marL="1543050" indent="-171450" algn="l" defTabSz="342900" rtl="0" eaLnBrk="1" latinLnBrk="0" hangingPunct="1">
              <a:spcBef>
                <a:spcPct val="20000"/>
              </a:spcBef>
              <a:buFont typeface="Arial"/>
              <a:buChar char="»"/>
              <a:defRPr sz="1200" b="0" i="0" kern="1200">
                <a:solidFill>
                  <a:srgbClr val="595A5D"/>
                </a:solidFill>
                <a:latin typeface="Arial"/>
                <a:ea typeface="+mn-ea"/>
                <a:cs typeface="Arial"/>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a:lstStyle>
          <a:p>
            <a:pPr marL="257175" marR="0" lvl="0" indent="-257175" algn="l" defTabSz="342900" rtl="0" eaLnBrk="1" fontAlgn="auto" latinLnBrk="0" hangingPunct="1">
              <a:lnSpc>
                <a:spcPct val="100000"/>
              </a:lnSpc>
              <a:spcBef>
                <a:spcPts val="2400"/>
              </a:spcBef>
              <a:spcAft>
                <a:spcPts val="0"/>
              </a:spcAft>
              <a:buClr>
                <a:srgbClr val="FBA019"/>
              </a:buClr>
              <a:buSzTx/>
              <a:buFont typeface="Wingdings" panose="05000000000000000000" pitchFamily="2" charset="2"/>
              <a:buChar char="§"/>
              <a:tabLst/>
              <a:defRPr/>
            </a:pPr>
            <a:r>
              <a:rPr lang="en-US" b="1" dirty="0" err="1">
                <a:solidFill>
                  <a:srgbClr val="0070C0"/>
                </a:solidFill>
                <a:latin typeface="Amazon Ember" panose="020B0603020204020204" pitchFamily="34" charset="0"/>
                <a:ea typeface="Amazon Ember" panose="020B0603020204020204" pitchFamily="34" charset="0"/>
                <a:cs typeface="Amazon Ember" panose="020B0603020204020204" pitchFamily="34" charset="0"/>
              </a:rPr>
              <a:t>Supprimer</a:t>
            </a:r>
            <a:r>
              <a:rPr kumimoji="0" lang="en-US" sz="2000" u="none" strike="noStrike" kern="1200" cap="none" spc="0" normalizeH="0" baseline="0" noProof="0" dirty="0">
                <a:ln>
                  <a:noFill/>
                </a:ln>
                <a:solidFill>
                  <a:srgbClr val="FBA019"/>
                </a:solidFill>
                <a:effectLst/>
                <a:uLnTx/>
                <a:uFillTx/>
                <a:latin typeface="Amazon Ember" panose="020B0603020204020204" pitchFamily="34" charset="0"/>
                <a:ea typeface="Amazon Ember" panose="020B0603020204020204" pitchFamily="34" charset="0"/>
                <a:cs typeface="Amazon Ember" panose="020B0603020204020204" pitchFamily="34" charset="0"/>
              </a:rPr>
              <a:t> </a:t>
            </a:r>
            <a:r>
              <a:rPr kumimoji="0" lang="fr-FR" sz="2000" u="none" strike="noStrike" kern="120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rPr>
              <a:t>Clés d'accès au compte AWS (racine)</a:t>
            </a:r>
            <a:r>
              <a:rPr kumimoji="0" lang="en-US" sz="2000" u="none" strike="noStrike" kern="120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rPr>
              <a:t>.</a:t>
            </a:r>
          </a:p>
          <a:p>
            <a:pPr marL="257175" marR="0" lvl="0" indent="-257175" algn="l" defTabSz="342900" rtl="0" eaLnBrk="1" fontAlgn="auto" latinLnBrk="0" hangingPunct="1">
              <a:lnSpc>
                <a:spcPct val="100000"/>
              </a:lnSpc>
              <a:spcBef>
                <a:spcPts val="2400"/>
              </a:spcBef>
              <a:spcAft>
                <a:spcPts val="0"/>
              </a:spcAft>
              <a:buClr>
                <a:srgbClr val="FBA019"/>
              </a:buClr>
              <a:buSzTx/>
              <a:buFont typeface="Wingdings" panose="05000000000000000000" pitchFamily="2" charset="2"/>
              <a:buChar char="§"/>
              <a:tabLst/>
              <a:defRPr/>
            </a:pPr>
            <a:r>
              <a:rPr kumimoji="0" lang="en-US" sz="2000" u="none" strike="noStrike" kern="1200" cap="none" spc="0" normalizeH="0" baseline="0" noProof="0" dirty="0" err="1">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rPr>
              <a:t>Creer</a:t>
            </a:r>
            <a:r>
              <a:rPr kumimoji="0" lang="en-US" sz="2000" u="none" strike="noStrike" kern="120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rPr>
              <a:t> un </a:t>
            </a:r>
            <a:r>
              <a:rPr kumimoji="0" lang="en-US" sz="2000" u="none" strike="noStrike" kern="1200" cap="none" spc="0" normalizeH="0" baseline="0" noProof="0" dirty="0" err="1">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rPr>
              <a:t>utilisateur</a:t>
            </a:r>
            <a:r>
              <a:rPr kumimoji="0" lang="en-US" sz="2000" u="none" strike="noStrike" kern="120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rPr>
              <a:t> IAM </a:t>
            </a:r>
            <a:r>
              <a:rPr kumimoji="0" lang="en-US" sz="2000" b="1" u="none" strike="noStrike" kern="1200" cap="none" spc="0" normalizeH="0" baseline="0" noProof="0" dirty="0" err="1">
                <a:ln>
                  <a:noFill/>
                </a:ln>
                <a:solidFill>
                  <a:srgbClr val="0070C0"/>
                </a:solidFill>
                <a:effectLst/>
                <a:uLnTx/>
                <a:uFillTx/>
                <a:latin typeface="Amazon Ember" panose="020B0603020204020204" pitchFamily="34" charset="0"/>
                <a:ea typeface="Amazon Ember" panose="020B0603020204020204" pitchFamily="34" charset="0"/>
                <a:cs typeface="Amazon Ember" panose="020B0603020204020204" pitchFamily="34" charset="0"/>
              </a:rPr>
              <a:t>individuel</a:t>
            </a:r>
            <a:r>
              <a:rPr lang="en-US"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 </a:t>
            </a:r>
            <a:r>
              <a:rPr kumimoji="0" lang="en-US" sz="2000" u="none" strike="noStrike" kern="120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rPr>
              <a:t>.</a:t>
            </a:r>
          </a:p>
          <a:p>
            <a:pPr marL="257175" marR="0" lvl="0" indent="-257175" algn="l" defTabSz="342900" rtl="0" eaLnBrk="1" fontAlgn="auto" latinLnBrk="0" hangingPunct="1">
              <a:lnSpc>
                <a:spcPct val="100000"/>
              </a:lnSpc>
              <a:spcBef>
                <a:spcPts val="2400"/>
              </a:spcBef>
              <a:spcAft>
                <a:spcPts val="0"/>
              </a:spcAft>
              <a:buClr>
                <a:srgbClr val="FBA019"/>
              </a:buClr>
              <a:buSzTx/>
              <a:buFont typeface="Wingdings" panose="05000000000000000000" pitchFamily="2" charset="2"/>
              <a:buChar char="§"/>
              <a:tabLst/>
              <a:defRPr/>
            </a:pPr>
            <a:r>
              <a:rPr kumimoji="0" lang="en-US" sz="2000" b="1" u="none" strike="noStrike" kern="1200" cap="none" spc="0" normalizeH="0" baseline="0" noProof="0" dirty="0" err="1">
                <a:ln>
                  <a:noFill/>
                </a:ln>
                <a:solidFill>
                  <a:srgbClr val="0070C0"/>
                </a:solidFill>
                <a:effectLst/>
                <a:uLnTx/>
                <a:uFillTx/>
                <a:latin typeface="Amazon Ember" panose="020B0603020204020204" pitchFamily="34" charset="0"/>
                <a:ea typeface="Amazon Ember" panose="020B0603020204020204" pitchFamily="34" charset="0"/>
                <a:cs typeface="Amazon Ember" panose="020B0603020204020204" pitchFamily="34" charset="0"/>
              </a:rPr>
              <a:t>Utliser</a:t>
            </a:r>
            <a:r>
              <a:rPr kumimoji="0" lang="en-US" sz="2000" b="1" u="none" strike="noStrike" kern="1200" cap="none" spc="0" normalizeH="0" baseline="0" noProof="0" dirty="0">
                <a:ln>
                  <a:noFill/>
                </a:ln>
                <a:solidFill>
                  <a:srgbClr val="0070C0"/>
                </a:solidFill>
                <a:effectLst/>
                <a:uLnTx/>
                <a:uFillTx/>
                <a:latin typeface="Amazon Ember" panose="020B0603020204020204" pitchFamily="34" charset="0"/>
                <a:ea typeface="Amazon Ember" panose="020B0603020204020204" pitchFamily="34" charset="0"/>
                <a:cs typeface="Amazon Ember" panose="020B0603020204020204" pitchFamily="34" charset="0"/>
              </a:rPr>
              <a:t> les groups </a:t>
            </a:r>
            <a:r>
              <a:rPr kumimoji="0" lang="en-US" sz="2000" u="none" strike="noStrike" kern="120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rPr>
              <a:t>pour assigner les </a:t>
            </a:r>
            <a:r>
              <a:rPr kumimoji="0" lang="en-US" sz="2000" u="none" strike="noStrike" kern="1200" cap="none" spc="0" normalizeH="0" baseline="0" noProof="0" dirty="0" err="1">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rPr>
              <a:t>autorisations</a:t>
            </a:r>
            <a:r>
              <a:rPr kumimoji="0" lang="en-US" sz="2000" u="none" strike="noStrike" kern="120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rPr>
              <a:t> au </a:t>
            </a:r>
            <a:r>
              <a:rPr kumimoji="0" lang="en-US" sz="2000" u="none" strike="noStrike" kern="1200" cap="none" spc="0" normalizeH="0" baseline="0" noProof="0" dirty="0" err="1">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rPr>
              <a:t>utilisateurs</a:t>
            </a:r>
            <a:r>
              <a:rPr kumimoji="0" lang="en-US" sz="2000" u="none" strike="noStrike" kern="120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rPr>
              <a:t> IAM.</a:t>
            </a:r>
          </a:p>
          <a:p>
            <a:pPr marL="257175" marR="0" lvl="0" indent="-257175" algn="l" defTabSz="342900" rtl="0" eaLnBrk="1" fontAlgn="auto" latinLnBrk="0" hangingPunct="1">
              <a:lnSpc>
                <a:spcPct val="100000"/>
              </a:lnSpc>
              <a:spcBef>
                <a:spcPts val="2400"/>
              </a:spcBef>
              <a:spcAft>
                <a:spcPts val="0"/>
              </a:spcAft>
              <a:buClr>
                <a:srgbClr val="FBA019"/>
              </a:buClr>
              <a:buSzTx/>
              <a:buFont typeface="Wingdings" panose="05000000000000000000" pitchFamily="2" charset="2"/>
              <a:buChar char="§"/>
              <a:tabLst/>
              <a:defRPr/>
            </a:pPr>
            <a:r>
              <a:rPr lang="en-US" dirty="0">
                <a:solidFill>
                  <a:srgbClr val="474746"/>
                </a:solidFill>
                <a:latin typeface="Amazon Ember" panose="020B0603020204020204" pitchFamily="34" charset="0"/>
                <a:ea typeface="Amazon Ember" panose="020B0603020204020204" pitchFamily="34" charset="0"/>
                <a:cs typeface="Amazon Ember" panose="020B0603020204020204" pitchFamily="34" charset="0"/>
              </a:rPr>
              <a:t>Accorder le</a:t>
            </a:r>
            <a:r>
              <a:rPr kumimoji="0" lang="en-US" sz="2000" u="none" strike="noStrike" kern="120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rPr>
              <a:t> </a:t>
            </a:r>
            <a:r>
              <a:rPr lang="en-US" b="1" dirty="0" err="1">
                <a:solidFill>
                  <a:srgbClr val="0070C0"/>
                </a:solidFill>
                <a:latin typeface="Amazon Ember" panose="020B0603020204020204" pitchFamily="34" charset="0"/>
                <a:ea typeface="Amazon Ember" panose="020B0603020204020204" pitchFamily="34" charset="0"/>
                <a:cs typeface="Amazon Ember" panose="020B0603020204020204" pitchFamily="34" charset="0"/>
              </a:rPr>
              <a:t>moindre</a:t>
            </a:r>
            <a:r>
              <a:rPr kumimoji="0" lang="en-US" sz="2000" b="1" u="none" strike="noStrike" kern="1200" cap="none" spc="0" normalizeH="0" baseline="0" noProof="0" dirty="0">
                <a:ln>
                  <a:noFill/>
                </a:ln>
                <a:solidFill>
                  <a:srgbClr val="0070C0"/>
                </a:solidFill>
                <a:effectLst/>
                <a:uLnTx/>
                <a:uFillTx/>
                <a:latin typeface="Amazon Ember" panose="020B0603020204020204" pitchFamily="34" charset="0"/>
                <a:ea typeface="Amazon Ember" panose="020B0603020204020204" pitchFamily="34" charset="0"/>
                <a:cs typeface="Amazon Ember" panose="020B0603020204020204" pitchFamily="34" charset="0"/>
              </a:rPr>
              <a:t> privilege</a:t>
            </a:r>
            <a:r>
              <a:rPr kumimoji="0" lang="en-US" sz="2000" u="none" strike="noStrike" kern="120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rPr>
              <a:t>.</a:t>
            </a:r>
          </a:p>
          <a:p>
            <a:pPr marL="257175" marR="0" lvl="0" indent="-257175" algn="l" defTabSz="342900" rtl="0" eaLnBrk="1" fontAlgn="auto" latinLnBrk="0" hangingPunct="1">
              <a:lnSpc>
                <a:spcPct val="100000"/>
              </a:lnSpc>
              <a:spcBef>
                <a:spcPts val="2400"/>
              </a:spcBef>
              <a:spcAft>
                <a:spcPts val="0"/>
              </a:spcAft>
              <a:buClr>
                <a:srgbClr val="FBA019"/>
              </a:buClr>
              <a:buSzTx/>
              <a:buFont typeface="Wingdings" panose="05000000000000000000" pitchFamily="2" charset="2"/>
              <a:buChar char="§"/>
              <a:tabLst/>
              <a:defRPr/>
            </a:pPr>
            <a:r>
              <a:rPr lang="en-US" dirty="0" err="1">
                <a:solidFill>
                  <a:srgbClr val="474746"/>
                </a:solidFill>
                <a:latin typeface="Amazon Ember" panose="020B0603020204020204" pitchFamily="34" charset="0"/>
                <a:ea typeface="Amazon Ember" panose="020B0603020204020204" pitchFamily="34" charset="0"/>
                <a:cs typeface="Amazon Ember" panose="020B0603020204020204" pitchFamily="34" charset="0"/>
              </a:rPr>
              <a:t>Utiliser</a:t>
            </a:r>
            <a:r>
              <a:rPr kumimoji="0" lang="en-US" sz="2000" u="none" strike="noStrike" kern="120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rPr>
              <a:t> </a:t>
            </a:r>
            <a:r>
              <a:rPr lang="en-US" dirty="0" err="1">
                <a:solidFill>
                  <a:srgbClr val="474746"/>
                </a:solidFill>
                <a:latin typeface="Amazon Ember" panose="020B0603020204020204" pitchFamily="34" charset="0"/>
                <a:ea typeface="Amazon Ember" panose="020B0603020204020204" pitchFamily="34" charset="0"/>
                <a:cs typeface="Amazon Ember" panose="020B0603020204020204" pitchFamily="34" charset="0"/>
              </a:rPr>
              <a:t>une</a:t>
            </a:r>
            <a:r>
              <a:rPr kumimoji="0" lang="en-US" sz="2000" u="none" strike="noStrike" kern="120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rPr>
              <a:t> </a:t>
            </a:r>
            <a:r>
              <a:rPr kumimoji="0" lang="en-US" sz="2000" b="1" u="none" strike="noStrike" kern="1200" cap="none" spc="0" normalizeH="0" baseline="0" noProof="0" dirty="0" err="1">
                <a:ln>
                  <a:noFill/>
                </a:ln>
                <a:solidFill>
                  <a:srgbClr val="0070C0"/>
                </a:solidFill>
                <a:effectLst/>
                <a:uLnTx/>
                <a:uFillTx/>
                <a:latin typeface="Amazon Ember" panose="020B0603020204020204" pitchFamily="34" charset="0"/>
                <a:ea typeface="Amazon Ember" panose="020B0603020204020204" pitchFamily="34" charset="0"/>
                <a:cs typeface="Amazon Ember" panose="020B0603020204020204" pitchFamily="34" charset="0"/>
              </a:rPr>
              <a:t>stratégie</a:t>
            </a:r>
            <a:r>
              <a:rPr kumimoji="0" lang="en-US" sz="2000" b="1" u="none" strike="noStrike" kern="1200" cap="none" spc="0" normalizeH="0" baseline="0" noProof="0" dirty="0">
                <a:ln>
                  <a:noFill/>
                </a:ln>
                <a:solidFill>
                  <a:srgbClr val="0070C0"/>
                </a:solidFill>
                <a:effectLst/>
                <a:uLnTx/>
                <a:uFillTx/>
                <a:latin typeface="Amazon Ember" panose="020B0603020204020204" pitchFamily="34" charset="0"/>
                <a:ea typeface="Amazon Ember" panose="020B0603020204020204" pitchFamily="34" charset="0"/>
                <a:cs typeface="Amazon Ember" panose="020B0603020204020204" pitchFamily="34" charset="0"/>
              </a:rPr>
              <a:t> de mot de passe forte</a:t>
            </a:r>
            <a:r>
              <a:rPr kumimoji="0" lang="en-US" sz="2000" u="none" strike="noStrike" kern="120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rPr>
              <a:t>.</a:t>
            </a:r>
          </a:p>
          <a:p>
            <a:pPr marL="257175" marR="0" lvl="0" indent="-257175" algn="l" defTabSz="342900" rtl="0" eaLnBrk="1" fontAlgn="auto" latinLnBrk="0" hangingPunct="1">
              <a:lnSpc>
                <a:spcPct val="100000"/>
              </a:lnSpc>
              <a:spcBef>
                <a:spcPts val="2400"/>
              </a:spcBef>
              <a:spcAft>
                <a:spcPts val="0"/>
              </a:spcAft>
              <a:buClr>
                <a:srgbClr val="FBA019"/>
              </a:buClr>
              <a:buSzTx/>
              <a:buFont typeface="Wingdings" panose="05000000000000000000" pitchFamily="2" charset="2"/>
              <a:buChar char="§"/>
              <a:tabLst/>
              <a:defRPr/>
            </a:pPr>
            <a:r>
              <a:rPr lang="en-US" dirty="0" err="1">
                <a:solidFill>
                  <a:srgbClr val="474746"/>
                </a:solidFill>
                <a:latin typeface="Amazon Ember" panose="020B0603020204020204" pitchFamily="34" charset="0"/>
                <a:ea typeface="Amazon Ember" panose="020B0603020204020204" pitchFamily="34" charset="0"/>
                <a:cs typeface="Amazon Ember" panose="020B0603020204020204" pitchFamily="34" charset="0"/>
              </a:rPr>
              <a:t>Activer</a:t>
            </a:r>
            <a:r>
              <a:rPr kumimoji="0" lang="en-US" sz="2000" u="none" strike="noStrike" kern="120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rPr>
              <a:t> </a:t>
            </a:r>
            <a:r>
              <a:rPr kumimoji="0" lang="en-US" sz="2000" b="1" u="none" strike="noStrike" kern="1200" cap="none" spc="0" normalizeH="0" baseline="0" noProof="0" dirty="0">
                <a:ln>
                  <a:noFill/>
                </a:ln>
                <a:solidFill>
                  <a:srgbClr val="0070C0"/>
                </a:solidFill>
                <a:effectLst/>
                <a:uLnTx/>
                <a:uFillTx/>
                <a:latin typeface="Amazon Ember" panose="020B0603020204020204" pitchFamily="34" charset="0"/>
                <a:ea typeface="Amazon Ember" panose="020B0603020204020204" pitchFamily="34" charset="0"/>
                <a:cs typeface="Amazon Ember" panose="020B0603020204020204" pitchFamily="34" charset="0"/>
              </a:rPr>
              <a:t>MFA </a:t>
            </a:r>
            <a:r>
              <a:rPr kumimoji="0" lang="en-US" sz="2000" u="none" strike="noStrike" kern="120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rPr>
              <a:t>pour les </a:t>
            </a:r>
            <a:r>
              <a:rPr kumimoji="0" lang="en-US" sz="2000" u="none" strike="noStrike" kern="1200" cap="none" spc="0" normalizeH="0" baseline="0" noProof="0" dirty="0" err="1">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rPr>
              <a:t>utilisateurs</a:t>
            </a:r>
            <a:r>
              <a:rPr lang="en-US" dirty="0">
                <a:solidFill>
                  <a:srgbClr val="474746"/>
                </a:solidFill>
                <a:latin typeface="Amazon Ember" panose="020B0603020204020204" pitchFamily="34" charset="0"/>
                <a:ea typeface="Amazon Ember" panose="020B0603020204020204" pitchFamily="34" charset="0"/>
                <a:cs typeface="Amazon Ember" panose="020B0603020204020204" pitchFamily="34" charset="0"/>
              </a:rPr>
              <a:t> </a:t>
            </a:r>
            <a:r>
              <a:rPr lang="en-US" dirty="0" err="1">
                <a:solidFill>
                  <a:srgbClr val="474746"/>
                </a:solidFill>
                <a:latin typeface="Amazon Ember" panose="020B0603020204020204" pitchFamily="34" charset="0"/>
                <a:ea typeface="Amazon Ember" panose="020B0603020204020204" pitchFamily="34" charset="0"/>
                <a:cs typeface="Amazon Ember" panose="020B0603020204020204" pitchFamily="34" charset="0"/>
              </a:rPr>
              <a:t>importants</a:t>
            </a:r>
            <a:r>
              <a:rPr kumimoji="0" lang="en-US" sz="2000" u="none" strike="noStrike" kern="120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rPr>
              <a:t>.</a:t>
            </a:r>
          </a:p>
        </p:txBody>
      </p:sp>
    </p:spTree>
    <p:custDataLst>
      <p:tags r:id="rId1"/>
    </p:custDataLst>
    <p:extLst>
      <p:ext uri="{BB962C8B-B14F-4D97-AF65-F5344CB8AC3E}">
        <p14:creationId xmlns:p14="http://schemas.microsoft.com/office/powerpoint/2010/main" val="45034207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8539" y="158621"/>
            <a:ext cx="11115261" cy="989044"/>
          </a:xfrm>
        </p:spPr>
        <p:txBody>
          <a:bodyPr>
            <a:noAutofit/>
          </a:bodyPr>
          <a:lstStyle/>
          <a:p>
            <a:r>
              <a:rPr lang="en-US" dirty="0"/>
              <a:t>In Review</a:t>
            </a:r>
          </a:p>
        </p:txBody>
      </p:sp>
      <p:pic>
        <p:nvPicPr>
          <p:cNvPr id="145" name="Picture 144" descr="IAM.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1343280" y="5811120"/>
            <a:ext cx="977927" cy="977927"/>
          </a:xfrm>
          <a:prstGeom prst="rect">
            <a:avLst/>
          </a:prstGeom>
        </p:spPr>
      </p:pic>
      <p:sp>
        <p:nvSpPr>
          <p:cNvPr id="5" name="Content Placeholder 2">
            <a:extLst>
              <a:ext uri="{FF2B5EF4-FFF2-40B4-BE49-F238E27FC236}">
                <a16:creationId xmlns:a16="http://schemas.microsoft.com/office/drawing/2014/main" id="{7ED69CA5-A4B1-B048-BC9A-4E23FA37D5FE}"/>
              </a:ext>
            </a:extLst>
          </p:cNvPr>
          <p:cNvSpPr>
            <a:spLocks noGrp="1"/>
          </p:cNvSpPr>
          <p:nvPr>
            <p:ph idx="1"/>
          </p:nvPr>
        </p:nvSpPr>
        <p:spPr>
          <a:xfrm>
            <a:off x="457572" y="1549793"/>
            <a:ext cx="10896227" cy="4678012"/>
          </a:xfrm>
        </p:spPr>
        <p:txBody>
          <a:bodyPr>
            <a:noAutofit/>
          </a:bodyPr>
          <a:lstStyle/>
          <a:p>
            <a:pPr marL="479425" indent="-479425">
              <a:spcBef>
                <a:spcPts val="600"/>
              </a:spcBef>
              <a:spcAft>
                <a:spcPts val="600"/>
              </a:spcAft>
            </a:pPr>
            <a:r>
              <a:rPr lang="en-US" sz="2400" dirty="0"/>
              <a:t>AWS can be accessed in three ways:</a:t>
            </a:r>
          </a:p>
          <a:p>
            <a:pPr marL="936625" lvl="1" indent="-479425">
              <a:spcBef>
                <a:spcPts val="600"/>
              </a:spcBef>
              <a:spcAft>
                <a:spcPts val="600"/>
              </a:spcAft>
            </a:pPr>
            <a:r>
              <a:rPr lang="en-US" sz="2200" dirty="0"/>
              <a:t>Via the AWS Management Console</a:t>
            </a:r>
          </a:p>
          <a:p>
            <a:pPr marL="936625" lvl="1" indent="-479425">
              <a:spcBef>
                <a:spcPts val="600"/>
              </a:spcBef>
              <a:spcAft>
                <a:spcPts val="600"/>
              </a:spcAft>
            </a:pPr>
            <a:r>
              <a:rPr lang="en-US" sz="2200" dirty="0"/>
              <a:t>Programmatically (using the CLI)</a:t>
            </a:r>
          </a:p>
          <a:p>
            <a:pPr marL="936625" lvl="1" indent="-479425">
              <a:spcBef>
                <a:spcPts val="600"/>
              </a:spcBef>
              <a:spcAft>
                <a:spcPts val="600"/>
              </a:spcAft>
            </a:pPr>
            <a:r>
              <a:rPr lang="en-US" sz="2200" dirty="0"/>
              <a:t>Using the SDK</a:t>
            </a:r>
          </a:p>
          <a:p>
            <a:pPr marL="479425" indent="-479425">
              <a:spcBef>
                <a:spcPts val="600"/>
              </a:spcBef>
              <a:spcAft>
                <a:spcPts val="600"/>
              </a:spcAft>
            </a:pPr>
            <a:r>
              <a:rPr lang="en-US" sz="2400" dirty="0"/>
              <a:t>Root account is the email address used to set up the AWS account and </a:t>
            </a:r>
            <a:r>
              <a:rPr lang="en-US" sz="2400" i="1" dirty="0"/>
              <a:t>always</a:t>
            </a:r>
            <a:r>
              <a:rPr lang="en-US" sz="2400" dirty="0"/>
              <a:t> has full administrator access.</a:t>
            </a:r>
          </a:p>
          <a:p>
            <a:pPr marL="936625" lvl="1" indent="-479425">
              <a:spcBef>
                <a:spcPts val="600"/>
              </a:spcBef>
              <a:spcAft>
                <a:spcPts val="600"/>
              </a:spcAft>
            </a:pPr>
            <a:r>
              <a:rPr lang="en-US" sz="2200" dirty="0"/>
              <a:t>These credentials should never be given to anyone.</a:t>
            </a:r>
          </a:p>
          <a:p>
            <a:pPr marL="936625" lvl="1" indent="-479425">
              <a:spcBef>
                <a:spcPts val="600"/>
              </a:spcBef>
              <a:spcAft>
                <a:spcPts val="600"/>
              </a:spcAft>
            </a:pPr>
            <a:r>
              <a:rPr lang="en-US" sz="2200" dirty="0"/>
              <a:t>The AWS Account Root User access keys should be deleted after login.</a:t>
            </a:r>
          </a:p>
          <a:p>
            <a:pPr marL="936625" lvl="1" indent="-479425">
              <a:spcBef>
                <a:spcPts val="600"/>
              </a:spcBef>
              <a:spcAft>
                <a:spcPts val="600"/>
              </a:spcAft>
            </a:pPr>
            <a:r>
              <a:rPr lang="en-US" sz="2200" dirty="0"/>
              <a:t>A user should be created for each individual within the organization.</a:t>
            </a:r>
          </a:p>
          <a:p>
            <a:pPr marL="936625" lvl="1" indent="-479425">
              <a:spcBef>
                <a:spcPts val="600"/>
              </a:spcBef>
              <a:spcAft>
                <a:spcPts val="600"/>
              </a:spcAft>
            </a:pPr>
            <a:r>
              <a:rPr lang="en-US" sz="2200" dirty="0"/>
              <a:t>The root account should always be secured with MFA.</a:t>
            </a:r>
          </a:p>
          <a:p>
            <a:pPr marL="479425" indent="-479425">
              <a:spcBef>
                <a:spcPts val="600"/>
              </a:spcBef>
              <a:spcAft>
                <a:spcPts val="600"/>
              </a:spcAft>
            </a:pPr>
            <a:endParaRPr lang="en-US" sz="2400" dirty="0"/>
          </a:p>
        </p:txBody>
      </p:sp>
    </p:spTree>
    <p:custDataLst>
      <p:tags r:id="rId1"/>
    </p:custDataLst>
    <p:extLst>
      <p:ext uri="{BB962C8B-B14F-4D97-AF65-F5344CB8AC3E}">
        <p14:creationId xmlns:p14="http://schemas.microsoft.com/office/powerpoint/2010/main" val="7667932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Modèle</a:t>
            </a:r>
            <a:r>
              <a:rPr lang="en-US" dirty="0"/>
              <a:t> de </a:t>
            </a:r>
            <a:r>
              <a:rPr lang="en-US" dirty="0" err="1"/>
              <a:t>responsabilité</a:t>
            </a:r>
            <a:r>
              <a:rPr lang="en-US" dirty="0"/>
              <a:t> </a:t>
            </a:r>
            <a:r>
              <a:rPr lang="en-US" dirty="0" err="1"/>
              <a:t>partagée</a:t>
            </a:r>
            <a:endParaRPr lang="en-US" dirty="0"/>
          </a:p>
        </p:txBody>
      </p:sp>
      <p:sp>
        <p:nvSpPr>
          <p:cNvPr id="38" name="TextBox 37"/>
          <p:cNvSpPr txBox="1"/>
          <p:nvPr/>
        </p:nvSpPr>
        <p:spPr>
          <a:xfrm>
            <a:off x="1486668" y="2499786"/>
            <a:ext cx="1849015" cy="605336"/>
          </a:xfrm>
          <a:prstGeom prst="rect">
            <a:avLst/>
          </a:prstGeom>
          <a:noFill/>
        </p:spPr>
        <p:txBody>
          <a:bodyPr wrap="square" lIns="50808" tIns="25421" rIns="50808" bIns="25421"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chemeClr val="accent1">
                    <a:lumMod val="50000"/>
                  </a:schemeClr>
                </a:solidFill>
                <a:effectLst/>
                <a:uLnTx/>
                <a:uFillTx/>
                <a:latin typeface="Amazon Ember" panose="020B0603020204020204" pitchFamily="34" charset="0"/>
                <a:ea typeface="Amazon Ember" panose="020B0603020204020204" pitchFamily="34" charset="0"/>
                <a:cs typeface="Amazon Ember" panose="020B0603020204020204" pitchFamily="34" charset="0"/>
              </a:rPr>
              <a:t>Customer</a:t>
            </a:r>
          </a:p>
          <a:p>
            <a:pPr marL="0" marR="0" lvl="0" indent="0" defTabSz="4572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chemeClr val="accent1">
                    <a:lumMod val="50000"/>
                  </a:schemeClr>
                </a:solidFill>
                <a:effectLst/>
                <a:uLnTx/>
                <a:uFillTx/>
                <a:latin typeface="Amazon Ember" panose="020B0603020204020204" pitchFamily="34" charset="0"/>
                <a:ea typeface="Amazon Ember" panose="020B0603020204020204" pitchFamily="34" charset="0"/>
                <a:cs typeface="Amazon Ember" panose="020B0603020204020204" pitchFamily="34" charset="0"/>
              </a:rPr>
              <a:t>Responsibility</a:t>
            </a:r>
          </a:p>
        </p:txBody>
      </p:sp>
      <p:sp>
        <p:nvSpPr>
          <p:cNvPr id="42" name="TextBox 41"/>
          <p:cNvSpPr txBox="1"/>
          <p:nvPr/>
        </p:nvSpPr>
        <p:spPr>
          <a:xfrm>
            <a:off x="1500422" y="4428148"/>
            <a:ext cx="1849015" cy="605336"/>
          </a:xfrm>
          <a:prstGeom prst="rect">
            <a:avLst/>
          </a:prstGeom>
          <a:noFill/>
        </p:spPr>
        <p:txBody>
          <a:bodyPr wrap="square" lIns="50808" tIns="25421" rIns="50808" bIns="25421"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FF9933"/>
                </a:solidFill>
                <a:effectLst/>
                <a:uLnTx/>
                <a:uFillTx/>
                <a:latin typeface="Amazon Ember" panose="020B0603020204020204" pitchFamily="34" charset="0"/>
                <a:ea typeface="Amazon Ember" panose="020B0603020204020204" pitchFamily="34" charset="0"/>
                <a:cs typeface="Amazon Ember" panose="020B0603020204020204" pitchFamily="34" charset="0"/>
              </a:rPr>
              <a:t>AWS</a:t>
            </a:r>
          </a:p>
          <a:p>
            <a:pPr marL="0" marR="0" lvl="0" indent="0" defTabSz="4572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FF9933"/>
                </a:solidFill>
                <a:effectLst/>
                <a:uLnTx/>
                <a:uFillTx/>
                <a:latin typeface="Amazon Ember" panose="020B0603020204020204" pitchFamily="34" charset="0"/>
                <a:ea typeface="Amazon Ember" panose="020B0603020204020204" pitchFamily="34" charset="0"/>
                <a:cs typeface="Amazon Ember" panose="020B0603020204020204" pitchFamily="34" charset="0"/>
              </a:rPr>
              <a:t>Responsibility</a:t>
            </a:r>
          </a:p>
        </p:txBody>
      </p:sp>
      <p:grpSp>
        <p:nvGrpSpPr>
          <p:cNvPr id="5" name="Group 4"/>
          <p:cNvGrpSpPr/>
          <p:nvPr/>
        </p:nvGrpSpPr>
        <p:grpSpPr>
          <a:xfrm>
            <a:off x="2465287" y="1499137"/>
            <a:ext cx="7846110" cy="4630295"/>
            <a:chOff x="2930747" y="1732405"/>
            <a:chExt cx="6778938" cy="3903570"/>
          </a:xfrm>
        </p:grpSpPr>
        <p:grpSp>
          <p:nvGrpSpPr>
            <p:cNvPr id="43" name="Group 42"/>
            <p:cNvGrpSpPr/>
            <p:nvPr/>
          </p:nvGrpSpPr>
          <p:grpSpPr>
            <a:xfrm>
              <a:off x="2930747" y="1732405"/>
              <a:ext cx="6778938" cy="3903570"/>
              <a:chOff x="1219200" y="829535"/>
              <a:chExt cx="7315200" cy="4180615"/>
            </a:xfrm>
          </p:grpSpPr>
          <p:sp>
            <p:nvSpPr>
              <p:cNvPr id="48" name="Rectangle 5"/>
              <p:cNvSpPr/>
              <p:nvPr/>
            </p:nvSpPr>
            <p:spPr bwMode="auto">
              <a:xfrm>
                <a:off x="2168804" y="3081348"/>
                <a:ext cx="5441311" cy="933699"/>
              </a:xfrm>
              <a:prstGeom prst="roundRect">
                <a:avLst/>
              </a:prstGeom>
              <a:solidFill>
                <a:srgbClr val="E46C0A"/>
              </a:solidFill>
              <a:ln w="38100" cap="flat" cmpd="sng" algn="ctr">
                <a:noFill/>
                <a:prstDash val="solid"/>
                <a:headEnd type="none" w="med" len="med"/>
                <a:tailEnd type="none" w="med" len="med"/>
              </a:ln>
              <a:effectLst/>
            </p:spPr>
            <p:txBody>
              <a:bodyPr lIns="67744" tIns="33895" rIns="67744" bIns="33895"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338953" rtl="0" eaLnBrk="1" fontAlgn="base" latinLnBrk="0" hangingPunct="1">
                  <a:lnSpc>
                    <a:spcPct val="100000"/>
                  </a:lnSpc>
                  <a:spcBef>
                    <a:spcPct val="0"/>
                  </a:spcBef>
                  <a:spcAft>
                    <a:spcPct val="0"/>
                  </a:spcAft>
                  <a:buClrTx/>
                  <a:buSzTx/>
                  <a:buFontTx/>
                  <a:buNone/>
                  <a:tabLst/>
                  <a:defRPr/>
                </a:pPr>
                <a:endParaRPr kumimoji="0" lang="en-US" altLang="ja-JP" sz="1800" b="0" i="0" u="none" strike="noStrike" kern="1200" cap="none" spc="0" normalizeH="0" baseline="0" noProof="0" dirty="0">
                  <a:ln>
                    <a:noFill/>
                  </a:ln>
                  <a:solidFill>
                    <a:prstClr val="black"/>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sym typeface="Times New Roman" pitchFamily="18" charset="0"/>
                </a:endParaRPr>
              </a:p>
            </p:txBody>
          </p:sp>
          <p:sp>
            <p:nvSpPr>
              <p:cNvPr id="51" name="TextBox 5"/>
              <p:cNvSpPr txBox="1"/>
              <p:nvPr/>
            </p:nvSpPr>
            <p:spPr>
              <a:xfrm>
                <a:off x="2188702" y="3074980"/>
                <a:ext cx="3209262" cy="298965"/>
              </a:xfrm>
              <a:prstGeom prst="roundRect">
                <a:avLst/>
              </a:prstGeom>
              <a:noFill/>
              <a:ln>
                <a:noFill/>
              </a:ln>
              <a:effectLst/>
            </p:spPr>
            <p:txBody>
              <a:bodyPr wrap="square" lIns="67744" tIns="33895" rIns="67744" bIns="33895"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338953"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dirty="0">
                    <a:ln>
                      <a:noFill/>
                    </a:ln>
                    <a:solidFill>
                      <a:prstClr val="white"/>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AWS Foundation Services</a:t>
                </a:r>
              </a:p>
            </p:txBody>
          </p:sp>
          <p:sp>
            <p:nvSpPr>
              <p:cNvPr id="52" name="Rectangle 7"/>
              <p:cNvSpPr/>
              <p:nvPr/>
            </p:nvSpPr>
            <p:spPr bwMode="auto">
              <a:xfrm>
                <a:off x="2267577" y="3457754"/>
                <a:ext cx="1243876" cy="486382"/>
              </a:xfrm>
              <a:prstGeom prst="roundRect">
                <a:avLst/>
              </a:prstGeom>
              <a:solidFill>
                <a:sysClr val="window" lastClr="FFFFFF"/>
              </a:solidFill>
              <a:ln w="25400" cap="flat" cmpd="sng" algn="ctr">
                <a:noFill/>
                <a:prstDash val="solid"/>
                <a:headEnd type="none" w="med" len="med"/>
                <a:tailEnd type="none" w="med" len="med"/>
              </a:ln>
              <a:effectLst/>
            </p:spPr>
            <p:txBody>
              <a:bodyPr lIns="67744" tIns="33895" rIns="67744" bIns="33895"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marL="0" marR="0" lvl="0" indent="0" algn="ctr" defTabSz="338953" rtl="0" eaLnBrk="1" fontAlgn="base" latinLnBrk="0" hangingPunct="1">
                  <a:lnSpc>
                    <a:spcPct val="100000"/>
                  </a:lnSpc>
                  <a:spcBef>
                    <a:spcPct val="0"/>
                  </a:spcBef>
                  <a:spcAft>
                    <a:spcPct val="0"/>
                  </a:spcAft>
                  <a:buClrTx/>
                  <a:buSzTx/>
                  <a:buFontTx/>
                  <a:buNone/>
                  <a:tabLst/>
                  <a:defRPr/>
                </a:pPr>
                <a:r>
                  <a:rPr kumimoji="0" lang="en-US" altLang="ja-JP" sz="1600" b="1" i="0" u="none" strike="noStrike" kern="1200" cap="none" spc="0" normalizeH="0" baseline="0" noProof="0" dirty="0">
                    <a:ln>
                      <a:noFill/>
                    </a:ln>
                    <a:solidFill>
                      <a:schemeClr val="accent2">
                        <a:lumMod val="50000"/>
                      </a:schemeClr>
                    </a:solidFill>
                    <a:effectLst/>
                    <a:uLnTx/>
                    <a:uFillTx/>
                    <a:latin typeface="Amazon Ember" panose="020B0603020204020204" pitchFamily="34" charset="0"/>
                    <a:ea typeface="Amazon Ember" panose="020B0603020204020204" pitchFamily="34" charset="0"/>
                    <a:cs typeface="Amazon Ember" panose="020B0603020204020204" pitchFamily="34" charset="0"/>
                    <a:sym typeface="Times New Roman" pitchFamily="18" charset="0"/>
                  </a:rPr>
                  <a:t>Compute</a:t>
                </a:r>
              </a:p>
            </p:txBody>
          </p:sp>
          <p:sp>
            <p:nvSpPr>
              <p:cNvPr id="53" name="Rounded Rectangle 52"/>
              <p:cNvSpPr/>
              <p:nvPr/>
            </p:nvSpPr>
            <p:spPr bwMode="auto">
              <a:xfrm>
                <a:off x="3610040" y="3452144"/>
                <a:ext cx="1296442" cy="486382"/>
              </a:xfrm>
              <a:prstGeom prst="roundRect">
                <a:avLst/>
              </a:prstGeom>
              <a:solidFill>
                <a:sysClr val="window" lastClr="FFFFFF"/>
              </a:solidFill>
              <a:ln w="25400" cap="flat" cmpd="sng" algn="ctr">
                <a:noFill/>
                <a:prstDash val="solid"/>
                <a:headEnd type="none" w="med" len="med"/>
                <a:tailEnd type="none" w="med" len="med"/>
              </a:ln>
              <a:effectLst/>
            </p:spPr>
            <p:txBody>
              <a:bodyPr lIns="67744" tIns="33895" rIns="67744" bIns="33895"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marL="0" marR="0" lvl="0" indent="0" algn="ctr" defTabSz="338953" rtl="0" eaLnBrk="1" fontAlgn="base" latinLnBrk="0" hangingPunct="1">
                  <a:lnSpc>
                    <a:spcPct val="100000"/>
                  </a:lnSpc>
                  <a:spcBef>
                    <a:spcPct val="0"/>
                  </a:spcBef>
                  <a:spcAft>
                    <a:spcPct val="0"/>
                  </a:spcAft>
                  <a:buClrTx/>
                  <a:buSzTx/>
                  <a:buFontTx/>
                  <a:buNone/>
                  <a:tabLst/>
                  <a:defRPr/>
                </a:pPr>
                <a:r>
                  <a:rPr lang="en-US" altLang="ja-JP" sz="1600" b="1" dirty="0">
                    <a:solidFill>
                      <a:schemeClr val="accent2">
                        <a:lumMod val="50000"/>
                      </a:schemeClr>
                    </a:solidFill>
                    <a:latin typeface="Amazon Ember" panose="020B0603020204020204" pitchFamily="34" charset="0"/>
                    <a:ea typeface="Amazon Ember" panose="020B0603020204020204" pitchFamily="34" charset="0"/>
                    <a:cs typeface="Amazon Ember" panose="020B0603020204020204" pitchFamily="34" charset="0"/>
                    <a:sym typeface="Times New Roman" pitchFamily="18" charset="0"/>
                  </a:rPr>
                  <a:t>Storage</a:t>
                </a:r>
              </a:p>
            </p:txBody>
          </p:sp>
          <p:sp>
            <p:nvSpPr>
              <p:cNvPr id="54" name="Rectangle 7"/>
              <p:cNvSpPr/>
              <p:nvPr/>
            </p:nvSpPr>
            <p:spPr bwMode="auto">
              <a:xfrm>
                <a:off x="4993337" y="3457754"/>
                <a:ext cx="1266895" cy="486382"/>
              </a:xfrm>
              <a:prstGeom prst="roundRect">
                <a:avLst/>
              </a:prstGeom>
              <a:solidFill>
                <a:sysClr val="window" lastClr="FFFFFF"/>
              </a:solidFill>
              <a:ln w="25400" cap="flat" cmpd="sng" algn="ctr">
                <a:noFill/>
                <a:prstDash val="solid"/>
                <a:headEnd type="none" w="med" len="med"/>
                <a:tailEnd type="none" w="med" len="med"/>
              </a:ln>
              <a:effectLst/>
            </p:spPr>
            <p:txBody>
              <a:bodyPr lIns="67744" tIns="33895" rIns="67744" bIns="33895"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marL="0" marR="0" lvl="0" indent="0" algn="ctr" defTabSz="338953" rtl="0" eaLnBrk="1" fontAlgn="base" latinLnBrk="0" hangingPunct="1">
                  <a:lnSpc>
                    <a:spcPct val="100000"/>
                  </a:lnSpc>
                  <a:spcBef>
                    <a:spcPct val="0"/>
                  </a:spcBef>
                  <a:spcAft>
                    <a:spcPct val="0"/>
                  </a:spcAft>
                  <a:buClrTx/>
                  <a:buSzTx/>
                  <a:buFontTx/>
                  <a:buNone/>
                  <a:tabLst/>
                  <a:defRPr/>
                </a:pPr>
                <a:r>
                  <a:rPr lang="en-US" altLang="ja-JP" sz="1600" b="1" dirty="0">
                    <a:solidFill>
                      <a:schemeClr val="accent2">
                        <a:lumMod val="50000"/>
                      </a:schemeClr>
                    </a:solidFill>
                    <a:latin typeface="Amazon Ember" panose="020B0603020204020204" pitchFamily="34" charset="0"/>
                    <a:ea typeface="Amazon Ember" panose="020B0603020204020204" pitchFamily="34" charset="0"/>
                    <a:cs typeface="Amazon Ember" panose="020B0603020204020204" pitchFamily="34" charset="0"/>
                    <a:sym typeface="Times New Roman" pitchFamily="18" charset="0"/>
                  </a:rPr>
                  <a:t>Database</a:t>
                </a:r>
              </a:p>
            </p:txBody>
          </p:sp>
          <p:sp>
            <p:nvSpPr>
              <p:cNvPr id="55" name="Rectangle 7"/>
              <p:cNvSpPr/>
              <p:nvPr/>
            </p:nvSpPr>
            <p:spPr bwMode="auto">
              <a:xfrm>
                <a:off x="6339105" y="3457893"/>
                <a:ext cx="1187784" cy="480773"/>
              </a:xfrm>
              <a:prstGeom prst="roundRect">
                <a:avLst/>
              </a:prstGeom>
              <a:solidFill>
                <a:sysClr val="window" lastClr="FFFFFF"/>
              </a:solidFill>
              <a:ln w="25400" cap="flat" cmpd="sng" algn="ctr">
                <a:noFill/>
                <a:prstDash val="solid"/>
                <a:headEnd type="none" w="med" len="med"/>
                <a:tailEnd type="none" w="med" len="med"/>
              </a:ln>
              <a:effectLst/>
            </p:spPr>
            <p:txBody>
              <a:bodyPr lIns="67744" tIns="33895" rIns="67744" bIns="33895"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marL="0" marR="0" lvl="0" indent="0" algn="ctr" defTabSz="338953" rtl="0" eaLnBrk="1" fontAlgn="base" latinLnBrk="0" hangingPunct="1">
                  <a:lnSpc>
                    <a:spcPct val="100000"/>
                  </a:lnSpc>
                  <a:spcBef>
                    <a:spcPct val="0"/>
                  </a:spcBef>
                  <a:spcAft>
                    <a:spcPct val="0"/>
                  </a:spcAft>
                  <a:buClrTx/>
                  <a:buSzTx/>
                  <a:buFontTx/>
                  <a:buNone/>
                  <a:tabLst/>
                  <a:defRPr/>
                </a:pPr>
                <a:r>
                  <a:rPr lang="en-US" altLang="ja-JP" sz="1500" b="1" dirty="0">
                    <a:solidFill>
                      <a:schemeClr val="accent2">
                        <a:lumMod val="50000"/>
                      </a:schemeClr>
                    </a:solidFill>
                    <a:latin typeface="Amazon Ember" panose="020B0603020204020204" pitchFamily="34" charset="0"/>
                    <a:ea typeface="Amazon Ember" panose="020B0603020204020204" pitchFamily="34" charset="0"/>
                    <a:cs typeface="Amazon Ember" panose="020B0603020204020204" pitchFamily="34" charset="0"/>
                    <a:sym typeface="Times New Roman" pitchFamily="18" charset="0"/>
                  </a:rPr>
                  <a:t>Networking</a:t>
                </a:r>
              </a:p>
            </p:txBody>
          </p:sp>
          <p:sp>
            <p:nvSpPr>
              <p:cNvPr id="56" name="Rectangle 5"/>
              <p:cNvSpPr/>
              <p:nvPr/>
            </p:nvSpPr>
            <p:spPr bwMode="auto">
              <a:xfrm>
                <a:off x="2168908" y="4089427"/>
                <a:ext cx="5444187" cy="920723"/>
              </a:xfrm>
              <a:prstGeom prst="roundRect">
                <a:avLst/>
              </a:prstGeom>
              <a:solidFill>
                <a:srgbClr val="E46C0A"/>
              </a:solidFill>
              <a:ln w="38100" cap="flat" cmpd="sng" algn="ctr">
                <a:noFill/>
                <a:prstDash val="solid"/>
                <a:headEnd type="none" w="med" len="med"/>
                <a:tailEnd type="none" w="med" len="med"/>
              </a:ln>
              <a:effectLst/>
            </p:spPr>
            <p:txBody>
              <a:bodyPr lIns="67744" tIns="33895" rIns="67744" bIns="33895"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338953" rtl="0" eaLnBrk="1" fontAlgn="base" latinLnBrk="0" hangingPunct="1">
                  <a:lnSpc>
                    <a:spcPct val="100000"/>
                  </a:lnSpc>
                  <a:spcBef>
                    <a:spcPct val="0"/>
                  </a:spcBef>
                  <a:spcAft>
                    <a:spcPct val="0"/>
                  </a:spcAft>
                  <a:buClrTx/>
                  <a:buSzTx/>
                  <a:buFontTx/>
                  <a:buNone/>
                  <a:tabLst/>
                  <a:defRPr/>
                </a:pPr>
                <a:endParaRPr kumimoji="0" lang="en-US" altLang="ja-JP" sz="1800" b="0" i="0" u="none" strike="noStrike" kern="1200" cap="none" spc="0" normalizeH="0" baseline="0" noProof="0" dirty="0">
                  <a:ln>
                    <a:noFill/>
                  </a:ln>
                  <a:solidFill>
                    <a:prstClr val="black"/>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sym typeface="Times New Roman" pitchFamily="18" charset="0"/>
                </a:endParaRPr>
              </a:p>
            </p:txBody>
          </p:sp>
          <p:sp>
            <p:nvSpPr>
              <p:cNvPr id="57" name="TextBox 11"/>
              <p:cNvSpPr txBox="1"/>
              <p:nvPr/>
            </p:nvSpPr>
            <p:spPr>
              <a:xfrm>
                <a:off x="2188708" y="4205454"/>
                <a:ext cx="2001814" cy="621787"/>
              </a:xfrm>
              <a:prstGeom prst="roundRect">
                <a:avLst/>
              </a:prstGeom>
              <a:noFill/>
              <a:ln>
                <a:noFill/>
              </a:ln>
              <a:effectLst/>
            </p:spPr>
            <p:txBody>
              <a:bodyPr wrap="square" lIns="67744" tIns="33895" rIns="67744" bIns="33895"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338953"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AWS Global Infrastructure</a:t>
                </a:r>
              </a:p>
            </p:txBody>
          </p:sp>
          <p:sp>
            <p:nvSpPr>
              <p:cNvPr id="58" name="Rectangle 7"/>
              <p:cNvSpPr/>
              <p:nvPr/>
            </p:nvSpPr>
            <p:spPr bwMode="auto">
              <a:xfrm>
                <a:off x="4190558" y="4590212"/>
                <a:ext cx="1600482" cy="351359"/>
              </a:xfrm>
              <a:prstGeom prst="roundRect">
                <a:avLst/>
              </a:prstGeom>
              <a:solidFill>
                <a:sysClr val="window" lastClr="FFFFFF"/>
              </a:solidFill>
              <a:ln w="25400" cap="flat" cmpd="sng" algn="ctr">
                <a:noFill/>
                <a:prstDash val="solid"/>
                <a:headEnd type="none" w="med" len="med"/>
                <a:tailEnd type="none" w="med" len="med"/>
              </a:ln>
              <a:effectLst/>
            </p:spPr>
            <p:txBody>
              <a:bodyPr lIns="67744" tIns="33895" rIns="67744" bIns="33895" anchor="ctr"/>
              <a:lstStyle/>
              <a:p>
                <a:pPr marL="0" marR="0" lvl="0" indent="0" algn="ctr" defTabSz="338953" eaLnBrk="1" fontAlgn="base" latinLnBrk="0" hangingPunct="1">
                  <a:lnSpc>
                    <a:spcPct val="100000"/>
                  </a:lnSpc>
                  <a:spcBef>
                    <a:spcPct val="0"/>
                  </a:spcBef>
                  <a:spcAft>
                    <a:spcPct val="0"/>
                  </a:spcAft>
                  <a:buClrTx/>
                  <a:buSzTx/>
                  <a:buFontTx/>
                  <a:buNone/>
                  <a:tabLst/>
                  <a:defRPr/>
                </a:pPr>
                <a:r>
                  <a:rPr kumimoji="0" lang="en-US" altLang="ja-JP" sz="1400" b="1" i="0" u="none" strike="noStrike" kern="0" cap="none" spc="0" normalizeH="0" baseline="0" noProof="0" dirty="0">
                    <a:ln>
                      <a:noFill/>
                    </a:ln>
                    <a:solidFill>
                      <a:schemeClr val="accent2">
                        <a:lumMod val="50000"/>
                      </a:scheme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sym typeface="Times New Roman" pitchFamily="18" charset="0"/>
                  </a:rPr>
                  <a:t>Availability Zones</a:t>
                </a:r>
              </a:p>
            </p:txBody>
          </p:sp>
          <p:sp>
            <p:nvSpPr>
              <p:cNvPr id="59" name="Rectangle 7"/>
              <p:cNvSpPr/>
              <p:nvPr/>
            </p:nvSpPr>
            <p:spPr bwMode="auto">
              <a:xfrm>
                <a:off x="4190558" y="4137058"/>
                <a:ext cx="1600482" cy="368310"/>
              </a:xfrm>
              <a:prstGeom prst="roundRect">
                <a:avLst/>
              </a:prstGeom>
              <a:solidFill>
                <a:sysClr val="window" lastClr="FFFFFF"/>
              </a:solidFill>
              <a:ln w="25400" cap="flat" cmpd="sng" algn="ctr">
                <a:noFill/>
                <a:prstDash val="solid"/>
                <a:headEnd type="none" w="med" len="med"/>
                <a:tailEnd type="none" w="med" len="med"/>
              </a:ln>
              <a:effectLst/>
            </p:spPr>
            <p:txBody>
              <a:bodyPr lIns="67744" tIns="33895" rIns="67744" bIns="33895"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marL="0" marR="0" lvl="0" indent="0" algn="ctr" defTabSz="338953" rtl="0" eaLnBrk="1" fontAlgn="base" latinLnBrk="0" hangingPunct="1">
                  <a:lnSpc>
                    <a:spcPct val="100000"/>
                  </a:lnSpc>
                  <a:spcBef>
                    <a:spcPct val="0"/>
                  </a:spcBef>
                  <a:spcAft>
                    <a:spcPct val="0"/>
                  </a:spcAft>
                  <a:buClrTx/>
                  <a:buSzTx/>
                  <a:buFontTx/>
                  <a:buNone/>
                  <a:tabLst/>
                  <a:defRPr/>
                </a:pPr>
                <a:r>
                  <a:rPr kumimoji="0" lang="en-US" altLang="ja-JP" sz="1400" b="1" i="0" u="none" strike="noStrike" kern="1200" cap="none" spc="0" normalizeH="0" baseline="0" noProof="0" dirty="0">
                    <a:ln>
                      <a:noFill/>
                    </a:ln>
                    <a:solidFill>
                      <a:schemeClr val="accent2">
                        <a:lumMod val="50000"/>
                      </a:scheme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sym typeface="Times New Roman" pitchFamily="18" charset="0"/>
                  </a:rPr>
                  <a:t>Regions</a:t>
                </a:r>
              </a:p>
            </p:txBody>
          </p:sp>
          <p:sp>
            <p:nvSpPr>
              <p:cNvPr id="60" name="Rectangle 7"/>
              <p:cNvSpPr/>
              <p:nvPr/>
            </p:nvSpPr>
            <p:spPr bwMode="auto">
              <a:xfrm>
                <a:off x="6014233" y="4167512"/>
                <a:ext cx="1506879" cy="776819"/>
              </a:xfrm>
              <a:prstGeom prst="roundRect">
                <a:avLst/>
              </a:prstGeom>
              <a:solidFill>
                <a:sysClr val="window" lastClr="FFFFFF"/>
              </a:solidFill>
              <a:ln w="25400" cap="flat" cmpd="sng" algn="ctr">
                <a:noFill/>
                <a:prstDash val="solid"/>
                <a:headEnd type="none" w="med" len="med"/>
                <a:tailEnd type="none" w="med" len="med"/>
              </a:ln>
              <a:effectLst/>
            </p:spPr>
            <p:txBody>
              <a:bodyPr lIns="67744" tIns="33895" rIns="67744" bIns="33895"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marL="0" marR="0" lvl="0" indent="0" algn="ctr" defTabSz="338953" rtl="0" eaLnBrk="1" fontAlgn="base" latinLnBrk="0" hangingPunct="1">
                  <a:lnSpc>
                    <a:spcPct val="100000"/>
                  </a:lnSpc>
                  <a:spcBef>
                    <a:spcPct val="0"/>
                  </a:spcBef>
                  <a:spcAft>
                    <a:spcPct val="0"/>
                  </a:spcAft>
                  <a:buClrTx/>
                  <a:buSzTx/>
                  <a:buFontTx/>
                  <a:buNone/>
                  <a:tabLst/>
                  <a:defRPr/>
                </a:pPr>
                <a:r>
                  <a:rPr kumimoji="0" lang="en-US" altLang="ja-JP" sz="1600" b="1" i="0" u="none" strike="noStrike" kern="1200" cap="none" spc="0" normalizeH="0" baseline="0" noProof="0" dirty="0">
                    <a:ln>
                      <a:noFill/>
                    </a:ln>
                    <a:solidFill>
                      <a:schemeClr val="accent2">
                        <a:lumMod val="50000"/>
                      </a:scheme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sym typeface="Times New Roman" pitchFamily="18" charset="0"/>
                  </a:rPr>
                  <a:t>Edge Locations</a:t>
                </a:r>
              </a:p>
            </p:txBody>
          </p:sp>
          <p:cxnSp>
            <p:nvCxnSpPr>
              <p:cNvPr id="61" name="Straight Connector 60"/>
              <p:cNvCxnSpPr/>
              <p:nvPr/>
            </p:nvCxnSpPr>
            <p:spPr>
              <a:xfrm>
                <a:off x="1219200" y="3025306"/>
                <a:ext cx="7315200" cy="0"/>
              </a:xfrm>
              <a:prstGeom prst="line">
                <a:avLst/>
              </a:prstGeom>
              <a:noFill/>
              <a:ln w="38100" cap="flat" cmpd="sng" algn="ctr">
                <a:solidFill>
                  <a:sysClr val="window" lastClr="FFFFFF">
                    <a:lumMod val="50000"/>
                  </a:sysClr>
                </a:solidFill>
                <a:prstDash val="dash"/>
              </a:ln>
              <a:effectLst/>
            </p:spPr>
          </p:cxnSp>
          <p:sp>
            <p:nvSpPr>
              <p:cNvPr id="62" name="Rectangle 5"/>
              <p:cNvSpPr/>
              <p:nvPr/>
            </p:nvSpPr>
            <p:spPr bwMode="auto">
              <a:xfrm>
                <a:off x="2142111" y="1407465"/>
                <a:ext cx="5439873" cy="508721"/>
              </a:xfrm>
              <a:prstGeom prst="roundRect">
                <a:avLst/>
              </a:prstGeom>
              <a:solidFill>
                <a:srgbClr val="ABD7F6"/>
              </a:solidFill>
              <a:ln w="9525" cap="flat" cmpd="sng" algn="ctr">
                <a:noFill/>
                <a:prstDash val="solid"/>
                <a:headEnd type="none" w="med" len="med"/>
                <a:tailEnd type="none" w="med" len="med"/>
              </a:ln>
              <a:effectLst/>
            </p:spPr>
            <p:txBody>
              <a:bodyPr lIns="67744" tIns="33895" rIns="67744" bIns="33895"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338953" rtl="0" eaLnBrk="1" fontAlgn="base" latinLnBrk="0" hangingPunct="1">
                  <a:lnSpc>
                    <a:spcPct val="100000"/>
                  </a:lnSpc>
                  <a:spcBef>
                    <a:spcPct val="0"/>
                  </a:spcBef>
                  <a:spcAft>
                    <a:spcPct val="0"/>
                  </a:spcAft>
                  <a:buClrTx/>
                  <a:buSzTx/>
                  <a:buFontTx/>
                  <a:buNone/>
                  <a:tabLst/>
                  <a:defRPr/>
                </a:pPr>
                <a:r>
                  <a:rPr kumimoji="0" lang="en-US" altLang="ja-JP" sz="15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sym typeface="Times New Roman" pitchFamily="18" charset="0"/>
                  </a:rPr>
                  <a:t>Applications, IAM</a:t>
                </a:r>
              </a:p>
            </p:txBody>
          </p:sp>
          <p:sp>
            <p:nvSpPr>
              <p:cNvPr id="63" name="Rectangle 5"/>
              <p:cNvSpPr/>
              <p:nvPr/>
            </p:nvSpPr>
            <p:spPr bwMode="auto">
              <a:xfrm>
                <a:off x="2156864" y="1978031"/>
                <a:ext cx="5435316" cy="467877"/>
              </a:xfrm>
              <a:prstGeom prst="roundRect">
                <a:avLst/>
              </a:prstGeom>
              <a:solidFill>
                <a:srgbClr val="ABD7F6"/>
              </a:solidFill>
              <a:ln w="9525" cap="flat" cmpd="sng" algn="ctr">
                <a:noFill/>
                <a:prstDash val="solid"/>
                <a:headEnd type="none" w="med" len="med"/>
                <a:tailEnd type="none" w="med" len="med"/>
              </a:ln>
              <a:effectLst/>
            </p:spPr>
            <p:txBody>
              <a:bodyPr lIns="67744" tIns="33895" rIns="67744" bIns="33895"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marL="0" marR="0" lvl="0" indent="0" algn="ctr" defTabSz="338953" rtl="0" eaLnBrk="1" fontAlgn="base" latinLnBrk="0" hangingPunct="1">
                  <a:lnSpc>
                    <a:spcPct val="100000"/>
                  </a:lnSpc>
                  <a:spcBef>
                    <a:spcPct val="0"/>
                  </a:spcBef>
                  <a:spcAft>
                    <a:spcPct val="0"/>
                  </a:spcAft>
                  <a:buClrTx/>
                  <a:buSzTx/>
                  <a:buFontTx/>
                  <a:buNone/>
                  <a:tabLst/>
                  <a:defRPr/>
                </a:pPr>
                <a:r>
                  <a:rPr kumimoji="0" lang="en-US" altLang="ja-JP" sz="15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sym typeface="Times New Roman" pitchFamily="18" charset="0"/>
                  </a:rPr>
                  <a:t>Operating System, Network, and Firewall Configuration</a:t>
                </a:r>
              </a:p>
            </p:txBody>
          </p:sp>
          <p:sp>
            <p:nvSpPr>
              <p:cNvPr id="64" name="Rectangle 5"/>
              <p:cNvSpPr/>
              <p:nvPr/>
            </p:nvSpPr>
            <p:spPr bwMode="auto">
              <a:xfrm>
                <a:off x="2142111" y="829535"/>
                <a:ext cx="5439873" cy="508721"/>
              </a:xfrm>
              <a:prstGeom prst="roundRect">
                <a:avLst/>
              </a:prstGeom>
              <a:solidFill>
                <a:srgbClr val="446CAF"/>
              </a:solidFill>
              <a:ln w="9525" cap="flat" cmpd="sng" algn="ctr">
                <a:noFill/>
                <a:prstDash val="solid"/>
                <a:headEnd type="none" w="med" len="med"/>
                <a:tailEnd type="none" w="med" len="med"/>
              </a:ln>
              <a:effectLst/>
            </p:spPr>
            <p:txBody>
              <a:bodyPr lIns="67744" tIns="33895" rIns="67744" bIns="33895"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338953" rtl="0" eaLnBrk="1" fontAlgn="base" latinLnBrk="0" hangingPunct="1">
                  <a:lnSpc>
                    <a:spcPct val="100000"/>
                  </a:lnSpc>
                  <a:spcBef>
                    <a:spcPct val="0"/>
                  </a:spcBef>
                  <a:spcAft>
                    <a:spcPct val="0"/>
                  </a:spcAft>
                  <a:buClrTx/>
                  <a:buSzTx/>
                  <a:buFontTx/>
                  <a:buNone/>
                  <a:tabLst/>
                  <a:defRPr/>
                </a:pPr>
                <a:r>
                  <a:rPr kumimoji="0" lang="en-US" altLang="ja-JP" sz="2000" b="1" i="0" u="none" strike="noStrike" kern="1200" cap="none" spc="0" normalizeH="0" baseline="0" noProof="0" dirty="0">
                    <a:ln>
                      <a:no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sym typeface="Times New Roman" pitchFamily="18" charset="0"/>
                  </a:rPr>
                  <a:t>Customer Data</a:t>
                </a:r>
              </a:p>
            </p:txBody>
          </p:sp>
        </p:grpSp>
        <p:sp>
          <p:nvSpPr>
            <p:cNvPr id="44" name="Rectangle 5"/>
            <p:cNvSpPr/>
            <p:nvPr/>
          </p:nvSpPr>
          <p:spPr bwMode="auto">
            <a:xfrm>
              <a:off x="7191433" y="3307433"/>
              <a:ext cx="1651980" cy="436871"/>
            </a:xfrm>
            <a:prstGeom prst="roundRect">
              <a:avLst/>
            </a:prstGeom>
            <a:solidFill>
              <a:srgbClr val="ABD7F6"/>
            </a:solidFill>
            <a:ln w="9525" cap="flat" cmpd="sng" algn="ctr">
              <a:noFill/>
              <a:prstDash val="solid"/>
              <a:headEnd type="none" w="med" len="med"/>
              <a:tailEnd type="none" w="med" len="med"/>
            </a:ln>
            <a:effectLst/>
          </p:spPr>
          <p:txBody>
            <a:bodyPr lIns="67744" tIns="33895" rIns="67744" bIns="33895"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marL="0" marR="0" lvl="0" indent="0" algn="ctr" defTabSz="338953" rtl="0" eaLnBrk="1" fontAlgn="base" latinLnBrk="0" hangingPunct="1">
                <a:lnSpc>
                  <a:spcPct val="100000"/>
                </a:lnSpc>
                <a:spcBef>
                  <a:spcPct val="0"/>
                </a:spcBef>
                <a:spcAft>
                  <a:spcPct val="0"/>
                </a:spcAft>
                <a:buClrTx/>
                <a:buSzTx/>
                <a:buFontTx/>
                <a:buNone/>
                <a:tabLst/>
                <a:defRPr/>
              </a:pPr>
              <a:r>
                <a:rPr kumimoji="0" lang="en-US" altLang="ja-JP" sz="11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sym typeface="Times New Roman" pitchFamily="18" charset="0"/>
                </a:rPr>
                <a:t>Network traffic protection</a:t>
              </a:r>
            </a:p>
            <a:p>
              <a:pPr marL="0" marR="0" lvl="0" indent="0" algn="ctr" defTabSz="338953" rtl="0" eaLnBrk="1" fontAlgn="base" latinLnBrk="0" hangingPunct="1">
                <a:lnSpc>
                  <a:spcPct val="100000"/>
                </a:lnSpc>
                <a:spcBef>
                  <a:spcPct val="0"/>
                </a:spcBef>
                <a:spcAft>
                  <a:spcPct val="0"/>
                </a:spcAft>
                <a:buClrTx/>
                <a:buSzTx/>
                <a:buFontTx/>
                <a:buNone/>
                <a:tabLst/>
                <a:defRPr/>
              </a:pPr>
              <a:r>
                <a:rPr kumimoji="0" lang="en-US" altLang="ja-JP" sz="105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sym typeface="Times New Roman" pitchFamily="18" charset="0"/>
                </a:rPr>
                <a:t>(Encryption/ integrity /identity)</a:t>
              </a:r>
            </a:p>
          </p:txBody>
        </p:sp>
        <p:sp>
          <p:nvSpPr>
            <p:cNvPr id="45" name="Rectangle 5"/>
            <p:cNvSpPr/>
            <p:nvPr/>
          </p:nvSpPr>
          <p:spPr bwMode="auto">
            <a:xfrm>
              <a:off x="3803109" y="3301704"/>
              <a:ext cx="1651980" cy="436871"/>
            </a:xfrm>
            <a:prstGeom prst="roundRect">
              <a:avLst/>
            </a:prstGeom>
            <a:solidFill>
              <a:srgbClr val="ABD7F6"/>
            </a:solidFill>
            <a:ln w="9525" cap="flat" cmpd="sng" algn="ctr">
              <a:noFill/>
              <a:prstDash val="solid"/>
              <a:headEnd type="none" w="med" len="med"/>
              <a:tailEnd type="none" w="med" len="med"/>
            </a:ln>
            <a:effectLst/>
          </p:spPr>
          <p:txBody>
            <a:bodyPr lIns="67744" tIns="33895" rIns="67744" bIns="33895"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marL="0" marR="0" lvl="0" indent="0" algn="ctr" defTabSz="338953" rtl="0" eaLnBrk="1" fontAlgn="base" latinLnBrk="0" hangingPunct="1">
                <a:lnSpc>
                  <a:spcPct val="100000"/>
                </a:lnSpc>
                <a:spcBef>
                  <a:spcPct val="0"/>
                </a:spcBef>
                <a:spcAft>
                  <a:spcPct val="0"/>
                </a:spcAft>
                <a:buClrTx/>
                <a:buSzTx/>
                <a:buFontTx/>
                <a:buNone/>
                <a:tabLst/>
                <a:defRPr/>
              </a:pPr>
              <a:r>
                <a:rPr kumimoji="0" lang="en-US" altLang="ja-JP" sz="11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sym typeface="Times New Roman" pitchFamily="18" charset="0"/>
                </a:rPr>
                <a:t>Client-side data</a:t>
              </a:r>
            </a:p>
            <a:p>
              <a:pPr marL="0" marR="0" lvl="0" indent="0" algn="ctr" defTabSz="338953" rtl="0" eaLnBrk="1" fontAlgn="base" latinLnBrk="0" hangingPunct="1">
                <a:lnSpc>
                  <a:spcPct val="100000"/>
                </a:lnSpc>
                <a:spcBef>
                  <a:spcPct val="0"/>
                </a:spcBef>
                <a:spcAft>
                  <a:spcPct val="0"/>
                </a:spcAft>
                <a:buClrTx/>
                <a:buSzTx/>
                <a:buFontTx/>
                <a:buNone/>
                <a:tabLst/>
                <a:defRPr/>
              </a:pPr>
              <a:r>
                <a:rPr kumimoji="0" lang="en-US" altLang="ja-JP" sz="11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sym typeface="Times New Roman" pitchFamily="18" charset="0"/>
                </a:rPr>
                <a:t>encryption and data integrity authentication</a:t>
              </a:r>
            </a:p>
          </p:txBody>
        </p:sp>
        <p:sp>
          <p:nvSpPr>
            <p:cNvPr id="46" name="Rectangle 5"/>
            <p:cNvSpPr/>
            <p:nvPr/>
          </p:nvSpPr>
          <p:spPr bwMode="auto">
            <a:xfrm>
              <a:off x="5495552" y="3309729"/>
              <a:ext cx="1651980" cy="436871"/>
            </a:xfrm>
            <a:prstGeom prst="roundRect">
              <a:avLst/>
            </a:prstGeom>
            <a:solidFill>
              <a:srgbClr val="ABD7F6"/>
            </a:solidFill>
            <a:ln w="9525" cap="flat" cmpd="sng" algn="ctr">
              <a:noFill/>
              <a:prstDash val="solid"/>
              <a:headEnd type="none" w="med" len="med"/>
              <a:tailEnd type="none" w="med" len="med"/>
            </a:ln>
            <a:effectLst/>
          </p:spPr>
          <p:txBody>
            <a:bodyPr lIns="67744" tIns="33895" rIns="67744" bIns="33895"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marL="0" marR="0" lvl="0" indent="0" algn="ctr" defTabSz="338953" rtl="0" eaLnBrk="1" fontAlgn="base" latinLnBrk="0" hangingPunct="1">
                <a:lnSpc>
                  <a:spcPct val="100000"/>
                </a:lnSpc>
                <a:spcBef>
                  <a:spcPct val="0"/>
                </a:spcBef>
                <a:spcAft>
                  <a:spcPct val="0"/>
                </a:spcAft>
                <a:buClrTx/>
                <a:buSzTx/>
                <a:buFontTx/>
                <a:buNone/>
                <a:tabLst/>
                <a:defRPr/>
              </a:pPr>
              <a:r>
                <a:rPr kumimoji="0" lang="en-US" altLang="ja-JP" sz="11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sym typeface="Times New Roman" pitchFamily="18" charset="0"/>
                </a:rPr>
                <a:t>Server-side encryption </a:t>
              </a:r>
            </a:p>
            <a:p>
              <a:pPr marL="0" marR="0" lvl="0" indent="0" algn="ctr" defTabSz="338953" rtl="0" eaLnBrk="1" fontAlgn="base" latinLnBrk="0" hangingPunct="1">
                <a:lnSpc>
                  <a:spcPct val="100000"/>
                </a:lnSpc>
                <a:spcBef>
                  <a:spcPct val="0"/>
                </a:spcBef>
                <a:spcAft>
                  <a:spcPct val="0"/>
                </a:spcAft>
                <a:buClrTx/>
                <a:buSzTx/>
                <a:buFontTx/>
                <a:buNone/>
                <a:tabLst/>
                <a:defRPr/>
              </a:pPr>
              <a:r>
                <a:rPr kumimoji="0" lang="en-US" altLang="ja-JP" sz="11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sym typeface="Times New Roman" pitchFamily="18" charset="0"/>
                </a:rPr>
                <a:t>(File system and/or data)</a:t>
              </a:r>
            </a:p>
          </p:txBody>
        </p:sp>
      </p:grpSp>
    </p:spTree>
    <p:custDataLst>
      <p:tags r:id="rId1"/>
    </p:custDataLst>
    <p:extLst>
      <p:ext uri="{BB962C8B-B14F-4D97-AF65-F5344CB8AC3E}">
        <p14:creationId xmlns:p14="http://schemas.microsoft.com/office/powerpoint/2010/main" val="330275210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8539" y="158621"/>
            <a:ext cx="11115261" cy="989044"/>
          </a:xfrm>
        </p:spPr>
        <p:txBody>
          <a:bodyPr>
            <a:noAutofit/>
          </a:bodyPr>
          <a:lstStyle/>
          <a:p>
            <a:r>
              <a:rPr lang="en-US" dirty="0"/>
              <a:t>In Review</a:t>
            </a:r>
          </a:p>
        </p:txBody>
      </p:sp>
      <p:pic>
        <p:nvPicPr>
          <p:cNvPr id="145" name="Picture 144" descr="IAM.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1343280" y="5811120"/>
            <a:ext cx="977927" cy="977927"/>
          </a:xfrm>
          <a:prstGeom prst="rect">
            <a:avLst/>
          </a:prstGeom>
        </p:spPr>
      </p:pic>
      <p:sp>
        <p:nvSpPr>
          <p:cNvPr id="5" name="Content Placeholder 2">
            <a:extLst>
              <a:ext uri="{FF2B5EF4-FFF2-40B4-BE49-F238E27FC236}">
                <a16:creationId xmlns:a16="http://schemas.microsoft.com/office/drawing/2014/main" id="{7ED69CA5-A4B1-B048-BC9A-4E23FA37D5FE}"/>
              </a:ext>
            </a:extLst>
          </p:cNvPr>
          <p:cNvSpPr>
            <a:spLocks noGrp="1"/>
          </p:cNvSpPr>
          <p:nvPr>
            <p:ph idx="1"/>
          </p:nvPr>
        </p:nvSpPr>
        <p:spPr>
          <a:xfrm>
            <a:off x="457572" y="1549793"/>
            <a:ext cx="10896227" cy="4678012"/>
          </a:xfrm>
        </p:spPr>
        <p:txBody>
          <a:bodyPr>
            <a:noAutofit/>
          </a:bodyPr>
          <a:lstStyle/>
          <a:p>
            <a:pPr marL="479425" indent="-479425">
              <a:spcBef>
                <a:spcPts val="600"/>
              </a:spcBef>
              <a:spcAft>
                <a:spcPts val="600"/>
              </a:spcAft>
            </a:pPr>
            <a:r>
              <a:rPr lang="fr-FR" sz="2400" dirty="0"/>
              <a:t>Un utilisateur IAM est une entité que vous créez dans AWS pour représenter la personne ou le service qui interagit avec AWS</a:t>
            </a:r>
            <a:r>
              <a:rPr lang="en-US" sz="2400" dirty="0"/>
              <a:t>.</a:t>
            </a:r>
          </a:p>
          <a:p>
            <a:pPr marL="479425" indent="-479425">
              <a:spcBef>
                <a:spcPts val="600"/>
              </a:spcBef>
              <a:spcAft>
                <a:spcPts val="600"/>
              </a:spcAft>
            </a:pPr>
            <a:r>
              <a:rPr lang="fr-FR" sz="2400" dirty="0"/>
              <a:t>Un rôle IAM est similaire à un utilisateur en ce sens qu'il s'agit d'une identité AWS avec des stratégies d'autorisation qui déterminent les actions que le rôle peut effectuer et utilisées pour déléguer l'accès aux utilisateurs</a:t>
            </a:r>
            <a:r>
              <a:rPr lang="en-US" sz="2400" dirty="0"/>
              <a:t>.</a:t>
            </a:r>
          </a:p>
          <a:p>
            <a:pPr marL="479425" indent="-479425">
              <a:spcBef>
                <a:spcPts val="600"/>
              </a:spcBef>
              <a:spcAft>
                <a:spcPts val="600"/>
              </a:spcAft>
            </a:pPr>
            <a:r>
              <a:rPr lang="fr-FR" sz="2400" dirty="0"/>
              <a:t>Un groupe IAM est un endroit pour stocker vos utilisateurs</a:t>
            </a:r>
            <a:r>
              <a:rPr lang="en-US" sz="2400" dirty="0"/>
              <a:t>:</a:t>
            </a:r>
            <a:endParaRPr lang="en-US" sz="2000" dirty="0"/>
          </a:p>
          <a:p>
            <a:pPr marL="936625" lvl="1" indent="-479425">
              <a:spcBef>
                <a:spcPts val="600"/>
              </a:spcBef>
              <a:spcAft>
                <a:spcPts val="600"/>
              </a:spcAft>
            </a:pPr>
            <a:r>
              <a:rPr lang="en-US" sz="2000" dirty="0" err="1"/>
              <a:t>Identités</a:t>
            </a:r>
            <a:r>
              <a:rPr lang="en-US" sz="2000" dirty="0"/>
              <a:t> qui </a:t>
            </a:r>
            <a:r>
              <a:rPr lang="en-US" sz="2000" dirty="0" err="1"/>
              <a:t>représentent</a:t>
            </a:r>
            <a:r>
              <a:rPr lang="en-US" sz="2000" dirty="0"/>
              <a:t> </a:t>
            </a:r>
            <a:r>
              <a:rPr lang="en-US" sz="2000" dirty="0" err="1"/>
              <a:t>l'utilisateur</a:t>
            </a:r>
            <a:r>
              <a:rPr lang="en-US" sz="2000" dirty="0"/>
              <a:t>.</a:t>
            </a:r>
          </a:p>
          <a:p>
            <a:pPr marL="936625" lvl="1" indent="-479425">
              <a:spcBef>
                <a:spcPts val="600"/>
              </a:spcBef>
              <a:spcAft>
                <a:spcPts val="600"/>
              </a:spcAft>
            </a:pPr>
            <a:r>
              <a:rPr lang="fr-FR" sz="2000" dirty="0"/>
              <a:t>Est un moyen simple d'attacher des politiques à plusieurs utilisateurs</a:t>
            </a:r>
            <a:r>
              <a:rPr lang="en-US" sz="2000" dirty="0"/>
              <a:t>.</a:t>
            </a:r>
          </a:p>
          <a:p>
            <a:pPr marL="479425" indent="-479425">
              <a:spcBef>
                <a:spcPts val="600"/>
              </a:spcBef>
              <a:spcAft>
                <a:spcPts val="600"/>
              </a:spcAft>
            </a:pPr>
            <a:r>
              <a:rPr lang="fr-FR" sz="2400" dirty="0"/>
              <a:t>Les stratégies IAM sont construites avec Java Script Notation (JSON)</a:t>
            </a:r>
            <a:r>
              <a:rPr lang="en-US" sz="2400" dirty="0"/>
              <a:t>:</a:t>
            </a:r>
          </a:p>
          <a:p>
            <a:pPr marL="936625" lvl="1" indent="-479425">
              <a:spcBef>
                <a:spcPts val="600"/>
              </a:spcBef>
              <a:spcAft>
                <a:spcPts val="600"/>
              </a:spcAft>
            </a:pPr>
            <a:r>
              <a:rPr lang="fr-FR" sz="2000" dirty="0"/>
              <a:t>Contenir des paires clé-valeur qui contiennent un nom et une valeur</a:t>
            </a:r>
            <a:r>
              <a:rPr lang="en-US" sz="2000" dirty="0"/>
              <a:t>.</a:t>
            </a:r>
          </a:p>
          <a:p>
            <a:pPr marL="936625" lvl="1" indent="-479425">
              <a:spcBef>
                <a:spcPts val="600"/>
              </a:spcBef>
              <a:spcAft>
                <a:spcPts val="600"/>
              </a:spcAft>
            </a:pPr>
            <a:r>
              <a:rPr lang="en-US" sz="2000" dirty="0" err="1"/>
              <a:t>Exemple</a:t>
            </a:r>
            <a:r>
              <a:rPr lang="en-US" sz="2000" dirty="0"/>
              <a:t>: {“name”: “George Washington”}</a:t>
            </a:r>
          </a:p>
          <a:p>
            <a:pPr marL="479425" indent="-479425"/>
            <a:endParaRPr lang="en-US" sz="2400" dirty="0"/>
          </a:p>
        </p:txBody>
      </p:sp>
    </p:spTree>
    <p:custDataLst>
      <p:tags r:id="rId1"/>
    </p:custDataLst>
    <p:extLst>
      <p:ext uri="{BB962C8B-B14F-4D97-AF65-F5344CB8AC3E}">
        <p14:creationId xmlns:p14="http://schemas.microsoft.com/office/powerpoint/2010/main" val="200361202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78805" y="2932909"/>
            <a:ext cx="11095836" cy="779463"/>
          </a:xfrm>
        </p:spPr>
        <p:txBody>
          <a:bodyPr>
            <a:noAutofit/>
          </a:bodyPr>
          <a:lstStyle/>
          <a:p>
            <a:r>
              <a:rPr lang="en-US" sz="5800" dirty="0"/>
              <a:t>Part 7: AWS Security Compliance Program</a:t>
            </a:r>
          </a:p>
        </p:txBody>
      </p:sp>
    </p:spTree>
    <p:custDataLst>
      <p:tags r:id="rId1"/>
    </p:custDataLst>
    <p:extLst>
      <p:ext uri="{BB962C8B-B14F-4D97-AF65-F5344CB8AC3E}">
        <p14:creationId xmlns:p14="http://schemas.microsoft.com/office/powerpoint/2010/main" val="257600533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FFAF7116-712F-7A42-A822-EFC43CCBB0B5}"/>
              </a:ext>
            </a:extLst>
          </p:cNvPr>
          <p:cNvGraphicFramePr>
            <a:graphicFrameLocks noGrp="1"/>
          </p:cNvGraphicFramePr>
          <p:nvPr>
            <p:extLst>
              <p:ext uri="{D42A27DB-BD31-4B8C-83A1-F6EECF244321}">
                <p14:modId xmlns:p14="http://schemas.microsoft.com/office/powerpoint/2010/main" val="2124561129"/>
              </p:ext>
            </p:extLst>
          </p:nvPr>
        </p:nvGraphicFramePr>
        <p:xfrm>
          <a:off x="1386401" y="1767581"/>
          <a:ext cx="9178185" cy="2834640"/>
        </p:xfrm>
        <a:graphic>
          <a:graphicData uri="http://schemas.openxmlformats.org/drawingml/2006/table">
            <a:tbl>
              <a:tblPr firstRow="1" bandRow="1">
                <a:tableStyleId>{2D5ABB26-0587-4C30-8999-92F81FD0307C}</a:tableStyleId>
              </a:tblPr>
              <a:tblGrid>
                <a:gridCol w="1843629">
                  <a:extLst>
                    <a:ext uri="{9D8B030D-6E8A-4147-A177-3AD203B41FA5}">
                      <a16:colId xmlns:a16="http://schemas.microsoft.com/office/drawing/2014/main" val="2982655695"/>
                    </a:ext>
                  </a:extLst>
                </a:gridCol>
                <a:gridCol w="7334556">
                  <a:extLst>
                    <a:ext uri="{9D8B030D-6E8A-4147-A177-3AD203B41FA5}">
                      <a16:colId xmlns:a16="http://schemas.microsoft.com/office/drawing/2014/main" val="3648691473"/>
                    </a:ext>
                  </a:extLst>
                </a:gridCol>
              </a:tblGrid>
              <a:tr h="342747">
                <a:tc>
                  <a:txBody>
                    <a:bodyPr/>
                    <a:lstStyle/>
                    <a:p>
                      <a:endParaRPr lang="en-US" sz="2400" dirty="0"/>
                    </a:p>
                    <a:p>
                      <a:endParaRPr lang="en-US" sz="2400" dirty="0"/>
                    </a:p>
                  </a:txBody>
                  <a:tcPr/>
                </a:tc>
                <a:tc>
                  <a:txBody>
                    <a:bodyPr/>
                    <a:lstStyle/>
                    <a:p>
                      <a:r>
                        <a:rPr lang="en-US" sz="2400" dirty="0"/>
                        <a:t>Ensure compliance with corporate standards</a:t>
                      </a:r>
                      <a:endParaRPr lang="en-US" sz="2400" b="0" i="0" dirty="0">
                        <a:latin typeface="Amazon Ember" panose="020B0603020204020204" pitchFamily="34" charset="0"/>
                        <a:ea typeface="Amazon Ember" panose="020B0603020204020204" pitchFamily="34" charset="0"/>
                        <a:cs typeface="Amazon Ember" panose="020B0603020204020204" pitchFamily="34" charset="0"/>
                      </a:endParaRPr>
                    </a:p>
                  </a:txBody>
                  <a:tcPr anchor="ctr"/>
                </a:tc>
                <a:extLst>
                  <a:ext uri="{0D108BD9-81ED-4DB2-BD59-A6C34878D82A}">
                    <a16:rowId xmlns:a16="http://schemas.microsoft.com/office/drawing/2014/main" val="2359986316"/>
                  </a:ext>
                </a:extLst>
              </a:tr>
              <a:tr h="342747">
                <a:tc>
                  <a:txBody>
                    <a:bodyPr/>
                    <a:lstStyle/>
                    <a:p>
                      <a:endParaRPr lang="en-US" sz="2400" dirty="0"/>
                    </a:p>
                    <a:p>
                      <a:endParaRPr lang="en-US" sz="2400" dirty="0"/>
                    </a:p>
                  </a:txBody>
                  <a:tcPr/>
                </a:tc>
                <a:tc>
                  <a:txBody>
                    <a:bodyPr/>
                    <a:lstStyle/>
                    <a:p>
                      <a:endParaRPr lang="en-US" sz="2400" dirty="0"/>
                    </a:p>
                    <a:p>
                      <a:r>
                        <a:rPr lang="en-US" sz="2400" dirty="0"/>
                        <a:t>Help employees Quickly find and deploy approved IT services</a:t>
                      </a:r>
                      <a:endParaRPr lang="en-US" sz="2400" b="0" i="0" dirty="0">
                        <a:latin typeface="Amazon Ember" panose="020B0603020204020204" pitchFamily="34" charset="0"/>
                        <a:ea typeface="Amazon Ember" panose="020B0603020204020204" pitchFamily="34" charset="0"/>
                        <a:cs typeface="Amazon Ember" panose="020B0603020204020204" pitchFamily="34" charset="0"/>
                      </a:endParaRPr>
                    </a:p>
                  </a:txBody>
                  <a:tcPr anchor="ctr"/>
                </a:tc>
                <a:extLst>
                  <a:ext uri="{0D108BD9-81ED-4DB2-BD59-A6C34878D82A}">
                    <a16:rowId xmlns:a16="http://schemas.microsoft.com/office/drawing/2014/main" val="3100969977"/>
                  </a:ext>
                </a:extLst>
              </a:tr>
              <a:tr h="342747">
                <a:tc>
                  <a:txBody>
                    <a:bodyPr/>
                    <a:lstStyle/>
                    <a:p>
                      <a:endParaRPr lang="en-US" sz="2400" dirty="0"/>
                    </a:p>
                    <a:p>
                      <a:endParaRPr lang="en-US" sz="2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24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t>Centrally manage IT service lifecycle</a:t>
                      </a:r>
                      <a:endParaRPr lang="en-US" sz="2400" b="0" i="0" dirty="0">
                        <a:latin typeface="Amazon Ember" panose="020B0603020204020204" pitchFamily="34" charset="0"/>
                        <a:ea typeface="Amazon Ember" panose="020B0603020204020204" pitchFamily="34" charset="0"/>
                        <a:cs typeface="Amazon Ember" panose="020B0603020204020204" pitchFamily="34" charset="0"/>
                      </a:endParaRPr>
                    </a:p>
                  </a:txBody>
                  <a:tcPr anchor="ctr"/>
                </a:tc>
                <a:extLst>
                  <a:ext uri="{0D108BD9-81ED-4DB2-BD59-A6C34878D82A}">
                    <a16:rowId xmlns:a16="http://schemas.microsoft.com/office/drawing/2014/main" val="2017487639"/>
                  </a:ext>
                </a:extLst>
              </a:tr>
            </a:tbl>
          </a:graphicData>
        </a:graphic>
      </p:graphicFrame>
      <p:sp>
        <p:nvSpPr>
          <p:cNvPr id="4" name="Title 3"/>
          <p:cNvSpPr>
            <a:spLocks noGrp="1"/>
          </p:cNvSpPr>
          <p:nvPr>
            <p:ph type="title"/>
          </p:nvPr>
        </p:nvSpPr>
        <p:spPr>
          <a:xfrm>
            <a:off x="238539" y="168379"/>
            <a:ext cx="9662206" cy="887909"/>
          </a:xfrm>
        </p:spPr>
        <p:txBody>
          <a:bodyPr>
            <a:noAutofit/>
          </a:bodyPr>
          <a:lstStyle/>
          <a:p>
            <a:r>
              <a:rPr lang="en-US" dirty="0"/>
              <a:t>AWS Service Catalog</a:t>
            </a:r>
          </a:p>
        </p:txBody>
      </p:sp>
      <p:pic>
        <p:nvPicPr>
          <p:cNvPr id="6" name="Picture 5">
            <a:extLst>
              <a:ext uri="{FF2B5EF4-FFF2-40B4-BE49-F238E27FC236}">
                <a16:creationId xmlns:a16="http://schemas.microsoft.com/office/drawing/2014/main" id="{20F1AD68-633E-684A-B9C7-306711BB7ED2}"/>
              </a:ext>
            </a:extLst>
          </p:cNvPr>
          <p:cNvPicPr>
            <a:picLocks noChangeAspect="1"/>
          </p:cNvPicPr>
          <p:nvPr/>
        </p:nvPicPr>
        <p:blipFill>
          <a:blip r:embed="rId4"/>
          <a:stretch>
            <a:fillRect/>
          </a:stretch>
        </p:blipFill>
        <p:spPr>
          <a:xfrm>
            <a:off x="2056064" y="2865297"/>
            <a:ext cx="1040859" cy="914400"/>
          </a:xfrm>
          <a:prstGeom prst="rect">
            <a:avLst/>
          </a:prstGeom>
        </p:spPr>
      </p:pic>
      <p:pic>
        <p:nvPicPr>
          <p:cNvPr id="12" name="Picture 11">
            <a:extLst>
              <a:ext uri="{FF2B5EF4-FFF2-40B4-BE49-F238E27FC236}">
                <a16:creationId xmlns:a16="http://schemas.microsoft.com/office/drawing/2014/main" id="{2945D6BD-4E1C-B649-8766-8F2578AEC17B}"/>
              </a:ext>
            </a:extLst>
          </p:cNvPr>
          <p:cNvPicPr>
            <a:picLocks noChangeAspect="1"/>
          </p:cNvPicPr>
          <p:nvPr/>
        </p:nvPicPr>
        <p:blipFill>
          <a:blip r:embed="rId5"/>
          <a:stretch>
            <a:fillRect/>
          </a:stretch>
        </p:blipFill>
        <p:spPr>
          <a:xfrm>
            <a:off x="2036608" y="1794777"/>
            <a:ext cx="1079770" cy="914400"/>
          </a:xfrm>
          <a:prstGeom prst="rect">
            <a:avLst/>
          </a:prstGeom>
        </p:spPr>
      </p:pic>
      <p:pic>
        <p:nvPicPr>
          <p:cNvPr id="17" name="Picture 16">
            <a:extLst>
              <a:ext uri="{FF2B5EF4-FFF2-40B4-BE49-F238E27FC236}">
                <a16:creationId xmlns:a16="http://schemas.microsoft.com/office/drawing/2014/main" id="{C3814BA7-D332-7840-9BC6-847F5CB9CA22}"/>
              </a:ext>
            </a:extLst>
          </p:cNvPr>
          <p:cNvPicPr>
            <a:picLocks noChangeAspect="1"/>
          </p:cNvPicPr>
          <p:nvPr/>
        </p:nvPicPr>
        <p:blipFill>
          <a:blip r:embed="rId6"/>
          <a:stretch>
            <a:fillRect/>
          </a:stretch>
        </p:blipFill>
        <p:spPr>
          <a:xfrm>
            <a:off x="2060566" y="3896410"/>
            <a:ext cx="1130710" cy="914400"/>
          </a:xfrm>
          <a:prstGeom prst="rect">
            <a:avLst/>
          </a:prstGeom>
        </p:spPr>
      </p:pic>
    </p:spTree>
    <p:custDataLst>
      <p:tags r:id="rId1"/>
    </p:custDataLst>
    <p:extLst>
      <p:ext uri="{BB962C8B-B14F-4D97-AF65-F5344CB8AC3E}">
        <p14:creationId xmlns:p14="http://schemas.microsoft.com/office/powerpoint/2010/main" val="421916581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1"/>
          <p:cNvSpPr>
            <a:spLocks noGrp="1"/>
          </p:cNvSpPr>
          <p:nvPr>
            <p:ph type="title"/>
          </p:nvPr>
        </p:nvSpPr>
        <p:spPr/>
        <p:txBody>
          <a:bodyPr/>
          <a:lstStyle/>
          <a:p>
            <a:r>
              <a:rPr lang="en-US" dirty="0"/>
              <a:t>AWS Compliance Approach</a:t>
            </a:r>
          </a:p>
        </p:txBody>
      </p:sp>
      <p:sp>
        <p:nvSpPr>
          <p:cNvPr id="5" name="Content Placeholder 2"/>
          <p:cNvSpPr>
            <a:spLocks noGrp="1"/>
          </p:cNvSpPr>
          <p:nvPr>
            <p:ph idx="1"/>
          </p:nvPr>
        </p:nvSpPr>
        <p:spPr>
          <a:xfrm>
            <a:off x="238539" y="1440305"/>
            <a:ext cx="9338598" cy="4913308"/>
          </a:xfrm>
        </p:spPr>
        <p:txBody>
          <a:bodyPr>
            <a:normAutofit/>
          </a:bodyPr>
          <a:lstStyle/>
          <a:p>
            <a:pPr marL="463550" indent="-463550"/>
            <a:r>
              <a:rPr lang="en-US" dirty="0"/>
              <a:t>AWS and customers share control.</a:t>
            </a:r>
          </a:p>
          <a:p>
            <a:pPr marL="463550" indent="-463550"/>
            <a:r>
              <a:rPr lang="en-US" dirty="0"/>
              <a:t>Responsibility of AWS:</a:t>
            </a:r>
          </a:p>
          <a:p>
            <a:pPr marL="928688" lvl="1" indent="-471488"/>
            <a:r>
              <a:rPr lang="en-US" dirty="0"/>
              <a:t>Provide highly secure and controlled environment.</a:t>
            </a:r>
          </a:p>
          <a:p>
            <a:pPr marL="928688" lvl="1" indent="-471488"/>
            <a:r>
              <a:rPr lang="en-US" dirty="0"/>
              <a:t>Provide wide array of security features.</a:t>
            </a:r>
          </a:p>
          <a:p>
            <a:pPr marL="463550" indent="-463550"/>
            <a:r>
              <a:rPr lang="en-US" dirty="0"/>
              <a:t>Responsibility of the customer to configure IT.</a:t>
            </a:r>
          </a:p>
        </p:txBody>
      </p:sp>
      <p:sp>
        <p:nvSpPr>
          <p:cNvPr id="3" name="Title 1"/>
          <p:cNvSpPr txBox="1">
            <a:spLocks/>
          </p:cNvSpPr>
          <p:nvPr/>
        </p:nvSpPr>
        <p:spPr>
          <a:xfrm>
            <a:off x="238539" y="263527"/>
            <a:ext cx="11115261" cy="7794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0" i="0" kern="1200">
                <a:solidFill>
                  <a:schemeClr val="bg1"/>
                </a:solidFill>
                <a:latin typeface="Amazon Ember Light" charset="0"/>
                <a:ea typeface="Amazon Ember Light" charset="0"/>
                <a:cs typeface="Amazon Ember Light" charset="0"/>
              </a:defRPr>
            </a:lvl1pPr>
          </a:lstStyle>
          <a:p>
            <a:endParaRPr lang="en-US" dirty="0"/>
          </a:p>
        </p:txBody>
      </p:sp>
      <p:pic>
        <p:nvPicPr>
          <p:cNvPr id="2" name="Picture 1"/>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tretch>
            <a:fillRect/>
          </a:stretch>
        </p:blipFill>
        <p:spPr>
          <a:xfrm>
            <a:off x="9750795" y="1355264"/>
            <a:ext cx="2326796" cy="1408741"/>
          </a:xfrm>
          <a:prstGeom prst="rect">
            <a:avLst/>
          </a:prstGeom>
        </p:spPr>
      </p:pic>
    </p:spTree>
    <p:extLst>
      <p:ext uri="{BB962C8B-B14F-4D97-AF65-F5344CB8AC3E}">
        <p14:creationId xmlns:p14="http://schemas.microsoft.com/office/powerpoint/2010/main" val="82804754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1"/>
          <p:cNvSpPr>
            <a:spLocks noGrp="1"/>
          </p:cNvSpPr>
          <p:nvPr>
            <p:ph type="title"/>
          </p:nvPr>
        </p:nvSpPr>
        <p:spPr/>
        <p:txBody>
          <a:bodyPr/>
          <a:lstStyle/>
          <a:p>
            <a:r>
              <a:rPr lang="en-US" dirty="0"/>
              <a:t>AWS Security Information</a:t>
            </a:r>
          </a:p>
        </p:txBody>
      </p:sp>
      <p:sp>
        <p:nvSpPr>
          <p:cNvPr id="5" name="Content Placeholder 2"/>
          <p:cNvSpPr>
            <a:spLocks noGrp="1"/>
          </p:cNvSpPr>
          <p:nvPr>
            <p:ph idx="1"/>
          </p:nvPr>
        </p:nvSpPr>
        <p:spPr/>
        <p:txBody>
          <a:bodyPr>
            <a:normAutofit/>
          </a:bodyPr>
          <a:lstStyle/>
          <a:p>
            <a:pPr marL="0" indent="0">
              <a:buNone/>
            </a:pPr>
            <a:r>
              <a:rPr lang="en-US" dirty="0"/>
              <a:t>AWS shares security information by:</a:t>
            </a:r>
          </a:p>
          <a:p>
            <a:pPr marL="517525" indent="-517525"/>
            <a:r>
              <a:rPr lang="en-US" dirty="0"/>
              <a:t>Obtaining industry certifications.</a:t>
            </a:r>
          </a:p>
          <a:p>
            <a:pPr marL="517525" indent="-517525"/>
            <a:r>
              <a:rPr lang="en-US" dirty="0"/>
              <a:t>Publishing security and control practices.</a:t>
            </a:r>
          </a:p>
          <a:p>
            <a:pPr marL="517525" indent="-517525"/>
            <a:r>
              <a:rPr lang="en-US" dirty="0"/>
              <a:t>Providing documentation directly under Non-Disclosure Agreements (NDAs).</a:t>
            </a:r>
          </a:p>
        </p:txBody>
      </p:sp>
      <p:sp>
        <p:nvSpPr>
          <p:cNvPr id="3" name="Title 1"/>
          <p:cNvSpPr txBox="1">
            <a:spLocks/>
          </p:cNvSpPr>
          <p:nvPr/>
        </p:nvSpPr>
        <p:spPr>
          <a:xfrm>
            <a:off x="238539" y="263527"/>
            <a:ext cx="11115261" cy="7794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0" i="0" kern="1200">
                <a:solidFill>
                  <a:schemeClr val="bg1"/>
                </a:solidFill>
                <a:latin typeface="Amazon Ember Light" charset="0"/>
                <a:ea typeface="Amazon Ember Light" charset="0"/>
                <a:cs typeface="Amazon Ember Light" charset="0"/>
              </a:defRPr>
            </a:lvl1pPr>
          </a:lstStyle>
          <a:p>
            <a:endParaRPr lang="en-US" dirty="0"/>
          </a:p>
        </p:txBody>
      </p:sp>
      <p:pic>
        <p:nvPicPr>
          <p:cNvPr id="6" name="Picture 5"/>
          <p:cNvPicPr>
            <a:picLocks noChangeAspect="1"/>
          </p:cNvPicPr>
          <p:nvPr/>
        </p:nvPicPr>
        <p:blipFill rotWithShape="1">
          <a:blip r:embed="rId3" cstate="print">
            <a:extLst>
              <a:ext uri="{28A0092B-C50C-407E-A947-70E740481C1C}">
                <a14:useLocalDpi xmlns:a14="http://schemas.microsoft.com/office/drawing/2010/main" val="0"/>
              </a:ext>
            </a:extLst>
          </a:blip>
          <a:srcRect l="13224" r="20110"/>
          <a:stretch/>
        </p:blipFill>
        <p:spPr>
          <a:xfrm>
            <a:off x="9978040" y="1174631"/>
            <a:ext cx="2107457" cy="3161186"/>
          </a:xfrm>
          <a:prstGeom prst="rect">
            <a:avLst/>
          </a:prstGeom>
        </p:spPr>
      </p:pic>
    </p:spTree>
    <p:extLst>
      <p:ext uri="{BB962C8B-B14F-4D97-AF65-F5344CB8AC3E}">
        <p14:creationId xmlns:p14="http://schemas.microsoft.com/office/powerpoint/2010/main" val="227748180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1"/>
          <p:cNvSpPr>
            <a:spLocks noGrp="1"/>
          </p:cNvSpPr>
          <p:nvPr>
            <p:ph type="title"/>
          </p:nvPr>
        </p:nvSpPr>
        <p:spPr/>
        <p:txBody>
          <a:bodyPr>
            <a:normAutofit/>
          </a:bodyPr>
          <a:lstStyle/>
          <a:p>
            <a:r>
              <a:rPr lang="en-US" dirty="0"/>
              <a:t>AWS Assurance Programs</a:t>
            </a:r>
          </a:p>
        </p:txBody>
      </p:sp>
      <p:sp>
        <p:nvSpPr>
          <p:cNvPr id="5" name="Content Placeholder 2"/>
          <p:cNvSpPr>
            <a:spLocks noGrp="1"/>
          </p:cNvSpPr>
          <p:nvPr>
            <p:ph idx="1"/>
          </p:nvPr>
        </p:nvSpPr>
        <p:spPr/>
        <p:txBody>
          <a:bodyPr>
            <a:normAutofit/>
          </a:bodyPr>
          <a:lstStyle/>
          <a:p>
            <a:pPr marL="0" indent="0">
              <a:buNone/>
            </a:pPr>
            <a:r>
              <a:rPr lang="en-US" b="1" dirty="0"/>
              <a:t>AWS, certifying bodies, and independent auditors </a:t>
            </a:r>
            <a:r>
              <a:rPr lang="en-US" dirty="0"/>
              <a:t>provide:</a:t>
            </a:r>
          </a:p>
          <a:p>
            <a:pPr marL="463550" indent="-463550"/>
            <a:r>
              <a:rPr lang="en-US" dirty="0"/>
              <a:t>Certifications/attestations</a:t>
            </a:r>
          </a:p>
          <a:p>
            <a:pPr marL="463550" indent="-463550"/>
            <a:r>
              <a:rPr lang="en-US" dirty="0"/>
              <a:t>Laws, regulations, and privacy</a:t>
            </a:r>
          </a:p>
          <a:p>
            <a:pPr marL="463550" indent="-463550"/>
            <a:r>
              <a:rPr lang="en-US" dirty="0"/>
              <a:t>Alignments/frameworks</a:t>
            </a:r>
          </a:p>
        </p:txBody>
      </p:sp>
      <p:sp>
        <p:nvSpPr>
          <p:cNvPr id="3" name="Title 1"/>
          <p:cNvSpPr txBox="1">
            <a:spLocks/>
          </p:cNvSpPr>
          <p:nvPr/>
        </p:nvSpPr>
        <p:spPr>
          <a:xfrm>
            <a:off x="238539" y="263527"/>
            <a:ext cx="11115261" cy="7794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0" i="0" kern="1200">
                <a:solidFill>
                  <a:schemeClr val="bg1"/>
                </a:solidFill>
                <a:latin typeface="Amazon Ember Light" charset="0"/>
                <a:ea typeface="Amazon Ember Light" charset="0"/>
                <a:cs typeface="Amazon Ember Light" charset="0"/>
              </a:defRPr>
            </a:lvl1pPr>
          </a:lstStyle>
          <a:p>
            <a:endParaRPr lang="en-US" dirty="0"/>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82440" y="1212656"/>
            <a:ext cx="2493360" cy="2493360"/>
          </a:xfrm>
          <a:prstGeom prst="rect">
            <a:avLst/>
          </a:prstGeom>
        </p:spPr>
      </p:pic>
    </p:spTree>
    <p:extLst>
      <p:ext uri="{BB962C8B-B14F-4D97-AF65-F5344CB8AC3E}">
        <p14:creationId xmlns:p14="http://schemas.microsoft.com/office/powerpoint/2010/main" val="271122164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1"/>
          <p:cNvSpPr>
            <a:spLocks noGrp="1"/>
          </p:cNvSpPr>
          <p:nvPr>
            <p:ph type="title"/>
          </p:nvPr>
        </p:nvSpPr>
        <p:spPr/>
        <p:txBody>
          <a:bodyPr>
            <a:normAutofit/>
          </a:bodyPr>
          <a:lstStyle/>
          <a:p>
            <a:r>
              <a:rPr lang="en-US" dirty="0"/>
              <a:t>AWS Risk and Compliance  Programs</a:t>
            </a:r>
          </a:p>
        </p:txBody>
      </p:sp>
      <p:sp>
        <p:nvSpPr>
          <p:cNvPr id="5" name="Content Placeholder 2"/>
          <p:cNvSpPr>
            <a:spLocks noGrp="1"/>
          </p:cNvSpPr>
          <p:nvPr>
            <p:ph idx="1"/>
          </p:nvPr>
        </p:nvSpPr>
        <p:spPr/>
        <p:txBody>
          <a:bodyPr>
            <a:normAutofit/>
          </a:bodyPr>
          <a:lstStyle/>
          <a:p>
            <a:pPr marL="0" indent="0">
              <a:buNone/>
            </a:pPr>
            <a:r>
              <a:rPr lang="en-US" sz="2400" b="1" dirty="0"/>
              <a:t>AWS Risk and Compliance Programs:</a:t>
            </a:r>
          </a:p>
          <a:p>
            <a:pPr marL="463550" indent="-463550"/>
            <a:r>
              <a:rPr lang="en-US" sz="2400" dirty="0"/>
              <a:t>Provide information about AWS controls</a:t>
            </a:r>
          </a:p>
          <a:p>
            <a:pPr marL="463550" indent="-463550"/>
            <a:r>
              <a:rPr lang="en-US" sz="2400" dirty="0"/>
              <a:t>Assist customers in documenting their framework</a:t>
            </a:r>
          </a:p>
          <a:p>
            <a:pPr marL="463550" indent="-463550"/>
            <a:endParaRPr lang="en-US" sz="2400" dirty="0"/>
          </a:p>
          <a:p>
            <a:pPr marL="0" indent="0">
              <a:buNone/>
            </a:pPr>
            <a:r>
              <a:rPr lang="en-US" sz="2400" b="1" dirty="0"/>
              <a:t>Components of AWS Risk and Compliance Programs:</a:t>
            </a:r>
          </a:p>
          <a:p>
            <a:pPr marL="463550" indent="-463550"/>
            <a:r>
              <a:rPr lang="en-US" sz="2400" dirty="0"/>
              <a:t>Risk management</a:t>
            </a:r>
          </a:p>
          <a:p>
            <a:pPr marL="463550" indent="-463550"/>
            <a:r>
              <a:rPr lang="en-US" sz="2400" dirty="0"/>
              <a:t>Control environment</a:t>
            </a:r>
          </a:p>
          <a:p>
            <a:pPr marL="463550" indent="-463550"/>
            <a:r>
              <a:rPr lang="en-US" sz="2400" dirty="0"/>
              <a:t>Information Security (IS)</a:t>
            </a:r>
          </a:p>
        </p:txBody>
      </p:sp>
      <p:sp>
        <p:nvSpPr>
          <p:cNvPr id="3" name="Title 1"/>
          <p:cNvSpPr txBox="1">
            <a:spLocks/>
          </p:cNvSpPr>
          <p:nvPr/>
        </p:nvSpPr>
        <p:spPr>
          <a:xfrm>
            <a:off x="238539" y="263527"/>
            <a:ext cx="11115261" cy="7794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0" i="0" kern="1200">
                <a:solidFill>
                  <a:schemeClr val="bg1"/>
                </a:solidFill>
                <a:latin typeface="Amazon Ember Light" charset="0"/>
                <a:ea typeface="Amazon Ember Light" charset="0"/>
                <a:cs typeface="Amazon Ember Light" charset="0"/>
              </a:defRPr>
            </a:lvl1pPr>
          </a:lstStyle>
          <a:p>
            <a:endParaRPr lang="en-US" dirty="0"/>
          </a:p>
        </p:txBody>
      </p:sp>
      <p:pic>
        <p:nvPicPr>
          <p:cNvPr id="6" name="Picture 5">
            <a:extLst>
              <a:ext uri="{FF2B5EF4-FFF2-40B4-BE49-F238E27FC236}">
                <a16:creationId xmlns:a16="http://schemas.microsoft.com/office/drawing/2014/main" id="{202563E2-0BED-4E4C-BF3F-6567E393297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882960" y="1226247"/>
            <a:ext cx="2494547" cy="2494547"/>
          </a:xfrm>
          <a:prstGeom prst="rect">
            <a:avLst/>
          </a:prstGeom>
        </p:spPr>
      </p:pic>
    </p:spTree>
    <p:extLst>
      <p:ext uri="{BB962C8B-B14F-4D97-AF65-F5344CB8AC3E}">
        <p14:creationId xmlns:p14="http://schemas.microsoft.com/office/powerpoint/2010/main" val="64708700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1"/>
          <p:cNvSpPr>
            <a:spLocks noGrp="1"/>
          </p:cNvSpPr>
          <p:nvPr>
            <p:ph type="title"/>
          </p:nvPr>
        </p:nvSpPr>
        <p:spPr/>
        <p:txBody>
          <a:bodyPr/>
          <a:lstStyle/>
          <a:p>
            <a:r>
              <a:rPr lang="en-US" dirty="0"/>
              <a:t>AWS Risk Management</a:t>
            </a:r>
          </a:p>
        </p:txBody>
      </p:sp>
      <p:sp>
        <p:nvSpPr>
          <p:cNvPr id="5" name="Content Placeholder 2"/>
          <p:cNvSpPr>
            <a:spLocks noGrp="1"/>
          </p:cNvSpPr>
          <p:nvPr>
            <p:ph idx="1"/>
          </p:nvPr>
        </p:nvSpPr>
        <p:spPr>
          <a:xfrm>
            <a:off x="238539" y="1440305"/>
            <a:ext cx="9443168" cy="4913308"/>
          </a:xfrm>
        </p:spPr>
        <p:txBody>
          <a:bodyPr>
            <a:normAutofit/>
          </a:bodyPr>
          <a:lstStyle/>
          <a:p>
            <a:pPr marL="411163" indent="-411163"/>
            <a:r>
              <a:rPr lang="en-US" sz="2400" b="1" dirty="0"/>
              <a:t>Business plan:</a:t>
            </a:r>
          </a:p>
          <a:p>
            <a:pPr marL="928688" lvl="1" indent="-471488"/>
            <a:r>
              <a:rPr lang="en-US" sz="2200" dirty="0"/>
              <a:t>Includes risk management</a:t>
            </a:r>
          </a:p>
          <a:p>
            <a:pPr marL="928688" lvl="1" indent="-471488"/>
            <a:r>
              <a:rPr lang="en-US" sz="2200" dirty="0"/>
              <a:t>Plan re-evaluated at least biannually</a:t>
            </a:r>
          </a:p>
          <a:p>
            <a:pPr marL="463550" indent="-463550"/>
            <a:r>
              <a:rPr lang="en-US" sz="2400" b="1" dirty="0"/>
              <a:t>Responsibilities:</a:t>
            </a:r>
          </a:p>
          <a:p>
            <a:pPr marL="928688" lvl="1" indent="-471488"/>
            <a:r>
              <a:rPr lang="en-US" sz="2200" dirty="0"/>
              <a:t>Identifies risks</a:t>
            </a:r>
          </a:p>
          <a:p>
            <a:pPr marL="928688" lvl="1" indent="-471488"/>
            <a:r>
              <a:rPr lang="en-US" sz="2200" dirty="0"/>
              <a:t>Implements appropriate measures to address risks</a:t>
            </a:r>
          </a:p>
          <a:p>
            <a:pPr marL="928688" lvl="1" indent="-471488"/>
            <a:r>
              <a:rPr lang="en-US" sz="2200" dirty="0"/>
              <a:t>Assesses various internal/external risks</a:t>
            </a:r>
          </a:p>
          <a:p>
            <a:pPr marL="463550" indent="-463550"/>
            <a:r>
              <a:rPr lang="en-US" sz="2400" b="1" dirty="0"/>
              <a:t>Information security framework and policies based on: </a:t>
            </a:r>
          </a:p>
          <a:p>
            <a:pPr marL="928688" lvl="1" indent="-471488">
              <a:lnSpc>
                <a:spcPct val="100000"/>
              </a:lnSpc>
            </a:pPr>
            <a:r>
              <a:rPr lang="en-US" sz="2200" dirty="0"/>
              <a:t>Control Objectives for Information and related Technology (COBIT)</a:t>
            </a:r>
          </a:p>
          <a:p>
            <a:pPr marL="928688" lvl="1" indent="-471488">
              <a:lnSpc>
                <a:spcPct val="100000"/>
              </a:lnSpc>
            </a:pPr>
            <a:r>
              <a:rPr lang="en-US" sz="2200" dirty="0"/>
              <a:t>American Institute of Certified Public Accountants (AICPA)</a:t>
            </a:r>
          </a:p>
          <a:p>
            <a:pPr marL="928688" lvl="1" indent="-471488">
              <a:lnSpc>
                <a:spcPct val="100000"/>
              </a:lnSpc>
            </a:pPr>
            <a:r>
              <a:rPr lang="en-US" sz="2200" dirty="0"/>
              <a:t>National Institute of Standards and Technology (NIST)</a:t>
            </a:r>
          </a:p>
          <a:p>
            <a:pPr lvl="1"/>
            <a:endParaRPr lang="en-US" sz="2000" dirty="0"/>
          </a:p>
        </p:txBody>
      </p:sp>
      <p:sp>
        <p:nvSpPr>
          <p:cNvPr id="3" name="Title 1"/>
          <p:cNvSpPr txBox="1">
            <a:spLocks/>
          </p:cNvSpPr>
          <p:nvPr/>
        </p:nvSpPr>
        <p:spPr>
          <a:xfrm>
            <a:off x="238539" y="263527"/>
            <a:ext cx="11115261" cy="7794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0" i="0" kern="1200">
                <a:solidFill>
                  <a:schemeClr val="bg1"/>
                </a:solidFill>
                <a:latin typeface="Amazon Ember Light" charset="0"/>
                <a:ea typeface="Amazon Ember Light" charset="0"/>
                <a:cs typeface="Amazon Ember Light" charset="0"/>
              </a:defRPr>
            </a:lvl1pPr>
          </a:lstStyle>
          <a:p>
            <a:endParaRPr lang="en-US" dirty="0"/>
          </a:p>
        </p:txBody>
      </p:sp>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t="19387" b="19443"/>
          <a:stretch/>
        </p:blipFill>
        <p:spPr>
          <a:xfrm>
            <a:off x="9681707" y="1283922"/>
            <a:ext cx="2510293" cy="1535533"/>
          </a:xfrm>
          <a:prstGeom prst="rect">
            <a:avLst/>
          </a:prstGeom>
        </p:spPr>
      </p:pic>
    </p:spTree>
    <p:extLst>
      <p:ext uri="{BB962C8B-B14F-4D97-AF65-F5344CB8AC3E}">
        <p14:creationId xmlns:p14="http://schemas.microsoft.com/office/powerpoint/2010/main" val="405990589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1"/>
          <p:cNvSpPr>
            <a:spLocks noGrp="1"/>
          </p:cNvSpPr>
          <p:nvPr>
            <p:ph type="title"/>
          </p:nvPr>
        </p:nvSpPr>
        <p:spPr/>
        <p:txBody>
          <a:bodyPr/>
          <a:lstStyle/>
          <a:p>
            <a:r>
              <a:rPr lang="en-US" dirty="0"/>
              <a:t>AWS Risk Management</a:t>
            </a:r>
          </a:p>
        </p:txBody>
      </p:sp>
      <p:sp>
        <p:nvSpPr>
          <p:cNvPr id="5" name="Content Placeholder 2"/>
          <p:cNvSpPr>
            <a:spLocks noGrp="1"/>
          </p:cNvSpPr>
          <p:nvPr>
            <p:ph idx="1"/>
          </p:nvPr>
        </p:nvSpPr>
        <p:spPr>
          <a:xfrm>
            <a:off x="238539" y="1440305"/>
            <a:ext cx="9443168" cy="4913308"/>
          </a:xfrm>
        </p:spPr>
        <p:txBody>
          <a:bodyPr>
            <a:normAutofit/>
          </a:bodyPr>
          <a:lstStyle/>
          <a:p>
            <a:pPr marL="411163" indent="-411163"/>
            <a:r>
              <a:rPr lang="en-US" sz="2600" b="1" dirty="0"/>
              <a:t>AWS takes care of:</a:t>
            </a:r>
          </a:p>
          <a:p>
            <a:pPr marL="928688" lvl="1" indent="-471488"/>
            <a:r>
              <a:rPr lang="en-US" dirty="0"/>
              <a:t>Maintaining the security policy</a:t>
            </a:r>
          </a:p>
          <a:p>
            <a:pPr marL="928688" lvl="1" indent="-471488"/>
            <a:r>
              <a:rPr lang="en-US" dirty="0"/>
              <a:t>Providing security training to employees</a:t>
            </a:r>
          </a:p>
          <a:p>
            <a:pPr marL="928688" lvl="1" indent="-471488"/>
            <a:r>
              <a:rPr lang="en-US" dirty="0"/>
              <a:t>Performing application security reviews to assess:</a:t>
            </a:r>
          </a:p>
          <a:p>
            <a:pPr marL="1385888" lvl="2" indent="-471488"/>
            <a:r>
              <a:rPr lang="en-US" sz="2200" dirty="0"/>
              <a:t>Data confidentiality, integrity, availability</a:t>
            </a:r>
          </a:p>
          <a:p>
            <a:pPr marL="1385888" lvl="2" indent="-471488"/>
            <a:r>
              <a:rPr lang="en-US" sz="2200" dirty="0"/>
              <a:t>Conformance to IS policy</a:t>
            </a:r>
          </a:p>
          <a:p>
            <a:pPr marL="463550" indent="-471488">
              <a:spcBef>
                <a:spcPts val="500"/>
              </a:spcBef>
            </a:pPr>
            <a:r>
              <a:rPr lang="en-US" sz="2600" b="1" dirty="0"/>
              <a:t>AWS security</a:t>
            </a:r>
          </a:p>
          <a:p>
            <a:pPr marL="920750" lvl="1" indent="-471488"/>
            <a:r>
              <a:rPr lang="en-US" dirty="0"/>
              <a:t>Scans service endpoints for vulnerabilities</a:t>
            </a:r>
          </a:p>
          <a:p>
            <a:pPr marL="920750" lvl="1" indent="-471488"/>
            <a:r>
              <a:rPr lang="en-US" dirty="0"/>
              <a:t>Notifies for remediation of vulnerabilities</a:t>
            </a:r>
          </a:p>
          <a:p>
            <a:pPr marL="463550" indent="-471488"/>
            <a:r>
              <a:rPr lang="en-US" sz="2600" b="1" dirty="0"/>
              <a:t>Independent security firms</a:t>
            </a:r>
          </a:p>
          <a:p>
            <a:pPr marL="920750" lvl="1" indent="-471488"/>
            <a:r>
              <a:rPr lang="en-US" dirty="0"/>
              <a:t>Scans are not a replacement for customer scans</a:t>
            </a:r>
          </a:p>
          <a:p>
            <a:pPr marL="920750" lvl="1" indent="-471488"/>
            <a:r>
              <a:rPr lang="en-US" dirty="0"/>
              <a:t>Customers can ask to scan cloud infrastructure</a:t>
            </a:r>
          </a:p>
          <a:p>
            <a:pPr indent="-471488">
              <a:spcBef>
                <a:spcPts val="500"/>
              </a:spcBef>
            </a:pPr>
            <a:endParaRPr lang="en-US" sz="2400" dirty="0"/>
          </a:p>
          <a:p>
            <a:pPr lvl="1"/>
            <a:endParaRPr lang="en-US" sz="2000" dirty="0"/>
          </a:p>
        </p:txBody>
      </p:sp>
      <p:sp>
        <p:nvSpPr>
          <p:cNvPr id="3" name="Title 1"/>
          <p:cNvSpPr txBox="1">
            <a:spLocks/>
          </p:cNvSpPr>
          <p:nvPr/>
        </p:nvSpPr>
        <p:spPr>
          <a:xfrm>
            <a:off x="238539" y="263527"/>
            <a:ext cx="11115261" cy="7794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0" i="0" kern="1200">
                <a:solidFill>
                  <a:schemeClr val="bg1"/>
                </a:solidFill>
                <a:latin typeface="Amazon Ember Light" charset="0"/>
                <a:ea typeface="Amazon Ember Light" charset="0"/>
                <a:cs typeface="Amazon Ember Light" charset="0"/>
              </a:defRPr>
            </a:lvl1pPr>
          </a:lstStyle>
          <a:p>
            <a:endParaRPr lang="en-US" dirty="0"/>
          </a:p>
        </p:txBody>
      </p:sp>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t="19387" b="19443"/>
          <a:stretch/>
        </p:blipFill>
        <p:spPr>
          <a:xfrm>
            <a:off x="9681707" y="1283922"/>
            <a:ext cx="2510293" cy="1535533"/>
          </a:xfrm>
          <a:prstGeom prst="rect">
            <a:avLst/>
          </a:prstGeom>
        </p:spPr>
      </p:pic>
    </p:spTree>
    <p:extLst>
      <p:ext uri="{BB962C8B-B14F-4D97-AF65-F5344CB8AC3E}">
        <p14:creationId xmlns:p14="http://schemas.microsoft.com/office/powerpoint/2010/main" val="244691496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1"/>
          <p:cNvSpPr>
            <a:spLocks noGrp="1"/>
          </p:cNvSpPr>
          <p:nvPr>
            <p:ph type="title"/>
          </p:nvPr>
        </p:nvSpPr>
        <p:spPr/>
        <p:txBody>
          <a:bodyPr/>
          <a:lstStyle/>
          <a:p>
            <a:r>
              <a:rPr lang="en-US" dirty="0"/>
              <a:t>AWS Control Environment</a:t>
            </a:r>
          </a:p>
        </p:txBody>
      </p:sp>
      <p:sp>
        <p:nvSpPr>
          <p:cNvPr id="5" name="Content Placeholder 2"/>
          <p:cNvSpPr>
            <a:spLocks noGrp="1"/>
          </p:cNvSpPr>
          <p:nvPr>
            <p:ph idx="1"/>
          </p:nvPr>
        </p:nvSpPr>
        <p:spPr>
          <a:xfrm>
            <a:off x="238539" y="1540041"/>
            <a:ext cx="9228190" cy="4813571"/>
          </a:xfrm>
        </p:spPr>
        <p:txBody>
          <a:bodyPr>
            <a:normAutofit/>
          </a:bodyPr>
          <a:lstStyle/>
          <a:p>
            <a:pPr marL="463550" indent="-463550"/>
            <a:r>
              <a:rPr lang="en-US" sz="2400" dirty="0"/>
              <a:t>Includes policies, processes, and control activities.</a:t>
            </a:r>
          </a:p>
          <a:p>
            <a:pPr marL="463550" indent="-463550"/>
            <a:r>
              <a:rPr lang="en-US" sz="2400" dirty="0"/>
              <a:t>Secure delivery of AWS service offerings.</a:t>
            </a:r>
          </a:p>
          <a:p>
            <a:pPr marL="463550" indent="-463550"/>
            <a:r>
              <a:rPr lang="en-US" sz="2400" dirty="0"/>
              <a:t>Control environment encompasses:</a:t>
            </a:r>
          </a:p>
          <a:p>
            <a:pPr marL="920750" lvl="1" indent="-463550"/>
            <a:r>
              <a:rPr lang="en-US" sz="2000" dirty="0"/>
              <a:t>People</a:t>
            </a:r>
          </a:p>
          <a:p>
            <a:pPr marL="920750" lvl="1" indent="-463550"/>
            <a:r>
              <a:rPr lang="en-US" sz="2000" dirty="0"/>
              <a:t>Processes</a:t>
            </a:r>
          </a:p>
          <a:p>
            <a:pPr marL="920750" lvl="1" indent="-463550"/>
            <a:r>
              <a:rPr lang="en-US" sz="2000" dirty="0"/>
              <a:t>Technology</a:t>
            </a:r>
          </a:p>
          <a:p>
            <a:pPr marL="463550" indent="-463550"/>
            <a:r>
              <a:rPr lang="en-US" sz="2400" dirty="0"/>
              <a:t>Supports the operating effectiveness of the AWS control framework.</a:t>
            </a:r>
          </a:p>
          <a:p>
            <a:pPr marL="463550" indent="-463550"/>
            <a:r>
              <a:rPr lang="en-US" sz="2400" dirty="0"/>
              <a:t>Integrates controls identified by industry-leading cloud bodies.</a:t>
            </a:r>
          </a:p>
          <a:p>
            <a:pPr marL="463550" indent="-463550"/>
            <a:r>
              <a:rPr lang="en-US" sz="2400" dirty="0"/>
              <a:t>AWS monitors for leading practice ideas to manage control environment.</a:t>
            </a:r>
          </a:p>
          <a:p>
            <a:pPr lvl="1"/>
            <a:endParaRPr lang="en-US" sz="2000" dirty="0"/>
          </a:p>
        </p:txBody>
      </p:sp>
      <p:sp>
        <p:nvSpPr>
          <p:cNvPr id="3" name="Title 1"/>
          <p:cNvSpPr txBox="1">
            <a:spLocks/>
          </p:cNvSpPr>
          <p:nvPr/>
        </p:nvSpPr>
        <p:spPr>
          <a:xfrm>
            <a:off x="238539" y="263527"/>
            <a:ext cx="11115261" cy="7794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0" i="0" kern="1200">
                <a:solidFill>
                  <a:schemeClr val="bg1"/>
                </a:solidFill>
                <a:latin typeface="Amazon Ember Light" charset="0"/>
                <a:ea typeface="Amazon Ember Light" charset="0"/>
                <a:cs typeface="Amazon Ember Light" charset="0"/>
              </a:defRPr>
            </a:lvl1pPr>
          </a:lstStyle>
          <a:p>
            <a:endParaRPr lang="en-US" dirty="0"/>
          </a:p>
        </p:txBody>
      </p:sp>
    </p:spTree>
    <p:extLst>
      <p:ext uri="{BB962C8B-B14F-4D97-AF65-F5344CB8AC3E}">
        <p14:creationId xmlns:p14="http://schemas.microsoft.com/office/powerpoint/2010/main" val="42560484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8540" y="224617"/>
            <a:ext cx="9007590" cy="779463"/>
          </a:xfrm>
        </p:spPr>
        <p:txBody>
          <a:bodyPr>
            <a:noAutofit/>
          </a:bodyPr>
          <a:lstStyle/>
          <a:p>
            <a:r>
              <a:rPr lang="fr-FR" sz="3600" dirty="0"/>
              <a:t>Responsabilités AWS en matière de sécurité : sécurité du cloud</a:t>
            </a:r>
            <a:endParaRPr lang="en-US" sz="3600" dirty="0"/>
          </a:p>
        </p:txBody>
      </p:sp>
      <p:sp>
        <p:nvSpPr>
          <p:cNvPr id="23" name="TextBox 22"/>
          <p:cNvSpPr txBox="1"/>
          <p:nvPr/>
        </p:nvSpPr>
        <p:spPr>
          <a:xfrm>
            <a:off x="6237481" y="1699491"/>
            <a:ext cx="5760555" cy="4572221"/>
          </a:xfrm>
          <a:prstGeom prst="rect">
            <a:avLst/>
          </a:prstGeom>
        </p:spPr>
        <p:txBody>
          <a:bodyPr vert="horz" lIns="121920" tIns="60960" rIns="121920" bIns="60960" rtlCol="0">
            <a:noAutofit/>
          </a:bodyPr>
          <a:lstStyle>
            <a:lvl1pPr indent="0">
              <a:spcBef>
                <a:spcPct val="20000"/>
              </a:spcBef>
              <a:buFontTx/>
              <a:buNone/>
              <a:defRPr sz="2400" b="0" i="0">
                <a:solidFill>
                  <a:srgbClr val="4D4D4C"/>
                </a:solidFill>
                <a:latin typeface="Arial"/>
                <a:cs typeface="Arial"/>
              </a:defRPr>
            </a:lvl1pPr>
            <a:lvl2pPr marL="742950" indent="-285750">
              <a:spcBef>
                <a:spcPct val="20000"/>
              </a:spcBef>
              <a:buFont typeface="Arial"/>
              <a:buChar char="•"/>
              <a:defRPr sz="2000" b="0" i="0">
                <a:solidFill>
                  <a:srgbClr val="4D4D4C"/>
                </a:solidFill>
                <a:latin typeface="Arial"/>
                <a:cs typeface="Arial"/>
              </a:defRPr>
            </a:lvl2pPr>
            <a:lvl3pPr marL="1143000" indent="-228600">
              <a:spcBef>
                <a:spcPct val="20000"/>
              </a:spcBef>
              <a:buFont typeface="Arial"/>
              <a:buChar char="•"/>
              <a:defRPr b="0" i="0">
                <a:solidFill>
                  <a:srgbClr val="4D4D4C"/>
                </a:solidFill>
                <a:latin typeface="Arial"/>
                <a:cs typeface="Arial"/>
              </a:defRPr>
            </a:lvl3pPr>
            <a:lvl4pPr marL="1600200" indent="-228600">
              <a:spcBef>
                <a:spcPct val="20000"/>
              </a:spcBef>
              <a:buFont typeface="Arial"/>
              <a:buChar char="–"/>
              <a:defRPr sz="1600" b="0" i="0">
                <a:solidFill>
                  <a:srgbClr val="4D4D4C"/>
                </a:solidFill>
                <a:latin typeface="Arial"/>
                <a:cs typeface="Arial"/>
              </a:defRPr>
            </a:lvl4pPr>
            <a:lvl5pPr marL="2057400" indent="-228600">
              <a:spcBef>
                <a:spcPct val="20000"/>
              </a:spcBef>
              <a:buFont typeface="Arial"/>
              <a:buChar char="»"/>
              <a:defRPr sz="1600" b="0" i="0">
                <a:solidFill>
                  <a:srgbClr val="4D4D4C"/>
                </a:solidFill>
                <a:latin typeface="Arial"/>
                <a:cs typeface="Arial"/>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pPr>
              <a:lnSpc>
                <a:spcPct val="110000"/>
              </a:lnSpc>
              <a:spcBef>
                <a:spcPts val="1200"/>
              </a:spcBef>
            </a:pPr>
            <a:r>
              <a:rPr lang="fr-FR" dirty="0">
                <a:solidFill>
                  <a:schemeClr val="tx1"/>
                </a:solidFill>
                <a:latin typeface="Amazon Ember Light" charset="0"/>
                <a:ea typeface="Amazon Ember Light" charset="0"/>
                <a:cs typeface="Amazon Ember Light" charset="0"/>
              </a:rPr>
              <a:t>Sécurité physique des centres de données</a:t>
            </a:r>
            <a:r>
              <a:rPr lang="en-US" dirty="0">
                <a:solidFill>
                  <a:schemeClr val="tx1"/>
                </a:solidFill>
                <a:latin typeface="Amazon Ember Light" charset="0"/>
                <a:ea typeface="Amazon Ember Light" charset="0"/>
                <a:cs typeface="Amazon Ember Light" charset="0"/>
              </a:rPr>
              <a:t>:</a:t>
            </a:r>
          </a:p>
          <a:p>
            <a:pPr marL="796925" lvl="1" indent="-457200">
              <a:lnSpc>
                <a:spcPct val="110000"/>
              </a:lnSpc>
              <a:spcBef>
                <a:spcPts val="0"/>
              </a:spcBef>
              <a:buBlip>
                <a:blip r:embed="rId4"/>
              </a:buBlip>
            </a:pPr>
            <a:r>
              <a:rPr lang="fr-FR" dirty="0">
                <a:solidFill>
                  <a:schemeClr val="tx1"/>
                </a:solidFill>
                <a:latin typeface="Amazon Ember Light" charset="0"/>
                <a:ea typeface="Amazon Ember Light" charset="0"/>
                <a:cs typeface="Amazon Ember Light" charset="0"/>
              </a:rPr>
              <a:t>Accès contrôlé et basé sur les besoins</a:t>
            </a:r>
            <a:endParaRPr lang="en-US" dirty="0">
              <a:solidFill>
                <a:schemeClr val="tx1"/>
              </a:solidFill>
              <a:latin typeface="Amazon Ember Light" charset="0"/>
              <a:ea typeface="Amazon Ember Light" charset="0"/>
              <a:cs typeface="Amazon Ember Light" charset="0"/>
            </a:endParaRPr>
          </a:p>
          <a:p>
            <a:pPr>
              <a:lnSpc>
                <a:spcPct val="110000"/>
              </a:lnSpc>
              <a:spcBef>
                <a:spcPts val="1200"/>
              </a:spcBef>
            </a:pPr>
            <a:r>
              <a:rPr lang="en-US" dirty="0">
                <a:solidFill>
                  <a:schemeClr val="tx1"/>
                </a:solidFill>
                <a:latin typeface="Amazon Ember Light" charset="0"/>
                <a:ea typeface="Amazon Ember Light" charset="0"/>
                <a:cs typeface="Amazon Ember Light" charset="0"/>
              </a:rPr>
              <a:t>Infrastructure </a:t>
            </a:r>
            <a:r>
              <a:rPr lang="en-US" dirty="0" err="1">
                <a:solidFill>
                  <a:schemeClr val="tx1"/>
                </a:solidFill>
                <a:latin typeface="Amazon Ember Light" charset="0"/>
                <a:ea typeface="Amazon Ember Light" charset="0"/>
                <a:cs typeface="Amazon Ember Light" charset="0"/>
              </a:rPr>
              <a:t>matérielle</a:t>
            </a:r>
            <a:r>
              <a:rPr lang="en-US" dirty="0">
                <a:solidFill>
                  <a:schemeClr val="tx1"/>
                </a:solidFill>
                <a:latin typeface="Amazon Ember Light" charset="0"/>
                <a:ea typeface="Amazon Ember Light" charset="0"/>
                <a:cs typeface="Amazon Ember Light" charset="0"/>
              </a:rPr>
              <a:t> et </a:t>
            </a:r>
            <a:r>
              <a:rPr lang="en-US" dirty="0" err="1">
                <a:solidFill>
                  <a:schemeClr val="tx1"/>
                </a:solidFill>
                <a:latin typeface="Amazon Ember Light" charset="0"/>
                <a:ea typeface="Amazon Ember Light" charset="0"/>
                <a:cs typeface="Amazon Ember Light" charset="0"/>
              </a:rPr>
              <a:t>logicielle</a:t>
            </a:r>
            <a:r>
              <a:rPr lang="en-US" dirty="0">
                <a:solidFill>
                  <a:schemeClr val="tx1"/>
                </a:solidFill>
                <a:latin typeface="Amazon Ember Light" charset="0"/>
                <a:ea typeface="Amazon Ember Light" charset="0"/>
                <a:cs typeface="Amazon Ember Light" charset="0"/>
              </a:rPr>
              <a:t>:</a:t>
            </a:r>
          </a:p>
          <a:p>
            <a:pPr marL="796925" lvl="1" indent="-457200">
              <a:lnSpc>
                <a:spcPct val="110000"/>
              </a:lnSpc>
              <a:spcBef>
                <a:spcPts val="0"/>
              </a:spcBef>
              <a:buBlip>
                <a:blip r:embed="rId4"/>
              </a:buBlip>
            </a:pPr>
            <a:r>
              <a:rPr lang="fr-FR" dirty="0">
                <a:solidFill>
                  <a:schemeClr val="tx1"/>
                </a:solidFill>
                <a:latin typeface="Amazon Ember Light" charset="0"/>
                <a:ea typeface="Amazon Ember Light" charset="0"/>
                <a:cs typeface="Amazon Ember Light" charset="0"/>
              </a:rPr>
              <a:t>Gestion du matériel, journalisation des accès au système d'exploitation hôte et audit</a:t>
            </a:r>
            <a:endParaRPr lang="en-US" dirty="0">
              <a:solidFill>
                <a:schemeClr val="tx1"/>
              </a:solidFill>
              <a:latin typeface="Amazon Ember Light" charset="0"/>
              <a:ea typeface="Amazon Ember Light" charset="0"/>
              <a:cs typeface="Amazon Ember Light" charset="0"/>
            </a:endParaRPr>
          </a:p>
          <a:p>
            <a:pPr>
              <a:lnSpc>
                <a:spcPct val="110000"/>
              </a:lnSpc>
              <a:spcBef>
                <a:spcPts val="1200"/>
              </a:spcBef>
            </a:pPr>
            <a:r>
              <a:rPr lang="en-US" dirty="0">
                <a:solidFill>
                  <a:schemeClr val="tx1"/>
                </a:solidFill>
                <a:latin typeface="Amazon Ember Light" charset="0"/>
                <a:ea typeface="Amazon Ember Light" charset="0"/>
                <a:cs typeface="Amazon Ember Light" charset="0"/>
              </a:rPr>
              <a:t>Infrastructure de </a:t>
            </a:r>
            <a:r>
              <a:rPr lang="en-US" dirty="0" err="1">
                <a:solidFill>
                  <a:schemeClr val="tx1"/>
                </a:solidFill>
                <a:latin typeface="Amazon Ember Light" charset="0"/>
                <a:ea typeface="Amazon Ember Light" charset="0"/>
                <a:cs typeface="Amazon Ember Light" charset="0"/>
              </a:rPr>
              <a:t>réseau</a:t>
            </a:r>
            <a:r>
              <a:rPr lang="en-US" dirty="0">
                <a:solidFill>
                  <a:schemeClr val="tx1"/>
                </a:solidFill>
                <a:latin typeface="Amazon Ember Light" charset="0"/>
                <a:ea typeface="Amazon Ember Light" charset="0"/>
                <a:cs typeface="Amazon Ember Light" charset="0"/>
              </a:rPr>
              <a:t>:</a:t>
            </a:r>
          </a:p>
          <a:p>
            <a:pPr marL="796925" lvl="1" indent="-457200">
              <a:lnSpc>
                <a:spcPct val="110000"/>
              </a:lnSpc>
              <a:spcBef>
                <a:spcPts val="0"/>
              </a:spcBef>
              <a:buBlip>
                <a:blip r:embed="rId4"/>
              </a:buBlip>
            </a:pPr>
            <a:r>
              <a:rPr lang="en-US" dirty="0" err="1">
                <a:solidFill>
                  <a:schemeClr val="tx1"/>
                </a:solidFill>
                <a:latin typeface="Amazon Ember Light" charset="0"/>
                <a:ea typeface="Amazon Ember Light" charset="0"/>
                <a:cs typeface="Amazon Ember Light" charset="0"/>
              </a:rPr>
              <a:t>Détection</a:t>
            </a:r>
            <a:r>
              <a:rPr lang="en-US" dirty="0">
                <a:solidFill>
                  <a:schemeClr val="tx1"/>
                </a:solidFill>
                <a:latin typeface="Amazon Ember Light" charset="0"/>
                <a:ea typeface="Amazon Ember Light" charset="0"/>
                <a:cs typeface="Amazon Ember Light" charset="0"/>
              </a:rPr>
              <a:t> </a:t>
            </a:r>
            <a:r>
              <a:rPr lang="en-US" dirty="0" err="1">
                <a:solidFill>
                  <a:schemeClr val="tx1"/>
                </a:solidFill>
                <a:latin typeface="Amazon Ember Light" charset="0"/>
                <a:ea typeface="Amazon Ember Light" charset="0"/>
                <a:cs typeface="Amazon Ember Light" charset="0"/>
              </a:rPr>
              <a:t>d'intrusion</a:t>
            </a:r>
            <a:endParaRPr lang="en-US" dirty="0">
              <a:solidFill>
                <a:schemeClr val="tx1"/>
              </a:solidFill>
              <a:latin typeface="Amazon Ember Light" charset="0"/>
              <a:ea typeface="Amazon Ember Light" charset="0"/>
              <a:cs typeface="Amazon Ember Light" charset="0"/>
            </a:endParaRPr>
          </a:p>
          <a:p>
            <a:pPr>
              <a:lnSpc>
                <a:spcPct val="110000"/>
              </a:lnSpc>
              <a:spcBef>
                <a:spcPts val="1200"/>
              </a:spcBef>
            </a:pPr>
            <a:r>
              <a:rPr lang="en-US" dirty="0">
                <a:solidFill>
                  <a:schemeClr val="tx1"/>
                </a:solidFill>
                <a:latin typeface="Amazon Ember Light" charset="0"/>
                <a:ea typeface="Amazon Ember Light" charset="0"/>
                <a:cs typeface="Amazon Ember Light" charset="0"/>
              </a:rPr>
              <a:t>Infrastructure de </a:t>
            </a:r>
            <a:r>
              <a:rPr lang="en-US" dirty="0" err="1">
                <a:solidFill>
                  <a:schemeClr val="tx1"/>
                </a:solidFill>
                <a:latin typeface="Amazon Ember Light" charset="0"/>
                <a:ea typeface="Amazon Ember Light" charset="0"/>
                <a:cs typeface="Amazon Ember Light" charset="0"/>
              </a:rPr>
              <a:t>virtualisation</a:t>
            </a:r>
            <a:r>
              <a:rPr lang="en-US" dirty="0">
                <a:solidFill>
                  <a:schemeClr val="tx1"/>
                </a:solidFill>
                <a:latin typeface="Amazon Ember Light" charset="0"/>
                <a:ea typeface="Amazon Ember Light" charset="0"/>
                <a:cs typeface="Amazon Ember Light" charset="0"/>
              </a:rPr>
              <a:t>:</a:t>
            </a:r>
          </a:p>
          <a:p>
            <a:pPr marL="796925" lvl="1" indent="-457200">
              <a:lnSpc>
                <a:spcPct val="110000"/>
              </a:lnSpc>
              <a:spcBef>
                <a:spcPts val="0"/>
              </a:spcBef>
              <a:buBlip>
                <a:blip r:embed="rId4"/>
              </a:buBlip>
            </a:pPr>
            <a:r>
              <a:rPr lang="en-US" dirty="0" err="1">
                <a:solidFill>
                  <a:schemeClr val="tx1"/>
                </a:solidFill>
                <a:latin typeface="Amazon Ember Light" charset="0"/>
                <a:ea typeface="Amazon Ember Light" charset="0"/>
                <a:cs typeface="Amazon Ember Light" charset="0"/>
              </a:rPr>
              <a:t>Isolement</a:t>
            </a:r>
            <a:r>
              <a:rPr lang="en-US" dirty="0">
                <a:solidFill>
                  <a:schemeClr val="tx1"/>
                </a:solidFill>
                <a:latin typeface="Amazon Ember Light" charset="0"/>
                <a:ea typeface="Amazon Ember Light" charset="0"/>
                <a:cs typeface="Amazon Ember Light" charset="0"/>
              </a:rPr>
              <a:t> des instances</a:t>
            </a:r>
          </a:p>
        </p:txBody>
      </p:sp>
      <p:pic>
        <p:nvPicPr>
          <p:cNvPr id="4" name="Picture 3"/>
          <p:cNvPicPr>
            <a:picLocks noChangeAspect="1"/>
          </p:cNvPicPr>
          <p:nvPr/>
        </p:nvPicPr>
        <p:blipFill>
          <a:blip r:embed="rId5"/>
          <a:stretch>
            <a:fillRect/>
          </a:stretch>
        </p:blipFill>
        <p:spPr>
          <a:xfrm>
            <a:off x="397421" y="2481611"/>
            <a:ext cx="5557100" cy="1997083"/>
          </a:xfrm>
          <a:prstGeom prst="rect">
            <a:avLst/>
          </a:prstGeom>
        </p:spPr>
      </p:pic>
      <p:sp>
        <p:nvSpPr>
          <p:cNvPr id="29" name="TextBox 28"/>
          <p:cNvSpPr txBox="1"/>
          <p:nvPr/>
        </p:nvSpPr>
        <p:spPr>
          <a:xfrm>
            <a:off x="1166373" y="4605303"/>
            <a:ext cx="4019196" cy="328337"/>
          </a:xfrm>
          <a:prstGeom prst="rect">
            <a:avLst/>
          </a:prstGeom>
          <a:noFill/>
        </p:spPr>
        <p:txBody>
          <a:bodyPr wrap="square" lIns="50808" tIns="25421" rIns="50808" bIns="25421" rtlCol="0">
            <a:spAutoFit/>
          </a:bodyPr>
          <a:lstStyle>
            <a:defPPr>
              <a:defRPr lang="en-US"/>
            </a:defPPr>
            <a:lvl1pPr marR="0" lvl="0" indent="0" defTabSz="457200" fontAlgn="auto">
              <a:lnSpc>
                <a:spcPct val="100000"/>
              </a:lnSpc>
              <a:spcBef>
                <a:spcPts val="0"/>
              </a:spcBef>
              <a:spcAft>
                <a:spcPts val="0"/>
              </a:spcAft>
              <a:buClrTx/>
              <a:buSzTx/>
              <a:buFontTx/>
              <a:buNone/>
              <a:tabLst/>
              <a:defRPr kumimoji="0" b="1" i="0" u="none" strike="noStrike" kern="0" cap="none" spc="0" normalizeH="0" baseline="0">
                <a:ln>
                  <a:noFill/>
                </a:ln>
                <a:solidFill>
                  <a:srgbClr val="FF9933"/>
                </a:solidFill>
                <a:effectLst/>
                <a:uLnTx/>
                <a:uFillTx/>
              </a:defRPr>
            </a:lvl1pPr>
          </a:lstStyle>
          <a:p>
            <a:pPr algn="ctr"/>
            <a:r>
              <a:rPr lang="en-US" dirty="0">
                <a:latin typeface="Amazon Ember" panose="020B0603020204020204" pitchFamily="34" charset="0"/>
                <a:ea typeface="Amazon Ember" panose="020B0603020204020204" pitchFamily="34" charset="0"/>
                <a:cs typeface="Amazon Ember" panose="020B0603020204020204" pitchFamily="34" charset="0"/>
              </a:rPr>
              <a:t>Amazon Provided</a:t>
            </a:r>
          </a:p>
        </p:txBody>
      </p:sp>
      <p:sp>
        <p:nvSpPr>
          <p:cNvPr id="30" name="Right Brace 29"/>
          <p:cNvSpPr/>
          <p:nvPr/>
        </p:nvSpPr>
        <p:spPr>
          <a:xfrm>
            <a:off x="5972285" y="2597645"/>
            <a:ext cx="296883" cy="1765014"/>
          </a:xfrm>
          <a:prstGeom prst="rightBrace">
            <a:avLst>
              <a:gd name="adj1" fmla="val 73870"/>
              <a:gd name="adj2" fmla="val 50000"/>
            </a:avLst>
          </a:prstGeom>
          <a:ln w="28575">
            <a:solidFill>
              <a:schemeClr val="bg2">
                <a:lumMod val="25000"/>
              </a:schemeClr>
            </a:solidFill>
          </a:ln>
        </p:spPr>
        <p:style>
          <a:lnRef idx="1">
            <a:schemeClr val="accent6"/>
          </a:lnRef>
          <a:fillRef idx="0">
            <a:schemeClr val="accent6"/>
          </a:fillRef>
          <a:effectRef idx="0">
            <a:schemeClr val="accent6"/>
          </a:effectRef>
          <a:fontRef idx="minor">
            <a:schemeClr val="tx1"/>
          </a:fontRef>
        </p:style>
        <p:txBody>
          <a:bodyPr rtlCol="0" anchor="ctr"/>
          <a:lstStyle/>
          <a:p>
            <a:pPr algn="ctr"/>
            <a:endParaRPr lang="en-US" dirty="0"/>
          </a:p>
        </p:txBody>
      </p:sp>
    </p:spTree>
    <p:custDataLst>
      <p:tags r:id="rId1"/>
    </p:custDataLst>
    <p:extLst>
      <p:ext uri="{BB962C8B-B14F-4D97-AF65-F5344CB8AC3E}">
        <p14:creationId xmlns:p14="http://schemas.microsoft.com/office/powerpoint/2010/main" val="171830165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t="17369" b="17604"/>
          <a:stretch/>
        </p:blipFill>
        <p:spPr>
          <a:xfrm>
            <a:off x="8608951" y="1581095"/>
            <a:ext cx="3422985" cy="2225842"/>
          </a:xfrm>
          <a:prstGeom prst="rect">
            <a:avLst/>
          </a:prstGeom>
        </p:spPr>
      </p:pic>
      <p:sp>
        <p:nvSpPr>
          <p:cNvPr id="4" name="Title 1"/>
          <p:cNvSpPr>
            <a:spLocks noGrp="1"/>
          </p:cNvSpPr>
          <p:nvPr>
            <p:ph type="title"/>
          </p:nvPr>
        </p:nvSpPr>
        <p:spPr/>
        <p:txBody>
          <a:bodyPr/>
          <a:lstStyle/>
          <a:p>
            <a:r>
              <a:rPr lang="en-US" dirty="0"/>
              <a:t>Information Security </a:t>
            </a:r>
          </a:p>
        </p:txBody>
      </p:sp>
      <p:sp>
        <p:nvSpPr>
          <p:cNvPr id="5" name="Content Placeholder 2"/>
          <p:cNvSpPr>
            <a:spLocks noGrp="1"/>
          </p:cNvSpPr>
          <p:nvPr>
            <p:ph idx="1"/>
          </p:nvPr>
        </p:nvSpPr>
        <p:spPr/>
        <p:txBody>
          <a:bodyPr/>
          <a:lstStyle/>
          <a:p>
            <a:pPr marL="463550" indent="-463550"/>
            <a:r>
              <a:rPr lang="en-US" dirty="0"/>
              <a:t>Designed to protect:</a:t>
            </a:r>
          </a:p>
          <a:p>
            <a:pPr marL="857250" lvl="1" indent="-400050"/>
            <a:r>
              <a:rPr lang="en-US" dirty="0"/>
              <a:t>Confidentiality</a:t>
            </a:r>
          </a:p>
          <a:p>
            <a:pPr marL="857250" lvl="1" indent="-400050"/>
            <a:r>
              <a:rPr lang="en-US" dirty="0"/>
              <a:t>Integrity</a:t>
            </a:r>
          </a:p>
          <a:p>
            <a:pPr marL="857250" lvl="1" indent="-400050"/>
            <a:r>
              <a:rPr lang="en-US" dirty="0"/>
              <a:t>Availability</a:t>
            </a:r>
          </a:p>
          <a:p>
            <a:pPr marL="463550" indent="-463550"/>
            <a:r>
              <a:rPr lang="en-US" dirty="0"/>
              <a:t>Publishes security whitepaper</a:t>
            </a:r>
          </a:p>
          <a:p>
            <a:pPr lvl="1"/>
            <a:endParaRPr lang="en-US" dirty="0"/>
          </a:p>
        </p:txBody>
      </p:sp>
      <p:sp>
        <p:nvSpPr>
          <p:cNvPr id="3" name="Title 1"/>
          <p:cNvSpPr txBox="1">
            <a:spLocks/>
          </p:cNvSpPr>
          <p:nvPr/>
        </p:nvSpPr>
        <p:spPr>
          <a:xfrm>
            <a:off x="238539" y="263527"/>
            <a:ext cx="11115261" cy="7794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0" i="0" kern="1200">
                <a:solidFill>
                  <a:schemeClr val="bg1"/>
                </a:solidFill>
                <a:latin typeface="Amazon Ember Light" charset="0"/>
                <a:ea typeface="Amazon Ember Light" charset="0"/>
                <a:cs typeface="Amazon Ember Light" charset="0"/>
              </a:defRPr>
            </a:lvl1pPr>
          </a:lstStyle>
          <a:p>
            <a:endParaRPr lang="en-US" dirty="0"/>
          </a:p>
        </p:txBody>
      </p:sp>
      <p:sp>
        <p:nvSpPr>
          <p:cNvPr id="6" name="TextBox 5"/>
          <p:cNvSpPr txBox="1"/>
          <p:nvPr/>
        </p:nvSpPr>
        <p:spPr>
          <a:xfrm>
            <a:off x="9619626" y="2736352"/>
            <a:ext cx="1401634" cy="523220"/>
          </a:xfrm>
          <a:prstGeom prst="rect">
            <a:avLst/>
          </a:prstGeom>
          <a:noFill/>
        </p:spPr>
        <p:txBody>
          <a:bodyPr wrap="square" rtlCol="0">
            <a:spAutoFit/>
          </a:bodyPr>
          <a:lstStyle/>
          <a:p>
            <a:r>
              <a:rPr lang="en-US" sz="2800" dirty="0">
                <a:solidFill>
                  <a:srgbClr val="00B0F0"/>
                </a:solidFill>
                <a:latin typeface="Amazon Ember Light" panose="020B0403020204020204" pitchFamily="34" charset="0"/>
                <a:ea typeface="Amazon Ember Light" panose="020B0403020204020204" pitchFamily="34" charset="0"/>
                <a:cs typeface="Amazon Ember Light" panose="020B0403020204020204" pitchFamily="34" charset="0"/>
              </a:rPr>
              <a:t>security</a:t>
            </a:r>
          </a:p>
        </p:txBody>
      </p:sp>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606231" y="1102151"/>
            <a:ext cx="1758244" cy="1758244"/>
          </a:xfrm>
          <a:prstGeom prst="rect">
            <a:avLst/>
          </a:prstGeom>
        </p:spPr>
      </p:pic>
    </p:spTree>
    <p:extLst>
      <p:ext uri="{BB962C8B-B14F-4D97-AF65-F5344CB8AC3E}">
        <p14:creationId xmlns:p14="http://schemas.microsoft.com/office/powerpoint/2010/main" val="139367484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1"/>
          <p:cNvSpPr>
            <a:spLocks noGrp="1"/>
          </p:cNvSpPr>
          <p:nvPr>
            <p:ph type="title"/>
          </p:nvPr>
        </p:nvSpPr>
        <p:spPr/>
        <p:txBody>
          <a:bodyPr/>
          <a:lstStyle/>
          <a:p>
            <a:r>
              <a:rPr lang="en-US" dirty="0"/>
              <a:t>Customer Compliance Requirements</a:t>
            </a:r>
          </a:p>
        </p:txBody>
      </p:sp>
      <p:sp>
        <p:nvSpPr>
          <p:cNvPr id="5" name="Content Placeholder 2"/>
          <p:cNvSpPr>
            <a:spLocks noGrp="1"/>
          </p:cNvSpPr>
          <p:nvPr>
            <p:ph idx="1"/>
          </p:nvPr>
        </p:nvSpPr>
        <p:spPr>
          <a:xfrm>
            <a:off x="238539" y="1440305"/>
            <a:ext cx="9458914" cy="4913308"/>
          </a:xfrm>
        </p:spPr>
        <p:txBody>
          <a:bodyPr>
            <a:normAutofit/>
          </a:bodyPr>
          <a:lstStyle/>
          <a:p>
            <a:pPr marL="411480" indent="-411480"/>
            <a:r>
              <a:rPr lang="en-US" sz="2400" dirty="0"/>
              <a:t>Maintain governance over the entire IT control environment.</a:t>
            </a:r>
          </a:p>
          <a:p>
            <a:pPr marL="411163" indent="-411163"/>
            <a:r>
              <a:rPr lang="en-US" sz="2400" dirty="0"/>
              <a:t>Customers should understand:</a:t>
            </a:r>
          </a:p>
          <a:p>
            <a:pPr marL="857250" lvl="1" indent="-400050"/>
            <a:r>
              <a:rPr lang="en-US" sz="2000" dirty="0"/>
              <a:t>Required compliance objectives</a:t>
            </a:r>
          </a:p>
          <a:p>
            <a:pPr marL="857250" lvl="1" indent="-400050"/>
            <a:r>
              <a:rPr lang="en-US" sz="2000" dirty="0"/>
              <a:t>Validation-based risk tolerance</a:t>
            </a:r>
          </a:p>
          <a:p>
            <a:pPr marL="463550" indent="-463550"/>
            <a:r>
              <a:rPr lang="en-US" sz="2400" dirty="0"/>
              <a:t>Establish control environment.</a:t>
            </a:r>
          </a:p>
          <a:p>
            <a:pPr marL="463550" indent="-463550"/>
            <a:r>
              <a:rPr lang="en-US" sz="2400" dirty="0"/>
              <a:t>Verify effectiveness of control environment.</a:t>
            </a:r>
          </a:p>
          <a:p>
            <a:pPr marL="463550" indent="-463550"/>
            <a:r>
              <a:rPr lang="en-US" sz="2400" dirty="0"/>
              <a:t>Customer compliance basic approach:</a:t>
            </a:r>
          </a:p>
          <a:p>
            <a:pPr marL="920750" lvl="1" indent="-463550"/>
            <a:r>
              <a:rPr lang="en-US" sz="2000" dirty="0"/>
              <a:t>Review</a:t>
            </a:r>
          </a:p>
          <a:p>
            <a:pPr marL="920750" lvl="1" indent="-463550"/>
            <a:r>
              <a:rPr lang="en-US" sz="2000" dirty="0"/>
              <a:t>Design</a:t>
            </a:r>
          </a:p>
          <a:p>
            <a:pPr marL="920750" lvl="1" indent="-463550"/>
            <a:r>
              <a:rPr lang="en-US" sz="2000" dirty="0"/>
              <a:t>Identify</a:t>
            </a:r>
          </a:p>
          <a:p>
            <a:pPr marL="920750" lvl="1" indent="-463550"/>
            <a:r>
              <a:rPr lang="en-US" sz="2000" dirty="0"/>
              <a:t>Verify</a:t>
            </a:r>
          </a:p>
          <a:p>
            <a:pPr lvl="1"/>
            <a:endParaRPr lang="en-US" sz="2000" dirty="0"/>
          </a:p>
        </p:txBody>
      </p:sp>
      <p:sp>
        <p:nvSpPr>
          <p:cNvPr id="3" name="Title 1"/>
          <p:cNvSpPr txBox="1">
            <a:spLocks/>
          </p:cNvSpPr>
          <p:nvPr/>
        </p:nvSpPr>
        <p:spPr>
          <a:xfrm>
            <a:off x="238539" y="263527"/>
            <a:ext cx="11115261" cy="7794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0" i="0" kern="1200">
                <a:solidFill>
                  <a:schemeClr val="bg1"/>
                </a:solidFill>
                <a:latin typeface="Amazon Ember Light" charset="0"/>
                <a:ea typeface="Amazon Ember Light" charset="0"/>
                <a:cs typeface="Amazon Ember Light" charset="0"/>
              </a:defRPr>
            </a:lvl1pPr>
          </a:lstStyle>
          <a:p>
            <a:endParaRPr lang="en-US" dirty="0"/>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94821" y="1181341"/>
            <a:ext cx="2658979" cy="2658979"/>
          </a:xfrm>
          <a:prstGeom prst="rect">
            <a:avLst/>
          </a:prstGeom>
        </p:spPr>
      </p:pic>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572478" y="1316809"/>
            <a:ext cx="1562644" cy="1562644"/>
          </a:xfrm>
          <a:prstGeom prst="rect">
            <a:avLst/>
          </a:prstGeom>
        </p:spPr>
      </p:pic>
    </p:spTree>
    <p:extLst>
      <p:ext uri="{BB962C8B-B14F-4D97-AF65-F5344CB8AC3E}">
        <p14:creationId xmlns:p14="http://schemas.microsoft.com/office/powerpoint/2010/main" val="382257848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1"/>
          <p:cNvSpPr>
            <a:spLocks noGrp="1"/>
          </p:cNvSpPr>
          <p:nvPr>
            <p:ph type="title"/>
          </p:nvPr>
        </p:nvSpPr>
        <p:spPr/>
        <p:txBody>
          <a:bodyPr/>
          <a:lstStyle/>
          <a:p>
            <a:r>
              <a:rPr lang="en-US" dirty="0"/>
              <a:t>In Review</a:t>
            </a:r>
          </a:p>
        </p:txBody>
      </p:sp>
      <p:sp>
        <p:nvSpPr>
          <p:cNvPr id="5" name="Content Placeholder 2"/>
          <p:cNvSpPr>
            <a:spLocks noGrp="1"/>
          </p:cNvSpPr>
          <p:nvPr>
            <p:ph idx="1"/>
          </p:nvPr>
        </p:nvSpPr>
        <p:spPr/>
        <p:txBody>
          <a:bodyPr>
            <a:normAutofit/>
          </a:bodyPr>
          <a:lstStyle/>
          <a:p>
            <a:pPr marL="0" indent="0">
              <a:buNone/>
            </a:pPr>
            <a:r>
              <a:rPr lang="en-US" sz="2400" dirty="0"/>
              <a:t>AWS security compliance programs</a:t>
            </a:r>
          </a:p>
          <a:p>
            <a:pPr marL="463550" indent="-463550"/>
            <a:r>
              <a:rPr lang="en-US" sz="2400" dirty="0"/>
              <a:t>Enables customers to understand robust controls to maintain security and data protection</a:t>
            </a:r>
          </a:p>
          <a:p>
            <a:pPr marL="463550" indent="-463550"/>
            <a:r>
              <a:rPr lang="en-US" sz="2400" dirty="0"/>
              <a:t>Shared compliance responsibilities</a:t>
            </a:r>
          </a:p>
        </p:txBody>
      </p:sp>
      <p:sp>
        <p:nvSpPr>
          <p:cNvPr id="3" name="Title 1"/>
          <p:cNvSpPr txBox="1">
            <a:spLocks/>
          </p:cNvSpPr>
          <p:nvPr/>
        </p:nvSpPr>
        <p:spPr>
          <a:xfrm>
            <a:off x="238539" y="263527"/>
            <a:ext cx="11115261" cy="7794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0" i="0" kern="1200">
                <a:solidFill>
                  <a:schemeClr val="bg1"/>
                </a:solidFill>
                <a:latin typeface="Amazon Ember Light" charset="0"/>
                <a:ea typeface="Amazon Ember Light" charset="0"/>
                <a:cs typeface="Amazon Ember Light" charset="0"/>
              </a:defRPr>
            </a:lvl1pPr>
          </a:lstStyle>
          <a:p>
            <a:endParaRPr lang="en-US" dirty="0"/>
          </a:p>
        </p:txBody>
      </p:sp>
    </p:spTree>
    <p:extLst>
      <p:ext uri="{BB962C8B-B14F-4D97-AF65-F5344CB8AC3E}">
        <p14:creationId xmlns:p14="http://schemas.microsoft.com/office/powerpoint/2010/main" val="398573826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62608" y="2770243"/>
            <a:ext cx="11115261" cy="779463"/>
          </a:xfrm>
        </p:spPr>
        <p:txBody>
          <a:bodyPr/>
          <a:lstStyle/>
          <a:p>
            <a:r>
              <a:rPr lang="en-US" dirty="0"/>
              <a:t>Part 8: AWS Security Resources</a:t>
            </a:r>
          </a:p>
        </p:txBody>
      </p:sp>
    </p:spTree>
    <p:extLst>
      <p:ext uri="{BB962C8B-B14F-4D97-AF65-F5344CB8AC3E}">
        <p14:creationId xmlns:p14="http://schemas.microsoft.com/office/powerpoint/2010/main" val="295711420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1"/>
          <p:cNvSpPr>
            <a:spLocks noGrp="1"/>
          </p:cNvSpPr>
          <p:nvPr>
            <p:ph type="title"/>
          </p:nvPr>
        </p:nvSpPr>
        <p:spPr/>
        <p:txBody>
          <a:bodyPr/>
          <a:lstStyle/>
          <a:p>
            <a:r>
              <a:rPr lang="en-US" dirty="0"/>
              <a:t>AWS Account Teams</a:t>
            </a:r>
          </a:p>
        </p:txBody>
      </p:sp>
      <p:sp>
        <p:nvSpPr>
          <p:cNvPr id="5" name="Content Placeholder 2"/>
          <p:cNvSpPr>
            <a:spLocks noGrp="1"/>
          </p:cNvSpPr>
          <p:nvPr>
            <p:ph idx="1"/>
          </p:nvPr>
        </p:nvSpPr>
        <p:spPr/>
        <p:txBody>
          <a:bodyPr>
            <a:normAutofit/>
          </a:bodyPr>
          <a:lstStyle/>
          <a:p>
            <a:pPr marL="463550" indent="-463550"/>
            <a:r>
              <a:rPr lang="en-US" sz="2400" dirty="0"/>
              <a:t>First point of contact</a:t>
            </a:r>
          </a:p>
          <a:p>
            <a:pPr marL="463550" indent="-463550"/>
            <a:r>
              <a:rPr lang="en-US" sz="2400" dirty="0"/>
              <a:t>Guide deployment</a:t>
            </a:r>
          </a:p>
          <a:p>
            <a:pPr marL="463550" indent="-463550"/>
            <a:r>
              <a:rPr lang="en-US" sz="2400" dirty="0"/>
              <a:t>Point toward the right resources to resolve security issues</a:t>
            </a:r>
          </a:p>
        </p:txBody>
      </p:sp>
      <p:sp>
        <p:nvSpPr>
          <p:cNvPr id="3" name="Title 1"/>
          <p:cNvSpPr txBox="1">
            <a:spLocks/>
          </p:cNvSpPr>
          <p:nvPr/>
        </p:nvSpPr>
        <p:spPr>
          <a:xfrm>
            <a:off x="238539" y="263527"/>
            <a:ext cx="11115261" cy="7794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0" i="0" kern="1200">
                <a:solidFill>
                  <a:schemeClr val="bg1"/>
                </a:solidFill>
                <a:latin typeface="Amazon Ember Light" charset="0"/>
                <a:ea typeface="Amazon Ember Light" charset="0"/>
                <a:cs typeface="Amazon Ember Light" charset="0"/>
              </a:defRPr>
            </a:lvl1pPr>
          </a:lstStyle>
          <a:p>
            <a:endParaRPr lang="en-US" dirty="0"/>
          </a:p>
        </p:txBody>
      </p:sp>
      <p:pic>
        <p:nvPicPr>
          <p:cNvPr id="6" name="Picture 5"/>
          <p:cNvPicPr>
            <a:picLocks noChangeAspect="1"/>
          </p:cNvPicPr>
          <p:nvPr/>
        </p:nvPicPr>
        <p:blipFill>
          <a:blip r:embed="rId3">
            <a:duotone>
              <a:prstClr val="black"/>
              <a:srgbClr val="FF3300">
                <a:alpha val="67059"/>
                <a:tint val="45000"/>
                <a:satMod val="400000"/>
              </a:srgbClr>
            </a:duotone>
            <a:extLst>
              <a:ext uri="{28A0092B-C50C-407E-A947-70E740481C1C}">
                <a14:useLocalDpi xmlns:a14="http://schemas.microsoft.com/office/drawing/2010/main" val="0"/>
              </a:ext>
            </a:extLst>
          </a:blip>
          <a:stretch>
            <a:fillRect/>
          </a:stretch>
        </p:blipFill>
        <p:spPr>
          <a:xfrm>
            <a:off x="10258926" y="1490133"/>
            <a:ext cx="1573629" cy="1521175"/>
          </a:xfrm>
          <a:prstGeom prst="rect">
            <a:avLst/>
          </a:prstGeom>
        </p:spPr>
      </p:pic>
    </p:spTree>
    <p:extLst>
      <p:ext uri="{BB962C8B-B14F-4D97-AF65-F5344CB8AC3E}">
        <p14:creationId xmlns:p14="http://schemas.microsoft.com/office/powerpoint/2010/main" val="136738996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1"/>
          <p:cNvSpPr>
            <a:spLocks noGrp="1"/>
          </p:cNvSpPr>
          <p:nvPr>
            <p:ph type="title"/>
          </p:nvPr>
        </p:nvSpPr>
        <p:spPr/>
        <p:txBody>
          <a:bodyPr/>
          <a:lstStyle/>
          <a:p>
            <a:r>
              <a:rPr lang="en-US" dirty="0"/>
              <a:t>AWS Enterprise Support*</a:t>
            </a:r>
          </a:p>
        </p:txBody>
      </p:sp>
      <p:sp>
        <p:nvSpPr>
          <p:cNvPr id="5" name="Content Placeholder 2"/>
          <p:cNvSpPr>
            <a:spLocks noGrp="1"/>
          </p:cNvSpPr>
          <p:nvPr>
            <p:ph idx="1"/>
          </p:nvPr>
        </p:nvSpPr>
        <p:spPr/>
        <p:txBody>
          <a:bodyPr>
            <a:normAutofit/>
          </a:bodyPr>
          <a:lstStyle/>
          <a:p>
            <a:pPr marL="463550" indent="-463550"/>
            <a:r>
              <a:rPr lang="en-US" sz="2400" dirty="0"/>
              <a:t>15-minute response time</a:t>
            </a:r>
          </a:p>
          <a:p>
            <a:pPr marL="463550" indent="-463550"/>
            <a:r>
              <a:rPr lang="en-US" sz="2400" dirty="0"/>
              <a:t>24/7, by phone, chat, or email</a:t>
            </a:r>
          </a:p>
          <a:p>
            <a:pPr marL="463550" indent="-463550"/>
            <a:r>
              <a:rPr lang="en-US" sz="2400" dirty="0"/>
              <a:t>Dedicated Technical Account Manager (TAM)</a:t>
            </a:r>
          </a:p>
          <a:p>
            <a:pPr lvl="1"/>
            <a:endParaRPr lang="en-US" sz="2000" dirty="0"/>
          </a:p>
          <a:p>
            <a:pPr marL="457200" lvl="1" indent="0">
              <a:buNone/>
            </a:pPr>
            <a:r>
              <a:rPr lang="en-US" sz="2000" dirty="0"/>
              <a:t>*For details, see:</a:t>
            </a:r>
            <a:br>
              <a:rPr lang="en-US" sz="2000" dirty="0"/>
            </a:br>
            <a:r>
              <a:rPr lang="en-US" sz="2000" dirty="0">
                <a:hlinkClick r:id="rId3"/>
              </a:rPr>
              <a:t>https://aws.amazon.com/premiumsupport/enterprise-support/</a:t>
            </a:r>
            <a:endParaRPr lang="en-US" sz="2000" dirty="0"/>
          </a:p>
        </p:txBody>
      </p:sp>
      <p:sp>
        <p:nvSpPr>
          <p:cNvPr id="3" name="Title 1"/>
          <p:cNvSpPr txBox="1">
            <a:spLocks/>
          </p:cNvSpPr>
          <p:nvPr/>
        </p:nvSpPr>
        <p:spPr>
          <a:xfrm>
            <a:off x="238539" y="263527"/>
            <a:ext cx="11115261" cy="7794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0" i="0" kern="1200">
                <a:solidFill>
                  <a:schemeClr val="bg1"/>
                </a:solidFill>
                <a:latin typeface="Amazon Ember Light" charset="0"/>
                <a:ea typeface="Amazon Ember Light" charset="0"/>
                <a:cs typeface="Amazon Ember Light" charset="0"/>
              </a:defRPr>
            </a:lvl1pPr>
          </a:lstStyle>
          <a:p>
            <a:endParaRPr lang="en-US" dirty="0"/>
          </a:p>
        </p:txBody>
      </p:sp>
      <p:pic>
        <p:nvPicPr>
          <p:cNvPr id="7" name="Picture 6">
            <a:extLst>
              <a:ext uri="{FF2B5EF4-FFF2-40B4-BE49-F238E27FC236}">
                <a16:creationId xmlns:a16="http://schemas.microsoft.com/office/drawing/2014/main" id="{D6501F11-4A6E-A845-9192-F022B28C39C6}"/>
              </a:ext>
            </a:extLst>
          </p:cNvPr>
          <p:cNvPicPr>
            <a:picLocks noChangeAspect="1"/>
          </p:cNvPicPr>
          <p:nvPr/>
        </p:nvPicPr>
        <p:blipFill>
          <a:blip r:embed="rId4">
            <a:duotone>
              <a:prstClr val="black"/>
              <a:srgbClr val="FF3300">
                <a:alpha val="67059"/>
                <a:tint val="45000"/>
                <a:satMod val="400000"/>
              </a:srgbClr>
            </a:duotone>
            <a:extLst>
              <a:ext uri="{28A0092B-C50C-407E-A947-70E740481C1C}">
                <a14:useLocalDpi xmlns:a14="http://schemas.microsoft.com/office/drawing/2010/main" val="0"/>
              </a:ext>
            </a:extLst>
          </a:blip>
          <a:stretch>
            <a:fillRect/>
          </a:stretch>
        </p:blipFill>
        <p:spPr>
          <a:xfrm>
            <a:off x="10258926" y="1490133"/>
            <a:ext cx="1573629" cy="1521175"/>
          </a:xfrm>
          <a:prstGeom prst="rect">
            <a:avLst/>
          </a:prstGeom>
        </p:spPr>
      </p:pic>
    </p:spTree>
    <p:extLst>
      <p:ext uri="{BB962C8B-B14F-4D97-AF65-F5344CB8AC3E}">
        <p14:creationId xmlns:p14="http://schemas.microsoft.com/office/powerpoint/2010/main" val="371410266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1"/>
          <p:cNvSpPr>
            <a:spLocks noGrp="1"/>
          </p:cNvSpPr>
          <p:nvPr>
            <p:ph type="title"/>
          </p:nvPr>
        </p:nvSpPr>
        <p:spPr/>
        <p:txBody>
          <a:bodyPr>
            <a:noAutofit/>
          </a:bodyPr>
          <a:lstStyle/>
          <a:p>
            <a:r>
              <a:rPr lang="en-US" sz="3800" dirty="0"/>
              <a:t>AWS Professional Services and </a:t>
            </a:r>
            <a:br>
              <a:rPr lang="en-US" sz="3800" dirty="0"/>
            </a:br>
            <a:r>
              <a:rPr lang="en-US" sz="3800" dirty="0"/>
              <a:t>AWS Partner Network</a:t>
            </a:r>
          </a:p>
        </p:txBody>
      </p:sp>
      <p:sp>
        <p:nvSpPr>
          <p:cNvPr id="7" name="Content Placeholder 2"/>
          <p:cNvSpPr>
            <a:spLocks noGrp="1"/>
          </p:cNvSpPr>
          <p:nvPr>
            <p:ph idx="1"/>
          </p:nvPr>
        </p:nvSpPr>
        <p:spPr>
          <a:xfrm>
            <a:off x="238538" y="1392179"/>
            <a:ext cx="11115261" cy="4913308"/>
          </a:xfrm>
        </p:spPr>
        <p:txBody>
          <a:bodyPr>
            <a:noAutofit/>
          </a:bodyPr>
          <a:lstStyle/>
          <a:p>
            <a:pPr marL="0" indent="0">
              <a:buNone/>
            </a:pPr>
            <a:r>
              <a:rPr lang="en-US" dirty="0"/>
              <a:t>AWS Partner Network (APN) is a group of cloud software and service vendors that has hundreds of certified AWS Consulting Partners worldwide.</a:t>
            </a:r>
          </a:p>
          <a:p>
            <a:pPr marL="463550" indent="-463550"/>
            <a:r>
              <a:rPr lang="en-US" sz="2400" dirty="0"/>
              <a:t>APN have earned endorsement from AWS.</a:t>
            </a:r>
          </a:p>
          <a:p>
            <a:pPr marL="463550" indent="-463550"/>
            <a:r>
              <a:rPr lang="en-US" sz="2400" dirty="0"/>
              <a:t>Two groups: </a:t>
            </a:r>
          </a:p>
          <a:p>
            <a:pPr marL="920750" lvl="1" indent="-463550"/>
            <a:r>
              <a:rPr lang="en-US" dirty="0"/>
              <a:t>APN Consulting Partners:</a:t>
            </a:r>
          </a:p>
          <a:p>
            <a:pPr marL="1377950" lvl="2" indent="-463550"/>
            <a:r>
              <a:rPr lang="en-US" dirty="0"/>
              <a:t>Help customers implement and manage an AWS cloud deployment.</a:t>
            </a:r>
          </a:p>
          <a:p>
            <a:pPr marL="1384300" lvl="2" indent="-469900"/>
            <a:r>
              <a:rPr lang="en-US" dirty="0"/>
              <a:t>Help develop security policies.</a:t>
            </a:r>
          </a:p>
          <a:p>
            <a:pPr marL="1384300" lvl="2" indent="-469900"/>
            <a:r>
              <a:rPr lang="en-US" dirty="0"/>
              <a:t>Help meet compliance requirements.</a:t>
            </a:r>
          </a:p>
          <a:p>
            <a:pPr marL="1377950" lvl="2" indent="-463550"/>
            <a:r>
              <a:rPr lang="en-US" dirty="0"/>
              <a:t>Include system integrators and managed services providers.</a:t>
            </a:r>
          </a:p>
          <a:p>
            <a:pPr marL="920750" lvl="1" indent="-463550"/>
            <a:r>
              <a:rPr lang="en-US" dirty="0"/>
              <a:t>APN Technology Partners:</a:t>
            </a:r>
          </a:p>
          <a:p>
            <a:pPr marL="1377950" lvl="2" indent="-463550"/>
            <a:r>
              <a:rPr lang="en-US" dirty="0"/>
              <a:t>Provide software tools and services hosted on or integrated with AWS.</a:t>
            </a:r>
          </a:p>
          <a:p>
            <a:pPr marL="1377950" lvl="2" indent="-463550"/>
            <a:r>
              <a:rPr lang="en-US" dirty="0"/>
              <a:t>Include independent software vendors and providers of Software as a Service (SaaS).</a:t>
            </a:r>
          </a:p>
          <a:p>
            <a:pPr marL="469900" indent="-469900"/>
            <a:endParaRPr lang="en-US" dirty="0"/>
          </a:p>
        </p:txBody>
      </p:sp>
      <p:sp>
        <p:nvSpPr>
          <p:cNvPr id="3" name="Title 1"/>
          <p:cNvSpPr txBox="1">
            <a:spLocks/>
          </p:cNvSpPr>
          <p:nvPr/>
        </p:nvSpPr>
        <p:spPr>
          <a:xfrm>
            <a:off x="238539" y="263527"/>
            <a:ext cx="11115261" cy="7794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0" i="0" kern="1200">
                <a:solidFill>
                  <a:schemeClr val="bg1"/>
                </a:solidFill>
                <a:latin typeface="Amazon Ember Light" charset="0"/>
                <a:ea typeface="Amazon Ember Light" charset="0"/>
                <a:cs typeface="Amazon Ember Light" charset="0"/>
              </a:defRPr>
            </a:lvl1pPr>
          </a:lstStyle>
          <a:p>
            <a:endParaRPr lang="en-US" dirty="0"/>
          </a:p>
        </p:txBody>
      </p:sp>
      <p:pic>
        <p:nvPicPr>
          <p:cNvPr id="8" name="Picture 7"/>
          <p:cNvPicPr>
            <a:picLocks noChangeAspect="1"/>
          </p:cNvPicPr>
          <p:nvPr/>
        </p:nvPicPr>
        <p:blipFill>
          <a:blip r:embed="rId3">
            <a:duotone>
              <a:prstClr val="black"/>
              <a:schemeClr val="accent5">
                <a:tint val="45000"/>
                <a:satMod val="400000"/>
              </a:schemeClr>
            </a:duotone>
            <a:extLst>
              <a:ext uri="{BEBA8EAE-BF5A-486C-A8C5-ECC9F3942E4B}">
                <a14:imgProps xmlns:a14="http://schemas.microsoft.com/office/drawing/2010/main">
                  <a14:imgLayer r:embed="rId4">
                    <a14:imgEffect>
                      <a14:sharpenSoften amount="-1000"/>
                    </a14:imgEffect>
                    <a14:imgEffect>
                      <a14:colorTemperature colorTemp="6055"/>
                    </a14:imgEffect>
                    <a14:imgEffect>
                      <a14:saturation sat="0"/>
                    </a14:imgEffect>
                    <a14:imgEffect>
                      <a14:brightnessContrast bright="4000" contrast="-16000"/>
                    </a14:imgEffect>
                  </a14:imgLayer>
                </a14:imgProps>
              </a:ext>
              <a:ext uri="{28A0092B-C50C-407E-A947-70E740481C1C}">
                <a14:useLocalDpi xmlns:a14="http://schemas.microsoft.com/office/drawing/2010/main" val="0"/>
              </a:ext>
            </a:extLst>
          </a:blip>
          <a:stretch>
            <a:fillRect/>
          </a:stretch>
        </p:blipFill>
        <p:spPr>
          <a:xfrm>
            <a:off x="10271021" y="3358795"/>
            <a:ext cx="1573629" cy="1521175"/>
          </a:xfrm>
          <a:prstGeom prst="rect">
            <a:avLst/>
          </a:prstGeom>
        </p:spPr>
      </p:pic>
      <p:pic>
        <p:nvPicPr>
          <p:cNvPr id="9" name="Picture 8">
            <a:extLst>
              <a:ext uri="{FF2B5EF4-FFF2-40B4-BE49-F238E27FC236}">
                <a16:creationId xmlns:a16="http://schemas.microsoft.com/office/drawing/2014/main" id="{1B92BFC7-23C9-3A45-85F7-4CC00FB80FD2}"/>
              </a:ext>
            </a:extLst>
          </p:cNvPr>
          <p:cNvPicPr>
            <a:picLocks noChangeAspect="1"/>
          </p:cNvPicPr>
          <p:nvPr/>
        </p:nvPicPr>
        <p:blipFill>
          <a:blip r:embed="rId5">
            <a:duotone>
              <a:prstClr val="black"/>
              <a:srgbClr val="FF3300">
                <a:alpha val="67059"/>
                <a:tint val="45000"/>
                <a:satMod val="400000"/>
              </a:srgbClr>
            </a:duotone>
            <a:extLst>
              <a:ext uri="{28A0092B-C50C-407E-A947-70E740481C1C}">
                <a14:useLocalDpi xmlns:a14="http://schemas.microsoft.com/office/drawing/2010/main" val="0"/>
              </a:ext>
            </a:extLst>
          </a:blip>
          <a:stretch>
            <a:fillRect/>
          </a:stretch>
        </p:blipFill>
        <p:spPr>
          <a:xfrm>
            <a:off x="10271021" y="1490133"/>
            <a:ext cx="1573629" cy="1521175"/>
          </a:xfrm>
          <a:prstGeom prst="rect">
            <a:avLst/>
          </a:prstGeom>
        </p:spPr>
      </p:pic>
    </p:spTree>
    <p:extLst>
      <p:ext uri="{BB962C8B-B14F-4D97-AF65-F5344CB8AC3E}">
        <p14:creationId xmlns:p14="http://schemas.microsoft.com/office/powerpoint/2010/main" val="8796140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1"/>
          <p:cNvSpPr>
            <a:spLocks noGrp="1"/>
          </p:cNvSpPr>
          <p:nvPr>
            <p:ph type="title"/>
          </p:nvPr>
        </p:nvSpPr>
        <p:spPr/>
        <p:txBody>
          <a:bodyPr/>
          <a:lstStyle/>
          <a:p>
            <a:r>
              <a:rPr lang="en-US" dirty="0"/>
              <a:t>AWS Advisories and Bulletins</a:t>
            </a:r>
          </a:p>
        </p:txBody>
      </p:sp>
      <p:sp>
        <p:nvSpPr>
          <p:cNvPr id="7" name="Content Placeholder 2"/>
          <p:cNvSpPr>
            <a:spLocks noGrp="1"/>
          </p:cNvSpPr>
          <p:nvPr>
            <p:ph idx="1"/>
          </p:nvPr>
        </p:nvSpPr>
        <p:spPr/>
        <p:txBody>
          <a:bodyPr>
            <a:normAutofit/>
          </a:bodyPr>
          <a:lstStyle/>
          <a:p>
            <a:pPr marL="463550" indent="-463550"/>
            <a:r>
              <a:rPr lang="en-US" sz="2400" dirty="0"/>
              <a:t>Advisories/bulletins provided on current vulnerabilities and threats.</a:t>
            </a:r>
          </a:p>
          <a:p>
            <a:pPr marL="463550" indent="-463550"/>
            <a:r>
              <a:rPr lang="en-US" sz="2400" dirty="0"/>
              <a:t>Customers work with experts to address:</a:t>
            </a:r>
          </a:p>
          <a:p>
            <a:pPr marL="927100" lvl="1" indent="-469900"/>
            <a:r>
              <a:rPr lang="en-US" sz="2000" dirty="0"/>
              <a:t>Reporting abuse</a:t>
            </a:r>
          </a:p>
          <a:p>
            <a:pPr marL="927100" lvl="1" indent="-469900"/>
            <a:r>
              <a:rPr lang="en-US" sz="2000" dirty="0"/>
              <a:t>Vulnerabilities</a:t>
            </a:r>
          </a:p>
          <a:p>
            <a:pPr marL="927100" lvl="1" indent="-469900"/>
            <a:r>
              <a:rPr lang="en-US" sz="2000" dirty="0"/>
              <a:t>Penetration testing</a:t>
            </a:r>
          </a:p>
        </p:txBody>
      </p:sp>
      <p:sp>
        <p:nvSpPr>
          <p:cNvPr id="3" name="Title 1"/>
          <p:cNvSpPr txBox="1">
            <a:spLocks/>
          </p:cNvSpPr>
          <p:nvPr/>
        </p:nvSpPr>
        <p:spPr>
          <a:xfrm>
            <a:off x="238539" y="263527"/>
            <a:ext cx="11115261" cy="7794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0" i="0" kern="1200">
                <a:solidFill>
                  <a:schemeClr val="bg1"/>
                </a:solidFill>
                <a:latin typeface="Amazon Ember Light" charset="0"/>
                <a:ea typeface="Amazon Ember Light" charset="0"/>
                <a:cs typeface="Amazon Ember Light" charset="0"/>
              </a:defRPr>
            </a:lvl1pPr>
          </a:lstStyle>
          <a:p>
            <a:endParaRPr lang="en-US" dirty="0"/>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873136" y="1259755"/>
            <a:ext cx="2158890" cy="2158890"/>
          </a:xfrm>
          <a:prstGeom prst="rect">
            <a:avLst/>
          </a:prstGeom>
        </p:spPr>
      </p:pic>
    </p:spTree>
    <p:extLst>
      <p:ext uri="{BB962C8B-B14F-4D97-AF65-F5344CB8AC3E}">
        <p14:creationId xmlns:p14="http://schemas.microsoft.com/office/powerpoint/2010/main" val="188350733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1"/>
          <p:cNvSpPr>
            <a:spLocks noGrp="1"/>
          </p:cNvSpPr>
          <p:nvPr>
            <p:ph type="title"/>
          </p:nvPr>
        </p:nvSpPr>
        <p:spPr/>
        <p:txBody>
          <a:bodyPr/>
          <a:lstStyle/>
          <a:p>
            <a:r>
              <a:rPr lang="en-US" dirty="0"/>
              <a:t>AWS Auditor Learning Path</a:t>
            </a:r>
          </a:p>
        </p:txBody>
      </p:sp>
      <p:sp>
        <p:nvSpPr>
          <p:cNvPr id="7" name="Content Placeholder 2"/>
          <p:cNvSpPr>
            <a:spLocks noGrp="1"/>
          </p:cNvSpPr>
          <p:nvPr>
            <p:ph idx="1"/>
          </p:nvPr>
        </p:nvSpPr>
        <p:spPr/>
        <p:txBody>
          <a:bodyPr>
            <a:normAutofit/>
          </a:bodyPr>
          <a:lstStyle/>
          <a:p>
            <a:pPr marL="536575" indent="-536575"/>
            <a:r>
              <a:rPr lang="en-US" sz="2400" dirty="0"/>
              <a:t>Understand how internal operations gain </a:t>
            </a:r>
            <a:br>
              <a:rPr lang="en-US" sz="2400" dirty="0"/>
            </a:br>
            <a:r>
              <a:rPr lang="en-US" sz="2400" dirty="0"/>
              <a:t>compliance on AWS.</a:t>
            </a:r>
          </a:p>
          <a:p>
            <a:pPr marL="463550" indent="-463550"/>
            <a:r>
              <a:rPr lang="en-US" sz="2400" dirty="0"/>
              <a:t>Visit the compliance website:</a:t>
            </a:r>
          </a:p>
          <a:p>
            <a:pPr marL="927100" lvl="1" indent="-469900"/>
            <a:r>
              <a:rPr lang="en-US" sz="2000" dirty="0"/>
              <a:t>Recommended training</a:t>
            </a:r>
          </a:p>
          <a:p>
            <a:pPr marL="927100" lvl="1" indent="-469900"/>
            <a:r>
              <a:rPr lang="en-US" sz="2000" dirty="0"/>
              <a:t>Self-paced labs</a:t>
            </a:r>
          </a:p>
          <a:p>
            <a:pPr marL="927100" lvl="1" indent="-469900"/>
            <a:r>
              <a:rPr lang="en-US" sz="2000" dirty="0"/>
              <a:t>Auditing resources</a:t>
            </a:r>
          </a:p>
        </p:txBody>
      </p:sp>
      <p:sp>
        <p:nvSpPr>
          <p:cNvPr id="3" name="Title 1"/>
          <p:cNvSpPr txBox="1">
            <a:spLocks/>
          </p:cNvSpPr>
          <p:nvPr/>
        </p:nvSpPr>
        <p:spPr>
          <a:xfrm>
            <a:off x="238539" y="263527"/>
            <a:ext cx="11115261" cy="7794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0" i="0" kern="1200">
                <a:solidFill>
                  <a:schemeClr val="bg1"/>
                </a:solidFill>
                <a:latin typeface="Amazon Ember Light" charset="0"/>
                <a:ea typeface="Amazon Ember Light" charset="0"/>
                <a:cs typeface="Amazon Ember Light" charset="0"/>
              </a:defRPr>
            </a:lvl1pPr>
          </a:lstStyle>
          <a:p>
            <a:endParaRPr lang="en-US" dirty="0"/>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87958" y="878602"/>
            <a:ext cx="2987842" cy="2987842"/>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48454" y="1680197"/>
            <a:ext cx="1466850" cy="1209675"/>
          </a:xfrm>
          <a:prstGeom prst="rect">
            <a:avLst/>
          </a:prstGeom>
        </p:spPr>
      </p:pic>
    </p:spTree>
    <p:extLst>
      <p:ext uri="{BB962C8B-B14F-4D97-AF65-F5344CB8AC3E}">
        <p14:creationId xmlns:p14="http://schemas.microsoft.com/office/powerpoint/2010/main" val="168055536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1"/>
          <p:cNvSpPr>
            <a:spLocks noGrp="1"/>
          </p:cNvSpPr>
          <p:nvPr>
            <p:ph type="title"/>
          </p:nvPr>
        </p:nvSpPr>
        <p:spPr/>
        <p:txBody>
          <a:bodyPr/>
          <a:lstStyle/>
          <a:p>
            <a:r>
              <a:rPr lang="en-US" dirty="0"/>
              <a:t>AWS Compliance Solutions Guide</a:t>
            </a:r>
          </a:p>
        </p:txBody>
      </p:sp>
      <p:sp>
        <p:nvSpPr>
          <p:cNvPr id="7" name="Content Placeholder 2"/>
          <p:cNvSpPr>
            <a:spLocks noGrp="1"/>
          </p:cNvSpPr>
          <p:nvPr>
            <p:ph idx="1"/>
          </p:nvPr>
        </p:nvSpPr>
        <p:spPr>
          <a:xfrm>
            <a:off x="238538" y="1440305"/>
            <a:ext cx="9328795" cy="4913308"/>
          </a:xfrm>
        </p:spPr>
        <p:txBody>
          <a:bodyPr>
            <a:normAutofit/>
          </a:bodyPr>
          <a:lstStyle/>
          <a:p>
            <a:pPr marL="463550" indent="-463550"/>
            <a:r>
              <a:rPr lang="en-US" sz="2400" dirty="0"/>
              <a:t>Understand the Shared Responsibility Model</a:t>
            </a:r>
          </a:p>
          <a:p>
            <a:pPr marL="463550" indent="-463550"/>
            <a:r>
              <a:rPr lang="en-US" sz="2400" dirty="0"/>
              <a:t>Request a compliance report</a:t>
            </a:r>
          </a:p>
          <a:p>
            <a:pPr marL="463550" indent="-463550"/>
            <a:r>
              <a:rPr lang="en-US" sz="2400" dirty="0"/>
              <a:t>Complete a security questionnaire</a:t>
            </a:r>
          </a:p>
          <a:p>
            <a:pPr marL="463550" indent="-463550"/>
            <a:r>
              <a:rPr lang="en-US" sz="2400" dirty="0"/>
              <a:t>Services in scope</a:t>
            </a:r>
          </a:p>
          <a:p>
            <a:pPr marL="463550" indent="-463550"/>
            <a:r>
              <a:rPr lang="en-US" sz="2400" dirty="0"/>
              <a:t>AWS Security Blog</a:t>
            </a:r>
          </a:p>
          <a:p>
            <a:pPr marL="463550" indent="-463550"/>
            <a:r>
              <a:rPr lang="en-US" sz="2400" dirty="0"/>
              <a:t>Case studies</a:t>
            </a:r>
          </a:p>
          <a:p>
            <a:pPr marL="463550" indent="-463550"/>
            <a:r>
              <a:rPr lang="en-US" sz="2400" dirty="0"/>
              <a:t>FAQs</a:t>
            </a:r>
          </a:p>
          <a:p>
            <a:endParaRPr lang="en-US" sz="2400" dirty="0"/>
          </a:p>
          <a:p>
            <a:pPr marL="0" indent="0">
              <a:buNone/>
            </a:pPr>
            <a:r>
              <a:rPr lang="en-US" sz="2400" dirty="0"/>
              <a:t>For additional compliance information see:</a:t>
            </a:r>
            <a:br>
              <a:rPr lang="en-US" sz="2400" dirty="0"/>
            </a:br>
            <a:r>
              <a:rPr lang="en-US" sz="2400" dirty="0">
                <a:hlinkClick r:id="rId3"/>
              </a:rPr>
              <a:t>https://aws.amazon.com/compliance/resources/</a:t>
            </a:r>
            <a:endParaRPr lang="en-US" sz="2400" dirty="0"/>
          </a:p>
          <a:p>
            <a:pPr marL="0" indent="0">
              <a:buNone/>
            </a:pPr>
            <a:endParaRPr lang="en-US" sz="2400" dirty="0"/>
          </a:p>
        </p:txBody>
      </p:sp>
      <p:sp>
        <p:nvSpPr>
          <p:cNvPr id="3" name="Title 1"/>
          <p:cNvSpPr txBox="1">
            <a:spLocks/>
          </p:cNvSpPr>
          <p:nvPr/>
        </p:nvSpPr>
        <p:spPr>
          <a:xfrm>
            <a:off x="238539" y="263527"/>
            <a:ext cx="11115261" cy="7794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0" i="0" kern="1200">
                <a:solidFill>
                  <a:schemeClr val="bg1"/>
                </a:solidFill>
                <a:latin typeface="Amazon Ember Light" charset="0"/>
                <a:ea typeface="Amazon Ember Light" charset="0"/>
                <a:cs typeface="Amazon Ember Light" charset="0"/>
              </a:defRPr>
            </a:lvl1pPr>
          </a:lstStyle>
          <a:p>
            <a:endParaRPr lang="en-US" dirty="0"/>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64724" y="1107455"/>
            <a:ext cx="2607290" cy="2109082"/>
          </a:xfrm>
          <a:prstGeom prst="rect">
            <a:avLst/>
          </a:prstGeom>
        </p:spPr>
      </p:pic>
    </p:spTree>
    <p:extLst>
      <p:ext uri="{BB962C8B-B14F-4D97-AF65-F5344CB8AC3E}">
        <p14:creationId xmlns:p14="http://schemas.microsoft.com/office/powerpoint/2010/main" val="40865684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8539" y="224617"/>
            <a:ext cx="11115261" cy="779463"/>
          </a:xfrm>
        </p:spPr>
        <p:txBody>
          <a:bodyPr>
            <a:noAutofit/>
          </a:bodyPr>
          <a:lstStyle/>
          <a:p>
            <a:r>
              <a:rPr lang="en-US" sz="3600" dirty="0" err="1"/>
              <a:t>Responsabilités</a:t>
            </a:r>
            <a:r>
              <a:rPr lang="en-US" sz="3600" dirty="0"/>
              <a:t> de Sécurité AWS:</a:t>
            </a:r>
            <a:br>
              <a:rPr lang="en-US" sz="3600" dirty="0"/>
            </a:br>
            <a:r>
              <a:rPr lang="en-US" sz="3600" dirty="0"/>
              <a:t>Sécurité du Cloud</a:t>
            </a:r>
          </a:p>
        </p:txBody>
      </p:sp>
      <p:sp>
        <p:nvSpPr>
          <p:cNvPr id="23" name="TextBox 22"/>
          <p:cNvSpPr txBox="1"/>
          <p:nvPr/>
        </p:nvSpPr>
        <p:spPr>
          <a:xfrm>
            <a:off x="6812885" y="2004291"/>
            <a:ext cx="5122505" cy="4572221"/>
          </a:xfrm>
          <a:prstGeom prst="rect">
            <a:avLst/>
          </a:prstGeom>
        </p:spPr>
        <p:txBody>
          <a:bodyPr vert="horz" lIns="121920" tIns="60960" rIns="121920" bIns="60960" rtlCol="0">
            <a:noAutofit/>
          </a:bodyPr>
          <a:lstStyle>
            <a:lvl1pPr indent="0">
              <a:spcBef>
                <a:spcPct val="20000"/>
              </a:spcBef>
              <a:buFontTx/>
              <a:buNone/>
              <a:defRPr sz="2400" b="0" i="0">
                <a:solidFill>
                  <a:srgbClr val="4D4D4C"/>
                </a:solidFill>
                <a:latin typeface="Arial"/>
                <a:cs typeface="Arial"/>
              </a:defRPr>
            </a:lvl1pPr>
            <a:lvl2pPr marL="742950" indent="-285750">
              <a:spcBef>
                <a:spcPct val="20000"/>
              </a:spcBef>
              <a:buFont typeface="Arial"/>
              <a:buChar char="•"/>
              <a:defRPr sz="2000" b="0" i="0">
                <a:solidFill>
                  <a:srgbClr val="4D4D4C"/>
                </a:solidFill>
                <a:latin typeface="Arial"/>
                <a:cs typeface="Arial"/>
              </a:defRPr>
            </a:lvl2pPr>
            <a:lvl3pPr marL="1143000" indent="-228600">
              <a:spcBef>
                <a:spcPct val="20000"/>
              </a:spcBef>
              <a:buFont typeface="Arial"/>
              <a:buChar char="•"/>
              <a:defRPr b="0" i="0">
                <a:solidFill>
                  <a:srgbClr val="4D4D4C"/>
                </a:solidFill>
                <a:latin typeface="Arial"/>
                <a:cs typeface="Arial"/>
              </a:defRPr>
            </a:lvl3pPr>
            <a:lvl4pPr marL="1600200" indent="-228600">
              <a:spcBef>
                <a:spcPct val="20000"/>
              </a:spcBef>
              <a:buFont typeface="Arial"/>
              <a:buChar char="–"/>
              <a:defRPr sz="1600" b="0" i="0">
                <a:solidFill>
                  <a:srgbClr val="4D4D4C"/>
                </a:solidFill>
                <a:latin typeface="Arial"/>
                <a:cs typeface="Arial"/>
              </a:defRPr>
            </a:lvl4pPr>
            <a:lvl5pPr marL="2057400" indent="-228600">
              <a:spcBef>
                <a:spcPct val="20000"/>
              </a:spcBef>
              <a:buFont typeface="Arial"/>
              <a:buChar char="»"/>
              <a:defRPr sz="1600" b="0" i="0">
                <a:solidFill>
                  <a:srgbClr val="4D4D4C"/>
                </a:solidFill>
                <a:latin typeface="Arial"/>
                <a:cs typeface="Arial"/>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pPr>
              <a:lnSpc>
                <a:spcPct val="110000"/>
              </a:lnSpc>
              <a:spcBef>
                <a:spcPts val="1200"/>
              </a:spcBef>
            </a:pPr>
            <a:r>
              <a:rPr lang="en-US" sz="2800" dirty="0">
                <a:solidFill>
                  <a:schemeClr val="tx1"/>
                </a:solidFill>
                <a:latin typeface="Amazon Ember Light" charset="0"/>
                <a:ea typeface="Amazon Ember Light" charset="0"/>
                <a:cs typeface="Amazon Ember Light" charset="0"/>
              </a:rPr>
              <a:t>Service </a:t>
            </a:r>
            <a:r>
              <a:rPr lang="en-US" sz="2800" dirty="0" err="1">
                <a:solidFill>
                  <a:schemeClr val="tx1"/>
                </a:solidFill>
                <a:latin typeface="Amazon Ember Light" charset="0"/>
                <a:ea typeface="Amazon Ember Light" charset="0"/>
                <a:cs typeface="Amazon Ember Light" charset="0"/>
              </a:rPr>
              <a:t>gérés</a:t>
            </a:r>
            <a:endParaRPr lang="en-US" sz="2800" dirty="0">
              <a:solidFill>
                <a:schemeClr val="tx1"/>
              </a:solidFill>
              <a:latin typeface="Amazon Ember Light" charset="0"/>
              <a:ea typeface="Amazon Ember Light" charset="0"/>
              <a:cs typeface="Amazon Ember Light" charset="0"/>
            </a:endParaRPr>
          </a:p>
          <a:p>
            <a:pPr marL="796925" lvl="1" indent="-457200">
              <a:lnSpc>
                <a:spcPct val="110000"/>
              </a:lnSpc>
              <a:spcBef>
                <a:spcPts val="0"/>
              </a:spcBef>
              <a:buBlip>
                <a:blip r:embed="rId4"/>
              </a:buBlip>
            </a:pPr>
            <a:r>
              <a:rPr lang="en-US" sz="2400" dirty="0">
                <a:solidFill>
                  <a:schemeClr val="tx1"/>
                </a:solidFill>
                <a:latin typeface="Amazon Ember Light" charset="0"/>
                <a:ea typeface="Amazon Ember Light" charset="0"/>
                <a:cs typeface="Amazon Ember Light" charset="0"/>
              </a:rPr>
              <a:t>AWS:</a:t>
            </a:r>
          </a:p>
          <a:p>
            <a:pPr marL="1196975" lvl="2" indent="-457200">
              <a:lnSpc>
                <a:spcPct val="110000"/>
              </a:lnSpc>
              <a:spcBef>
                <a:spcPts val="0"/>
              </a:spcBef>
              <a:buBlip>
                <a:blip r:embed="rId4"/>
              </a:buBlip>
            </a:pPr>
            <a:r>
              <a:rPr lang="fr-FR" sz="2000" dirty="0">
                <a:solidFill>
                  <a:schemeClr val="tx1"/>
                </a:solidFill>
                <a:latin typeface="Amazon Ember Light" charset="0"/>
                <a:ea typeface="Amazon Ember Light" charset="0"/>
                <a:cs typeface="Amazon Ember Light" charset="0"/>
              </a:rPr>
              <a:t>Système d'exploitation (OS) et correctifs de base de données</a:t>
            </a:r>
          </a:p>
          <a:p>
            <a:pPr marL="1196975" lvl="2" indent="-457200">
              <a:lnSpc>
                <a:spcPct val="110000"/>
              </a:lnSpc>
              <a:spcBef>
                <a:spcPts val="0"/>
              </a:spcBef>
              <a:buBlip>
                <a:blip r:embed="rId4"/>
              </a:buBlip>
            </a:pPr>
            <a:r>
              <a:rPr lang="en-US" sz="2000" dirty="0" err="1">
                <a:solidFill>
                  <a:schemeClr val="tx1"/>
                </a:solidFill>
                <a:latin typeface="Amazon Ember Light" charset="0"/>
                <a:ea typeface="Amazon Ember Light" charset="0"/>
                <a:cs typeface="Amazon Ember Light" charset="0"/>
              </a:rPr>
              <a:t>Paramétrage</a:t>
            </a:r>
            <a:r>
              <a:rPr lang="en-US" sz="2000" dirty="0">
                <a:solidFill>
                  <a:schemeClr val="tx1"/>
                </a:solidFill>
                <a:latin typeface="Amazon Ember Light" charset="0"/>
                <a:ea typeface="Amazon Ember Light" charset="0"/>
                <a:cs typeface="Amazon Ember Light" charset="0"/>
              </a:rPr>
              <a:t> du pare-feu </a:t>
            </a:r>
          </a:p>
          <a:p>
            <a:pPr marL="1196975" lvl="2" indent="-457200">
              <a:lnSpc>
                <a:spcPct val="110000"/>
              </a:lnSpc>
              <a:spcBef>
                <a:spcPts val="0"/>
              </a:spcBef>
              <a:buBlip>
                <a:blip r:embed="rId4"/>
              </a:buBlip>
            </a:pPr>
            <a:r>
              <a:rPr lang="en-US" sz="2000" dirty="0">
                <a:solidFill>
                  <a:schemeClr val="tx1"/>
                </a:solidFill>
                <a:latin typeface="Amazon Ember Light" charset="0"/>
                <a:ea typeface="Amazon Ember Light" charset="0"/>
                <a:cs typeface="Amazon Ember Light" charset="0"/>
              </a:rPr>
              <a:t>Reprise après </a:t>
            </a:r>
            <a:r>
              <a:rPr lang="en-US" sz="2000" dirty="0" err="1">
                <a:solidFill>
                  <a:schemeClr val="tx1"/>
                </a:solidFill>
                <a:latin typeface="Amazon Ember Light" charset="0"/>
                <a:ea typeface="Amazon Ember Light" charset="0"/>
                <a:cs typeface="Amazon Ember Light" charset="0"/>
              </a:rPr>
              <a:t>sinistre</a:t>
            </a:r>
            <a:endParaRPr lang="en-US" sz="2000" dirty="0">
              <a:solidFill>
                <a:schemeClr val="tx1"/>
              </a:solidFill>
              <a:latin typeface="Amazon Ember Light" charset="0"/>
              <a:ea typeface="Amazon Ember Light" charset="0"/>
              <a:cs typeface="Amazon Ember Light" charset="0"/>
            </a:endParaRPr>
          </a:p>
          <a:p>
            <a:pPr marL="796925" lvl="1" indent="-457200">
              <a:lnSpc>
                <a:spcPct val="110000"/>
              </a:lnSpc>
              <a:spcBef>
                <a:spcPts val="0"/>
              </a:spcBef>
              <a:buBlip>
                <a:blip r:embed="rId4"/>
              </a:buBlip>
            </a:pPr>
            <a:r>
              <a:rPr lang="en-US" sz="2400" dirty="0">
                <a:solidFill>
                  <a:schemeClr val="tx1"/>
                </a:solidFill>
                <a:latin typeface="Amazon Ember Light" charset="0"/>
                <a:ea typeface="Amazon Ember Light" charset="0"/>
                <a:cs typeface="Amazon Ember Light" charset="0"/>
              </a:rPr>
              <a:t>Client:</a:t>
            </a:r>
          </a:p>
          <a:p>
            <a:pPr marL="1196975" lvl="2" indent="-457200">
              <a:lnSpc>
                <a:spcPct val="110000"/>
              </a:lnSpc>
              <a:spcBef>
                <a:spcPts val="0"/>
              </a:spcBef>
              <a:buBlip>
                <a:blip r:embed="rId4"/>
              </a:buBlip>
            </a:pPr>
            <a:r>
              <a:rPr lang="en-US" sz="2000" dirty="0" err="1">
                <a:solidFill>
                  <a:schemeClr val="tx1"/>
                </a:solidFill>
                <a:latin typeface="Amazon Ember Light" charset="0"/>
                <a:ea typeface="Amazon Ember Light" charset="0"/>
                <a:cs typeface="Amazon Ember Light" charset="0"/>
              </a:rPr>
              <a:t>Contrôles</a:t>
            </a:r>
            <a:r>
              <a:rPr lang="en-US" sz="2000" dirty="0">
                <a:solidFill>
                  <a:schemeClr val="tx1"/>
                </a:solidFill>
                <a:latin typeface="Amazon Ember Light" charset="0"/>
                <a:ea typeface="Amazon Ember Light" charset="0"/>
                <a:cs typeface="Amazon Ember Light" charset="0"/>
              </a:rPr>
              <a:t> </a:t>
            </a:r>
            <a:r>
              <a:rPr lang="en-US" sz="2000" dirty="0" err="1">
                <a:solidFill>
                  <a:schemeClr val="tx1"/>
                </a:solidFill>
                <a:latin typeface="Amazon Ember Light" charset="0"/>
                <a:ea typeface="Amazon Ember Light" charset="0"/>
                <a:cs typeface="Amazon Ember Light" charset="0"/>
              </a:rPr>
              <a:t>d'accès</a:t>
            </a:r>
            <a:r>
              <a:rPr lang="en-US" sz="2000" dirty="0">
                <a:solidFill>
                  <a:schemeClr val="tx1"/>
                </a:solidFill>
                <a:latin typeface="Amazon Ember Light" charset="0"/>
                <a:ea typeface="Amazon Ember Light" charset="0"/>
                <a:cs typeface="Amazon Ember Light" charset="0"/>
              </a:rPr>
              <a:t> </a:t>
            </a:r>
            <a:r>
              <a:rPr lang="en-US" sz="2000" dirty="0" err="1">
                <a:solidFill>
                  <a:schemeClr val="tx1"/>
                </a:solidFill>
                <a:latin typeface="Amazon Ember Light" charset="0"/>
                <a:ea typeface="Amazon Ember Light" charset="0"/>
                <a:cs typeface="Amazon Ember Light" charset="0"/>
              </a:rPr>
              <a:t>logiques</a:t>
            </a:r>
            <a:endParaRPr lang="en-US" sz="2000" dirty="0">
              <a:solidFill>
                <a:schemeClr val="tx1"/>
              </a:solidFill>
              <a:latin typeface="Amazon Ember Light" charset="0"/>
              <a:ea typeface="Amazon Ember Light" charset="0"/>
              <a:cs typeface="Amazon Ember Light" charset="0"/>
            </a:endParaRPr>
          </a:p>
          <a:p>
            <a:pPr marL="1196975" lvl="2" indent="-457200">
              <a:lnSpc>
                <a:spcPct val="110000"/>
              </a:lnSpc>
              <a:spcBef>
                <a:spcPts val="0"/>
              </a:spcBef>
              <a:buBlip>
                <a:blip r:embed="rId4"/>
              </a:buBlip>
            </a:pPr>
            <a:r>
              <a:rPr lang="fr-FR" sz="2000" dirty="0">
                <a:solidFill>
                  <a:schemeClr val="tx1"/>
                </a:solidFill>
                <a:latin typeface="Amazon Ember Light" charset="0"/>
                <a:ea typeface="Amazon Ember Light" charset="0"/>
                <a:cs typeface="Amazon Ember Light" charset="0"/>
              </a:rPr>
              <a:t>Protéger les informations d'identification du compte</a:t>
            </a:r>
            <a:endParaRPr lang="en-US" sz="2000" dirty="0">
              <a:solidFill>
                <a:schemeClr val="tx1"/>
              </a:solidFill>
              <a:latin typeface="Amazon Ember Light" charset="0"/>
              <a:ea typeface="Amazon Ember Light" charset="0"/>
              <a:cs typeface="Amazon Ember Light" charset="0"/>
            </a:endParaRPr>
          </a:p>
        </p:txBody>
      </p:sp>
      <p:sp>
        <p:nvSpPr>
          <p:cNvPr id="30" name="Right Brace 29"/>
          <p:cNvSpPr/>
          <p:nvPr/>
        </p:nvSpPr>
        <p:spPr>
          <a:xfrm>
            <a:off x="6384793" y="2292845"/>
            <a:ext cx="296883" cy="1765014"/>
          </a:xfrm>
          <a:prstGeom prst="rightBrace">
            <a:avLst>
              <a:gd name="adj1" fmla="val 73870"/>
              <a:gd name="adj2" fmla="val 50000"/>
            </a:avLst>
          </a:prstGeom>
          <a:ln w="28575">
            <a:solidFill>
              <a:schemeClr val="bg2">
                <a:lumMod val="25000"/>
              </a:schemeClr>
            </a:solidFill>
          </a:ln>
        </p:spPr>
        <p:style>
          <a:lnRef idx="1">
            <a:schemeClr val="accent6"/>
          </a:lnRef>
          <a:fillRef idx="0">
            <a:schemeClr val="accent6"/>
          </a:fillRef>
          <a:effectRef idx="0">
            <a:schemeClr val="accent6"/>
          </a:effectRef>
          <a:fontRef idx="minor">
            <a:schemeClr val="tx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BF07E826-6F92-AA45-A2C1-CA880620307A}"/>
              </a:ext>
            </a:extLst>
          </p:cNvPr>
          <p:cNvGrpSpPr/>
          <p:nvPr/>
        </p:nvGrpSpPr>
        <p:grpSpPr>
          <a:xfrm>
            <a:off x="722277" y="2164314"/>
            <a:ext cx="5486400" cy="1914501"/>
            <a:chOff x="309769" y="1441560"/>
            <a:chExt cx="5486400" cy="1914501"/>
          </a:xfrm>
        </p:grpSpPr>
        <p:sp>
          <p:nvSpPr>
            <p:cNvPr id="3" name="Rounded Rectangle 2">
              <a:extLst>
                <a:ext uri="{FF2B5EF4-FFF2-40B4-BE49-F238E27FC236}">
                  <a16:creationId xmlns:a16="http://schemas.microsoft.com/office/drawing/2014/main" id="{AEB1415F-5592-104B-9939-E34BA1528EE8}"/>
                </a:ext>
              </a:extLst>
            </p:cNvPr>
            <p:cNvSpPr/>
            <p:nvPr/>
          </p:nvSpPr>
          <p:spPr>
            <a:xfrm>
              <a:off x="309769" y="1441560"/>
              <a:ext cx="5486400" cy="1914501"/>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7" name="Group 6">
              <a:extLst>
                <a:ext uri="{FF2B5EF4-FFF2-40B4-BE49-F238E27FC236}">
                  <a16:creationId xmlns:a16="http://schemas.microsoft.com/office/drawing/2014/main" id="{A4EBB489-E865-C942-B964-AF08BDF4B3E5}"/>
                </a:ext>
              </a:extLst>
            </p:cNvPr>
            <p:cNvGrpSpPr/>
            <p:nvPr/>
          </p:nvGrpSpPr>
          <p:grpSpPr>
            <a:xfrm>
              <a:off x="383190" y="1464238"/>
              <a:ext cx="5318365" cy="1733779"/>
              <a:chOff x="383190" y="1464238"/>
              <a:chExt cx="5318365" cy="1733779"/>
            </a:xfrm>
          </p:grpSpPr>
          <p:sp>
            <p:nvSpPr>
              <p:cNvPr id="5" name="Rounded Rectangle 4">
                <a:extLst>
                  <a:ext uri="{FF2B5EF4-FFF2-40B4-BE49-F238E27FC236}">
                    <a16:creationId xmlns:a16="http://schemas.microsoft.com/office/drawing/2014/main" id="{9031806C-9EF5-B742-B1F4-0E3B163D2EFD}"/>
                  </a:ext>
                </a:extLst>
              </p:cNvPr>
              <p:cNvSpPr/>
              <p:nvPr/>
            </p:nvSpPr>
            <p:spPr>
              <a:xfrm>
                <a:off x="411989" y="1775036"/>
                <a:ext cx="2560320" cy="1422981"/>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ounded Rectangle 8">
                <a:extLst>
                  <a:ext uri="{FF2B5EF4-FFF2-40B4-BE49-F238E27FC236}">
                    <a16:creationId xmlns:a16="http://schemas.microsoft.com/office/drawing/2014/main" id="{DB6B7ACF-EFEE-9B4D-96A3-B32E04BB5B3A}"/>
                  </a:ext>
                </a:extLst>
              </p:cNvPr>
              <p:cNvSpPr/>
              <p:nvPr/>
            </p:nvSpPr>
            <p:spPr>
              <a:xfrm>
                <a:off x="3141235" y="1732506"/>
                <a:ext cx="2560320" cy="1422981"/>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3C2CB5AA-0BBF-1148-828C-CF6EEA971C46}"/>
                  </a:ext>
                </a:extLst>
              </p:cNvPr>
              <p:cNvSpPr txBox="1"/>
              <p:nvPr/>
            </p:nvSpPr>
            <p:spPr>
              <a:xfrm>
                <a:off x="383190" y="1464238"/>
                <a:ext cx="2476960" cy="323165"/>
              </a:xfrm>
              <a:prstGeom prst="rect">
                <a:avLst/>
              </a:prstGeom>
              <a:noFill/>
            </p:spPr>
            <p:txBody>
              <a:bodyPr wrap="none" rtlCol="0">
                <a:spAutoFit/>
              </a:bodyPr>
              <a:lstStyle/>
              <a:p>
                <a:r>
                  <a:rPr lang="en-US" sz="15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AWS Foundation Services</a:t>
                </a:r>
              </a:p>
            </p:txBody>
          </p:sp>
          <p:sp>
            <p:nvSpPr>
              <p:cNvPr id="11" name="TextBox 10">
                <a:extLst>
                  <a:ext uri="{FF2B5EF4-FFF2-40B4-BE49-F238E27FC236}">
                    <a16:creationId xmlns:a16="http://schemas.microsoft.com/office/drawing/2014/main" id="{CC6FF055-20CF-2147-B2AE-42DA65CC4A87}"/>
                  </a:ext>
                </a:extLst>
              </p:cNvPr>
              <p:cNvSpPr txBox="1"/>
              <p:nvPr/>
            </p:nvSpPr>
            <p:spPr>
              <a:xfrm>
                <a:off x="411989" y="1763893"/>
                <a:ext cx="2518653" cy="738664"/>
              </a:xfrm>
              <a:prstGeom prst="rect">
                <a:avLst/>
              </a:prstGeom>
              <a:noFill/>
            </p:spPr>
            <p:txBody>
              <a:bodyPr wrap="square" rtlCol="0">
                <a:spAutoFit/>
              </a:bodyPr>
              <a:lstStyle/>
              <a:p>
                <a:pPr algn="ctr"/>
                <a:r>
                  <a:rPr lang="en-US" sz="1400" dirty="0">
                    <a:latin typeface="Amazon Ember" panose="020B0603020204020204" pitchFamily="34" charset="0"/>
                    <a:ea typeface="Amazon Ember" panose="020B0603020204020204" pitchFamily="34" charset="0"/>
                    <a:cs typeface="Amazon Ember" panose="020B0603020204020204" pitchFamily="34" charset="0"/>
                  </a:rPr>
                  <a:t>Unmanaged services </a:t>
                </a:r>
              </a:p>
              <a:p>
                <a:pPr algn="ctr"/>
                <a:r>
                  <a:rPr lang="en-US" sz="1400" dirty="0">
                    <a:latin typeface="Amazon Ember" panose="020B0603020204020204" pitchFamily="34" charset="0"/>
                    <a:ea typeface="Amazon Ember" panose="020B0603020204020204" pitchFamily="34" charset="0"/>
                    <a:cs typeface="Amazon Ember" panose="020B0603020204020204" pitchFamily="34" charset="0"/>
                  </a:rPr>
                  <a:t>such as Amazon EC2 and Amazon EBS</a:t>
                </a:r>
              </a:p>
            </p:txBody>
          </p:sp>
          <p:sp>
            <p:nvSpPr>
              <p:cNvPr id="12" name="TextBox 11">
                <a:extLst>
                  <a:ext uri="{FF2B5EF4-FFF2-40B4-BE49-F238E27FC236}">
                    <a16:creationId xmlns:a16="http://schemas.microsoft.com/office/drawing/2014/main" id="{9AEABD2B-AF15-994C-9019-E0C82E7B7656}"/>
                  </a:ext>
                </a:extLst>
              </p:cNvPr>
              <p:cNvSpPr txBox="1"/>
              <p:nvPr/>
            </p:nvSpPr>
            <p:spPr>
              <a:xfrm>
                <a:off x="3047641" y="1763893"/>
                <a:ext cx="2518653" cy="1384995"/>
              </a:xfrm>
              <a:prstGeom prst="rect">
                <a:avLst/>
              </a:prstGeom>
              <a:noFill/>
            </p:spPr>
            <p:txBody>
              <a:bodyPr wrap="square" rtlCol="0">
                <a:spAutoFit/>
              </a:bodyPr>
              <a:lstStyle/>
              <a:p>
                <a:pPr algn="ctr"/>
                <a:r>
                  <a:rPr lang="en-US" sz="1400" dirty="0">
                    <a:latin typeface="Amazon Ember" panose="020B0603020204020204" pitchFamily="34" charset="0"/>
                    <a:ea typeface="Amazon Ember" panose="020B0603020204020204" pitchFamily="34" charset="0"/>
                    <a:cs typeface="Amazon Ember" panose="020B0603020204020204" pitchFamily="34" charset="0"/>
                  </a:rPr>
                  <a:t>Managed services</a:t>
                </a:r>
              </a:p>
              <a:p>
                <a:pPr algn="ctr"/>
                <a:r>
                  <a:rPr lang="en-US" sz="1400" dirty="0">
                    <a:latin typeface="Amazon Ember" panose="020B0603020204020204" pitchFamily="34" charset="0"/>
                    <a:ea typeface="Amazon Ember" panose="020B0603020204020204" pitchFamily="34" charset="0"/>
                    <a:cs typeface="Amazon Ember" panose="020B0603020204020204" pitchFamily="34" charset="0"/>
                  </a:rPr>
                  <a:t>Amazon Dynamo DB</a:t>
                </a:r>
              </a:p>
              <a:p>
                <a:pPr algn="ctr"/>
                <a:r>
                  <a:rPr lang="en-US" sz="1400" dirty="0">
                    <a:latin typeface="Amazon Ember" panose="020B0603020204020204" pitchFamily="34" charset="0"/>
                    <a:ea typeface="Amazon Ember" panose="020B0603020204020204" pitchFamily="34" charset="0"/>
                    <a:cs typeface="Amazon Ember" panose="020B0603020204020204" pitchFamily="34" charset="0"/>
                  </a:rPr>
                  <a:t>Amazon RDS</a:t>
                </a:r>
              </a:p>
              <a:p>
                <a:pPr algn="ctr"/>
                <a:r>
                  <a:rPr lang="en-US" sz="1400" dirty="0">
                    <a:latin typeface="Amazon Ember" panose="020B0603020204020204" pitchFamily="34" charset="0"/>
                    <a:ea typeface="Amazon Ember" panose="020B0603020204020204" pitchFamily="34" charset="0"/>
                    <a:cs typeface="Amazon Ember" panose="020B0603020204020204" pitchFamily="34" charset="0"/>
                  </a:rPr>
                  <a:t>Amazon Redshift </a:t>
                </a:r>
              </a:p>
              <a:p>
                <a:pPr algn="ctr"/>
                <a:r>
                  <a:rPr lang="en-US" sz="1400" dirty="0">
                    <a:latin typeface="Amazon Ember" panose="020B0603020204020204" pitchFamily="34" charset="0"/>
                    <a:ea typeface="Amazon Ember" panose="020B0603020204020204" pitchFamily="34" charset="0"/>
                    <a:cs typeface="Amazon Ember" panose="020B0603020204020204" pitchFamily="34" charset="0"/>
                  </a:rPr>
                  <a:t>Amazon EMR</a:t>
                </a:r>
              </a:p>
              <a:p>
                <a:pPr algn="ctr"/>
                <a:r>
                  <a:rPr lang="en-US" sz="1400" dirty="0">
                    <a:latin typeface="Amazon Ember" panose="020B0603020204020204" pitchFamily="34" charset="0"/>
                    <a:ea typeface="Amazon Ember" panose="020B0603020204020204" pitchFamily="34" charset="0"/>
                    <a:cs typeface="Amazon Ember" panose="020B0603020204020204" pitchFamily="34" charset="0"/>
                  </a:rPr>
                  <a:t>Amazon Workspaces </a:t>
                </a:r>
              </a:p>
            </p:txBody>
          </p:sp>
        </p:grpSp>
      </p:grpSp>
      <p:grpSp>
        <p:nvGrpSpPr>
          <p:cNvPr id="14" name="Group 13">
            <a:extLst>
              <a:ext uri="{FF2B5EF4-FFF2-40B4-BE49-F238E27FC236}">
                <a16:creationId xmlns:a16="http://schemas.microsoft.com/office/drawing/2014/main" id="{290AC5D2-6FB9-6C45-977A-384F3B0632B4}"/>
              </a:ext>
            </a:extLst>
          </p:cNvPr>
          <p:cNvGrpSpPr/>
          <p:nvPr/>
        </p:nvGrpSpPr>
        <p:grpSpPr>
          <a:xfrm>
            <a:off x="710681" y="4192027"/>
            <a:ext cx="5486400" cy="1005840"/>
            <a:chOff x="298173" y="4514756"/>
            <a:chExt cx="5486400" cy="1005840"/>
          </a:xfrm>
        </p:grpSpPr>
        <p:sp>
          <p:nvSpPr>
            <p:cNvPr id="16" name="Rounded Rectangle 15">
              <a:extLst>
                <a:ext uri="{FF2B5EF4-FFF2-40B4-BE49-F238E27FC236}">
                  <a16:creationId xmlns:a16="http://schemas.microsoft.com/office/drawing/2014/main" id="{E6816821-EBF7-B54A-AD6D-6B73296485E8}"/>
                </a:ext>
              </a:extLst>
            </p:cNvPr>
            <p:cNvSpPr/>
            <p:nvPr/>
          </p:nvSpPr>
          <p:spPr>
            <a:xfrm>
              <a:off x="298173" y="4514756"/>
              <a:ext cx="5486400" cy="1005840"/>
            </a:xfrm>
            <a:prstGeom prst="roundRect">
              <a:avLst/>
            </a:prstGeom>
            <a:gradFill flip="none" rotWithShape="1">
              <a:gsLst>
                <a:gs pos="0">
                  <a:schemeClr val="accent2">
                    <a:tint val="66000"/>
                    <a:satMod val="160000"/>
                  </a:schemeClr>
                </a:gs>
                <a:gs pos="50000">
                  <a:schemeClr val="accent2">
                    <a:tint val="44500"/>
                    <a:satMod val="160000"/>
                  </a:schemeClr>
                </a:gs>
                <a:gs pos="100000">
                  <a:schemeClr val="accent2">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ounded Rectangle 9">
              <a:extLst>
                <a:ext uri="{FF2B5EF4-FFF2-40B4-BE49-F238E27FC236}">
                  <a16:creationId xmlns:a16="http://schemas.microsoft.com/office/drawing/2014/main" id="{FC2397E5-E924-1A4F-B083-E7ECB5D6995B}"/>
                </a:ext>
              </a:extLst>
            </p:cNvPr>
            <p:cNvSpPr/>
            <p:nvPr/>
          </p:nvSpPr>
          <p:spPr>
            <a:xfrm>
              <a:off x="2684993" y="4609246"/>
              <a:ext cx="1737360" cy="35626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solidFill>
                    <a:schemeClr val="bg1"/>
                  </a:solidFill>
                </a:ln>
              </a:endParaRPr>
            </a:p>
          </p:txBody>
        </p:sp>
        <p:sp>
          <p:nvSpPr>
            <p:cNvPr id="19" name="Rounded Rectangle 18">
              <a:extLst>
                <a:ext uri="{FF2B5EF4-FFF2-40B4-BE49-F238E27FC236}">
                  <a16:creationId xmlns:a16="http://schemas.microsoft.com/office/drawing/2014/main" id="{880ABB38-6C7D-6342-9C08-DF6846BD9CC0}"/>
                </a:ext>
              </a:extLst>
            </p:cNvPr>
            <p:cNvSpPr/>
            <p:nvPr/>
          </p:nvSpPr>
          <p:spPr>
            <a:xfrm>
              <a:off x="2684993" y="5037750"/>
              <a:ext cx="1737360" cy="391886"/>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solidFill>
                    <a:schemeClr val="bg1"/>
                  </a:solidFill>
                </a:ln>
              </a:endParaRPr>
            </a:p>
          </p:txBody>
        </p:sp>
        <p:sp>
          <p:nvSpPr>
            <p:cNvPr id="13" name="TextBox 12">
              <a:extLst>
                <a:ext uri="{FF2B5EF4-FFF2-40B4-BE49-F238E27FC236}">
                  <a16:creationId xmlns:a16="http://schemas.microsoft.com/office/drawing/2014/main" id="{F9A1B54F-D9C3-BD4E-82E6-B7B9B655AB6B}"/>
                </a:ext>
              </a:extLst>
            </p:cNvPr>
            <p:cNvSpPr txBox="1"/>
            <p:nvPr/>
          </p:nvSpPr>
          <p:spPr>
            <a:xfrm>
              <a:off x="3101868" y="4623721"/>
              <a:ext cx="917239" cy="307776"/>
            </a:xfrm>
            <a:prstGeom prst="rect">
              <a:avLst/>
            </a:prstGeom>
            <a:noFill/>
          </p:spPr>
          <p:txBody>
            <a:bodyPr wrap="none" rtlCol="0">
              <a:spAutoFit/>
            </a:bodyPr>
            <a:lstStyle/>
            <a:p>
              <a:r>
                <a:rPr lang="en-US" sz="1600" dirty="0">
                  <a:solidFill>
                    <a:schemeClr val="tx1">
                      <a:alpha val="48000"/>
                    </a:schemeClr>
                  </a:solidFill>
                  <a:latin typeface="Amazon Ember" panose="020B0603020204020204" pitchFamily="34" charset="0"/>
                  <a:ea typeface="Amazon Ember" panose="020B0603020204020204" pitchFamily="34" charset="0"/>
                  <a:cs typeface="Amazon Ember" panose="020B0603020204020204" pitchFamily="34" charset="0"/>
                </a:rPr>
                <a:t>Regions</a:t>
              </a:r>
              <a:endParaRPr lang="en-US" dirty="0">
                <a:solidFill>
                  <a:schemeClr val="tx1">
                    <a:alpha val="48000"/>
                  </a:schemeClr>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1" name="TextBox 20">
              <a:extLst>
                <a:ext uri="{FF2B5EF4-FFF2-40B4-BE49-F238E27FC236}">
                  <a16:creationId xmlns:a16="http://schemas.microsoft.com/office/drawing/2014/main" id="{1A61781E-1378-2A42-B988-1540FF45E4B7}"/>
                </a:ext>
              </a:extLst>
            </p:cNvPr>
            <p:cNvSpPr txBox="1"/>
            <p:nvPr/>
          </p:nvSpPr>
          <p:spPr>
            <a:xfrm>
              <a:off x="2649020" y="5093992"/>
              <a:ext cx="1822935" cy="307776"/>
            </a:xfrm>
            <a:prstGeom prst="rect">
              <a:avLst/>
            </a:prstGeom>
            <a:noFill/>
          </p:spPr>
          <p:txBody>
            <a:bodyPr wrap="none" rtlCol="0">
              <a:spAutoFit/>
            </a:bodyPr>
            <a:lstStyle/>
            <a:p>
              <a:r>
                <a:rPr lang="en-US" sz="1600" dirty="0">
                  <a:solidFill>
                    <a:schemeClr val="tx1">
                      <a:alpha val="48000"/>
                    </a:schemeClr>
                  </a:solidFill>
                  <a:latin typeface="Amazon Ember" panose="020B0603020204020204" pitchFamily="34" charset="0"/>
                  <a:ea typeface="Amazon Ember" panose="020B0603020204020204" pitchFamily="34" charset="0"/>
                  <a:cs typeface="Amazon Ember" panose="020B0603020204020204" pitchFamily="34" charset="0"/>
                </a:rPr>
                <a:t>Availability Zones</a:t>
              </a:r>
              <a:endParaRPr lang="en-US" dirty="0">
                <a:solidFill>
                  <a:schemeClr val="tx1">
                    <a:alpha val="48000"/>
                  </a:schemeClr>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2" name="Rounded Rectangle 21">
              <a:extLst>
                <a:ext uri="{FF2B5EF4-FFF2-40B4-BE49-F238E27FC236}">
                  <a16:creationId xmlns:a16="http://schemas.microsoft.com/office/drawing/2014/main" id="{859A3263-E32E-124B-B5C1-C56B03E9ADEF}"/>
                </a:ext>
              </a:extLst>
            </p:cNvPr>
            <p:cNvSpPr/>
            <p:nvPr/>
          </p:nvSpPr>
          <p:spPr>
            <a:xfrm>
              <a:off x="4475509" y="4660068"/>
              <a:ext cx="1226046" cy="74814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solidFill>
                    <a:schemeClr val="bg1"/>
                  </a:solidFill>
                </a:ln>
              </a:endParaRPr>
            </a:p>
          </p:txBody>
        </p:sp>
        <p:sp>
          <p:nvSpPr>
            <p:cNvPr id="24" name="TextBox 23">
              <a:extLst>
                <a:ext uri="{FF2B5EF4-FFF2-40B4-BE49-F238E27FC236}">
                  <a16:creationId xmlns:a16="http://schemas.microsoft.com/office/drawing/2014/main" id="{EF5E8275-9BB2-F64C-9830-18E4354B29E4}"/>
                </a:ext>
              </a:extLst>
            </p:cNvPr>
            <p:cNvSpPr txBox="1"/>
            <p:nvPr/>
          </p:nvSpPr>
          <p:spPr>
            <a:xfrm>
              <a:off x="4569221" y="4750403"/>
              <a:ext cx="1071127" cy="531614"/>
            </a:xfrm>
            <a:prstGeom prst="rect">
              <a:avLst/>
            </a:prstGeom>
            <a:noFill/>
          </p:spPr>
          <p:txBody>
            <a:bodyPr wrap="none" rtlCol="0">
              <a:spAutoFit/>
            </a:bodyPr>
            <a:lstStyle/>
            <a:p>
              <a:pPr algn="ctr"/>
              <a:r>
                <a:rPr lang="en-US" sz="1600" dirty="0">
                  <a:solidFill>
                    <a:schemeClr val="tx1">
                      <a:alpha val="48000"/>
                    </a:schemeClr>
                  </a:solidFill>
                  <a:latin typeface="Amazon Ember" panose="020B0603020204020204" pitchFamily="34" charset="0"/>
                  <a:ea typeface="Amazon Ember" panose="020B0603020204020204" pitchFamily="34" charset="0"/>
                  <a:cs typeface="Amazon Ember" panose="020B0603020204020204" pitchFamily="34" charset="0"/>
                </a:rPr>
                <a:t>Edge</a:t>
              </a:r>
            </a:p>
            <a:p>
              <a:pPr algn="ctr"/>
              <a:r>
                <a:rPr lang="en-US" sz="1600" dirty="0">
                  <a:solidFill>
                    <a:schemeClr val="tx1">
                      <a:alpha val="48000"/>
                    </a:schemeClr>
                  </a:solidFill>
                  <a:latin typeface="Amazon Ember" panose="020B0603020204020204" pitchFamily="34" charset="0"/>
                  <a:ea typeface="Amazon Ember" panose="020B0603020204020204" pitchFamily="34" charset="0"/>
                  <a:cs typeface="Amazon Ember" panose="020B0603020204020204" pitchFamily="34" charset="0"/>
                </a:rPr>
                <a:t>Locations</a:t>
              </a:r>
              <a:endParaRPr lang="en-US" dirty="0">
                <a:solidFill>
                  <a:schemeClr val="tx1">
                    <a:alpha val="48000"/>
                  </a:schemeClr>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5" name="TextBox 24">
              <a:extLst>
                <a:ext uri="{FF2B5EF4-FFF2-40B4-BE49-F238E27FC236}">
                  <a16:creationId xmlns:a16="http://schemas.microsoft.com/office/drawing/2014/main" id="{521B962C-3695-E246-ABE5-1039A501A36E}"/>
                </a:ext>
              </a:extLst>
            </p:cNvPr>
            <p:cNvSpPr txBox="1"/>
            <p:nvPr/>
          </p:nvSpPr>
          <p:spPr>
            <a:xfrm>
              <a:off x="309769" y="4678035"/>
              <a:ext cx="1664827" cy="553998"/>
            </a:xfrm>
            <a:prstGeom prst="rect">
              <a:avLst/>
            </a:prstGeom>
            <a:noFill/>
          </p:spPr>
          <p:txBody>
            <a:bodyPr wrap="square" rtlCol="0">
              <a:spAutoFit/>
            </a:bodyPr>
            <a:lstStyle/>
            <a:p>
              <a:r>
                <a:rPr lang="en-US" sz="15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AWS Global Infrastructure</a:t>
              </a:r>
            </a:p>
          </p:txBody>
        </p:sp>
      </p:grpSp>
    </p:spTree>
    <p:custDataLst>
      <p:tags r:id="rId1"/>
    </p:custDataLst>
    <p:extLst>
      <p:ext uri="{BB962C8B-B14F-4D97-AF65-F5344CB8AC3E}">
        <p14:creationId xmlns:p14="http://schemas.microsoft.com/office/powerpoint/2010/main" val="357190647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38539" y="158621"/>
            <a:ext cx="11115261" cy="989044"/>
          </a:xfrm>
        </p:spPr>
        <p:txBody>
          <a:bodyPr>
            <a:noAutofit/>
          </a:bodyPr>
          <a:lstStyle/>
          <a:p>
            <a:r>
              <a:rPr lang="en-US" sz="3400" dirty="0"/>
              <a:t>Module 4 Review:                                                      </a:t>
            </a:r>
          </a:p>
        </p:txBody>
      </p:sp>
      <p:sp>
        <p:nvSpPr>
          <p:cNvPr id="62" name="Subtitle 10"/>
          <p:cNvSpPr txBox="1">
            <a:spLocks/>
          </p:cNvSpPr>
          <p:nvPr/>
        </p:nvSpPr>
        <p:spPr>
          <a:xfrm>
            <a:off x="387219" y="1252734"/>
            <a:ext cx="8157572" cy="236875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Tx/>
              <a:buBlip>
                <a:blip r:embed="rId4"/>
              </a:buBlip>
              <a:defRPr sz="2800" b="0" i="0" kern="1200">
                <a:solidFill>
                  <a:schemeClr val="tx1"/>
                </a:solidFill>
                <a:latin typeface="Amazon Ember Light" charset="0"/>
                <a:ea typeface="Amazon Ember Light" charset="0"/>
                <a:cs typeface="Amazon Ember Light" charset="0"/>
              </a:defRPr>
            </a:lvl1pPr>
            <a:lvl2pPr marL="685800" indent="-228600" algn="l" defTabSz="914400" rtl="0" eaLnBrk="1" latinLnBrk="0" hangingPunct="1">
              <a:lnSpc>
                <a:spcPct val="90000"/>
              </a:lnSpc>
              <a:spcBef>
                <a:spcPts val="500"/>
              </a:spcBef>
              <a:buFontTx/>
              <a:buBlip>
                <a:blip r:embed="rId4"/>
              </a:buBlip>
              <a:defRPr sz="2400" b="0" i="0" kern="1200">
                <a:solidFill>
                  <a:schemeClr val="tx1"/>
                </a:solidFill>
                <a:latin typeface="Amazon Ember Light" charset="0"/>
                <a:ea typeface="Amazon Ember Light" charset="0"/>
                <a:cs typeface="Amazon Ember Light" charset="0"/>
              </a:defRPr>
            </a:lvl2pPr>
            <a:lvl3pPr marL="1143000" indent="-228600" algn="l" defTabSz="914400" rtl="0" eaLnBrk="1" latinLnBrk="0" hangingPunct="1">
              <a:lnSpc>
                <a:spcPct val="90000"/>
              </a:lnSpc>
              <a:spcBef>
                <a:spcPts val="500"/>
              </a:spcBef>
              <a:buFontTx/>
              <a:buBlip>
                <a:blip r:embed="rId4"/>
              </a:buBlip>
              <a:defRPr sz="2000" b="0" i="0" kern="1200">
                <a:solidFill>
                  <a:schemeClr val="tx1"/>
                </a:solidFill>
                <a:latin typeface="Amazon Ember Light" charset="0"/>
                <a:ea typeface="Amazon Ember Light" charset="0"/>
                <a:cs typeface="Amazon Ember Light" charset="0"/>
              </a:defRPr>
            </a:lvl3pPr>
            <a:lvl4pPr marL="1600200" indent="-228600" algn="l" defTabSz="914400" rtl="0" eaLnBrk="1" latinLnBrk="0" hangingPunct="1">
              <a:lnSpc>
                <a:spcPct val="90000"/>
              </a:lnSpc>
              <a:spcBef>
                <a:spcPts val="500"/>
              </a:spcBef>
              <a:buFontTx/>
              <a:buBlip>
                <a:blip r:embed="rId4"/>
              </a:buBlip>
              <a:defRPr sz="1800" b="0" i="0" kern="1200">
                <a:solidFill>
                  <a:schemeClr val="tx1"/>
                </a:solidFill>
                <a:latin typeface="Amazon Ember Light" charset="0"/>
                <a:ea typeface="Amazon Ember Light" charset="0"/>
                <a:cs typeface="Amazon Ember Light" charset="0"/>
              </a:defRPr>
            </a:lvl4pPr>
            <a:lvl5pPr marL="2057400" indent="-228600" algn="l" defTabSz="914400" rtl="0" eaLnBrk="1" latinLnBrk="0" hangingPunct="1">
              <a:lnSpc>
                <a:spcPct val="90000"/>
              </a:lnSpc>
              <a:spcBef>
                <a:spcPts val="500"/>
              </a:spcBef>
              <a:buFontTx/>
              <a:buBlip>
                <a:blip r:embed="rId4"/>
              </a:buBlip>
              <a:defRPr sz="1800" b="0" i="0" kern="1200">
                <a:solidFill>
                  <a:schemeClr val="tx1"/>
                </a:solidFill>
                <a:latin typeface="Amazon Ember Light" charset="0"/>
                <a:ea typeface="Amazon Ember Light" charset="0"/>
                <a:cs typeface="Amazon Ember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342900" indent="-342900">
              <a:lnSpc>
                <a:spcPct val="150000"/>
              </a:lnSpc>
              <a:buBlip>
                <a:blip r:embed="rId5"/>
              </a:buBlip>
            </a:pPr>
            <a:r>
              <a:rPr lang="en-US" sz="2000" dirty="0"/>
              <a:t>Reviewed the AWS Shared Responsibility Model</a:t>
            </a:r>
          </a:p>
          <a:p>
            <a:pPr marL="342900" indent="-342900">
              <a:lnSpc>
                <a:spcPct val="150000"/>
              </a:lnSpc>
              <a:buBlip>
                <a:blip r:embed="rId5"/>
              </a:buBlip>
            </a:pPr>
            <a:r>
              <a:rPr lang="en-US" sz="2000" dirty="0"/>
              <a:t>Discussed IAM</a:t>
            </a:r>
          </a:p>
          <a:p>
            <a:pPr marL="342900" indent="-342900">
              <a:lnSpc>
                <a:spcPct val="150000"/>
              </a:lnSpc>
              <a:buBlip>
                <a:blip r:embed="rId5"/>
              </a:buBlip>
            </a:pPr>
            <a:r>
              <a:rPr lang="en-US" sz="2000" dirty="0"/>
              <a:t>Reviewed AWS Trusted Advisor, AWS CloudTrail, and AWS Config</a:t>
            </a:r>
          </a:p>
          <a:p>
            <a:pPr marL="342900" indent="-342900">
              <a:lnSpc>
                <a:spcPct val="150000"/>
              </a:lnSpc>
              <a:buBlip>
                <a:blip r:embed="rId5"/>
              </a:buBlip>
            </a:pPr>
            <a:r>
              <a:rPr lang="en-US" sz="2000" dirty="0"/>
              <a:t>Explored the AWS security and compliance programs</a:t>
            </a:r>
          </a:p>
          <a:p>
            <a:pPr marL="342900" indent="-342900">
              <a:lnSpc>
                <a:spcPct val="150000"/>
              </a:lnSpc>
              <a:buBlip>
                <a:blip r:embed="rId5"/>
              </a:buBlip>
            </a:pPr>
            <a:r>
              <a:rPr lang="en-US" sz="2000" dirty="0"/>
              <a:t>Explored additional AWS security resources</a:t>
            </a:r>
          </a:p>
          <a:p>
            <a:pPr marL="342900" indent="-342900">
              <a:lnSpc>
                <a:spcPct val="150000"/>
              </a:lnSpc>
              <a:buBlip>
                <a:blip r:embed="rId5"/>
              </a:buBlip>
            </a:pPr>
            <a:r>
              <a:rPr lang="en-US" sz="2000" dirty="0"/>
              <a:t>Demonstrated and discussed Day One best practices</a:t>
            </a:r>
          </a:p>
          <a:p>
            <a:pPr marL="0" indent="0">
              <a:lnSpc>
                <a:spcPct val="150000"/>
              </a:lnSpc>
              <a:buNone/>
            </a:pPr>
            <a:r>
              <a:rPr lang="en-US" sz="2400" b="1" dirty="0"/>
              <a:t>To finish this module:</a:t>
            </a:r>
          </a:p>
          <a:p>
            <a:pPr marL="342900" indent="-342900">
              <a:lnSpc>
                <a:spcPct val="150000"/>
              </a:lnSpc>
              <a:buBlip>
                <a:blip r:embed="rId5"/>
              </a:buBlip>
            </a:pPr>
            <a:r>
              <a:rPr lang="en-US" sz="2000" dirty="0"/>
              <a:t>Complete:</a:t>
            </a:r>
          </a:p>
        </p:txBody>
      </p:sp>
      <p:grpSp>
        <p:nvGrpSpPr>
          <p:cNvPr id="63" name="Group 62"/>
          <p:cNvGrpSpPr/>
          <p:nvPr/>
        </p:nvGrpSpPr>
        <p:grpSpPr>
          <a:xfrm>
            <a:off x="2098904" y="5447610"/>
            <a:ext cx="3541480" cy="532323"/>
            <a:chOff x="4188879" y="4810544"/>
            <a:chExt cx="3541480" cy="532323"/>
          </a:xfrm>
        </p:grpSpPr>
        <p:sp>
          <p:nvSpPr>
            <p:cNvPr id="64" name="TextBox 63"/>
            <p:cNvSpPr txBox="1"/>
            <p:nvPr/>
          </p:nvSpPr>
          <p:spPr>
            <a:xfrm>
              <a:off x="4721202" y="4892040"/>
              <a:ext cx="3009157" cy="400110"/>
            </a:xfrm>
            <a:prstGeom prst="rect">
              <a:avLst/>
            </a:prstGeom>
            <a:noFill/>
          </p:spPr>
          <p:txBody>
            <a:bodyPr wrap="none" rtlCol="0">
              <a:spAutoFit/>
            </a:bodyPr>
            <a:lstStyle/>
            <a:p>
              <a:r>
                <a:rPr lang="en-US" sz="2000" b="1" dirty="0">
                  <a:latin typeface="Amazon Ember" panose="020B0603020204020204" pitchFamily="34" charset="0"/>
                  <a:ea typeface="Amazon Ember" panose="020B0603020204020204" pitchFamily="34" charset="0"/>
                  <a:cs typeface="Amazon Ember" panose="020B0603020204020204" pitchFamily="34" charset="0"/>
                </a:rPr>
                <a:t>Knowledge Assessment</a:t>
              </a:r>
            </a:p>
          </p:txBody>
        </p:sp>
        <p:pic>
          <p:nvPicPr>
            <p:cNvPr id="65" name="Picture 64"/>
            <p:cNvPicPr>
              <a:picLocks noChangeAspect="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188879" y="4810544"/>
              <a:ext cx="532323" cy="532323"/>
            </a:xfrm>
            <a:prstGeom prst="rect">
              <a:avLst/>
            </a:prstGeom>
          </p:spPr>
        </p:pic>
      </p:grpSp>
    </p:spTree>
    <p:custDataLst>
      <p:tags r:id="rId1"/>
    </p:custDataLst>
    <p:extLst>
      <p:ext uri="{BB962C8B-B14F-4D97-AF65-F5344CB8AC3E}">
        <p14:creationId xmlns:p14="http://schemas.microsoft.com/office/powerpoint/2010/main" val="3431798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746759" y="2478505"/>
            <a:ext cx="10617928" cy="1280695"/>
          </a:xfrm>
        </p:spPr>
        <p:txBody>
          <a:bodyPr>
            <a:noAutofit/>
          </a:bodyPr>
          <a:lstStyle/>
          <a:p>
            <a:r>
              <a:rPr lang="en-US" sz="4800" dirty="0"/>
              <a:t>Module 3, Lab 6 : </a:t>
            </a:r>
            <a:br>
              <a:rPr lang="en-US" sz="4800" dirty="0"/>
            </a:br>
            <a:r>
              <a:rPr lang="en-US" sz="4800" dirty="0"/>
              <a:t>Introduction to AWS IAM</a:t>
            </a:r>
          </a:p>
        </p:txBody>
      </p:sp>
      <p:grpSp>
        <p:nvGrpSpPr>
          <p:cNvPr id="3" name="Group 2">
            <a:extLst>
              <a:ext uri="{FF2B5EF4-FFF2-40B4-BE49-F238E27FC236}">
                <a16:creationId xmlns:a16="http://schemas.microsoft.com/office/drawing/2014/main" id="{A0C0AF30-8966-5D4C-A971-CAD946C89D9B}"/>
              </a:ext>
            </a:extLst>
          </p:cNvPr>
          <p:cNvGrpSpPr/>
          <p:nvPr/>
        </p:nvGrpSpPr>
        <p:grpSpPr>
          <a:xfrm>
            <a:off x="11082174" y="5586978"/>
            <a:ext cx="403626" cy="461287"/>
            <a:chOff x="11271015" y="5905029"/>
            <a:chExt cx="403626" cy="461287"/>
          </a:xfrm>
        </p:grpSpPr>
        <p:sp>
          <p:nvSpPr>
            <p:cNvPr id="4" name="Oval 3">
              <a:extLst>
                <a:ext uri="{FF2B5EF4-FFF2-40B4-BE49-F238E27FC236}">
                  <a16:creationId xmlns:a16="http://schemas.microsoft.com/office/drawing/2014/main" id="{7643C28D-C78F-DD43-9ED9-1D4AC20B5111}"/>
                </a:ext>
              </a:extLst>
            </p:cNvPr>
            <p:cNvSpPr/>
            <p:nvPr/>
          </p:nvSpPr>
          <p:spPr>
            <a:xfrm>
              <a:off x="11307093" y="5998845"/>
              <a:ext cx="331470" cy="333181"/>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B9BDA48C-F100-0743-AA2F-451B1B45897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71015" y="5905029"/>
              <a:ext cx="403626" cy="461287"/>
            </a:xfrm>
            <a:prstGeom prst="rect">
              <a:avLst/>
            </a:prstGeom>
          </p:spPr>
        </p:pic>
      </p:grpSp>
      <p:sp>
        <p:nvSpPr>
          <p:cNvPr id="6" name="TextBox 5">
            <a:extLst>
              <a:ext uri="{FF2B5EF4-FFF2-40B4-BE49-F238E27FC236}">
                <a16:creationId xmlns:a16="http://schemas.microsoft.com/office/drawing/2014/main" id="{7779C228-85F4-9E45-932A-F7866EEEE7A4}"/>
              </a:ext>
            </a:extLst>
          </p:cNvPr>
          <p:cNvSpPr txBox="1"/>
          <p:nvPr/>
        </p:nvSpPr>
        <p:spPr>
          <a:xfrm>
            <a:off x="10666883" y="6039272"/>
            <a:ext cx="1204686" cy="307777"/>
          </a:xfrm>
          <a:prstGeom prst="rect">
            <a:avLst/>
          </a:prstGeom>
          <a:noFill/>
        </p:spPr>
        <p:txBody>
          <a:bodyPr wrap="square" rtlCol="0">
            <a:spAutoFit/>
          </a:bodyPr>
          <a:lstStyle/>
          <a:p>
            <a:pPr algn="ctr"/>
            <a:r>
              <a:rPr lang="en-US" sz="1400" dirty="0"/>
              <a:t>~ 30 minutes</a:t>
            </a:r>
          </a:p>
        </p:txBody>
      </p:sp>
    </p:spTree>
    <p:custDataLst>
      <p:tags r:id="rId1"/>
    </p:custDataLst>
    <p:extLst>
      <p:ext uri="{BB962C8B-B14F-4D97-AF65-F5344CB8AC3E}">
        <p14:creationId xmlns:p14="http://schemas.microsoft.com/office/powerpoint/2010/main" val="202266746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Lab 6: Scenario</a:t>
            </a:r>
          </a:p>
        </p:txBody>
      </p:sp>
      <p:sp>
        <p:nvSpPr>
          <p:cNvPr id="3" name="Content Placeholder 2"/>
          <p:cNvSpPr>
            <a:spLocks noGrp="1"/>
          </p:cNvSpPr>
          <p:nvPr>
            <p:ph idx="1"/>
          </p:nvPr>
        </p:nvSpPr>
        <p:spPr>
          <a:xfrm>
            <a:off x="238538" y="1440305"/>
            <a:ext cx="11330609" cy="4913308"/>
          </a:xfrm>
        </p:spPr>
        <p:txBody>
          <a:bodyPr>
            <a:normAutofit/>
          </a:bodyPr>
          <a:lstStyle/>
          <a:p>
            <a:pPr marL="0" lvl="1" indent="0">
              <a:spcBef>
                <a:spcPts val="1800"/>
              </a:spcBef>
              <a:spcAft>
                <a:spcPts val="800"/>
              </a:spcAft>
              <a:buNone/>
            </a:pPr>
            <a:r>
              <a:rPr lang="en-US" sz="2800" dirty="0"/>
              <a:t>In this lab, you will explore pre-created IAM users and groups and add users to groups with specific capabilities enabled.</a:t>
            </a:r>
          </a:p>
        </p:txBody>
      </p:sp>
      <p:sp>
        <p:nvSpPr>
          <p:cNvPr id="5" name="TextBox 4"/>
          <p:cNvSpPr txBox="1"/>
          <p:nvPr/>
        </p:nvSpPr>
        <p:spPr>
          <a:xfrm>
            <a:off x="5073985" y="4563842"/>
            <a:ext cx="1132105" cy="274940"/>
          </a:xfrm>
          <a:prstGeom prst="rect">
            <a:avLst/>
          </a:prstGeom>
          <a:noFill/>
        </p:spPr>
        <p:txBody>
          <a:bodyPr wrap="square" lIns="0" tIns="0" rIns="0" bIns="0" rtlCol="0" anchor="t">
            <a:noAutofit/>
          </a:bodyPr>
          <a:lstStyle/>
          <a:p>
            <a:pPr algn="ctr"/>
            <a:r>
              <a:rPr lang="en-US" sz="1600" b="1" dirty="0">
                <a:latin typeface="Amazon Ember" panose="020B0603020204020204" pitchFamily="34" charset="0"/>
                <a:ea typeface="Amazon Ember" panose="020B0603020204020204" pitchFamily="34" charset="0"/>
                <a:cs typeface="Amazon Ember" panose="020B0603020204020204" pitchFamily="34" charset="0"/>
              </a:rPr>
              <a:t>IAM</a:t>
            </a:r>
          </a:p>
        </p:txBody>
      </p:sp>
      <p:pic>
        <p:nvPicPr>
          <p:cNvPr id="19" name="Picture 1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33943" y="3301505"/>
            <a:ext cx="619590" cy="1173962"/>
          </a:xfrm>
          <a:prstGeom prst="rect">
            <a:avLst/>
          </a:prstGeom>
        </p:spPr>
      </p:pic>
    </p:spTree>
    <p:custDataLst>
      <p:tags r:id="rId1"/>
    </p:custDataLst>
    <p:extLst>
      <p:ext uri="{BB962C8B-B14F-4D97-AF65-F5344CB8AC3E}">
        <p14:creationId xmlns:p14="http://schemas.microsoft.com/office/powerpoint/2010/main" val="361563804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Lab 6: Tasks</a:t>
            </a:r>
          </a:p>
        </p:txBody>
      </p:sp>
      <p:sp>
        <p:nvSpPr>
          <p:cNvPr id="3" name="Content Placeholder 2"/>
          <p:cNvSpPr>
            <a:spLocks noGrp="1"/>
          </p:cNvSpPr>
          <p:nvPr>
            <p:ph idx="1"/>
          </p:nvPr>
        </p:nvSpPr>
        <p:spPr>
          <a:xfrm>
            <a:off x="2633870" y="1632748"/>
            <a:ext cx="8488018" cy="4913308"/>
          </a:xfrm>
        </p:spPr>
        <p:txBody>
          <a:bodyPr/>
          <a:lstStyle/>
          <a:p>
            <a:pPr marL="0" indent="0">
              <a:spcBef>
                <a:spcPts val="2400"/>
              </a:spcBef>
              <a:spcAft>
                <a:spcPts val="1200"/>
              </a:spcAft>
              <a:buNone/>
            </a:pPr>
            <a:r>
              <a:rPr lang="en-US" dirty="0"/>
              <a:t>Explore the </a:t>
            </a:r>
            <a:r>
              <a:rPr lang="en-US" b="1" dirty="0">
                <a:latin typeface="Amazon Ember" panose="020B0603020204020204" pitchFamily="34" charset="0"/>
                <a:ea typeface="Amazon Ember" panose="020B0603020204020204" pitchFamily="34" charset="0"/>
                <a:cs typeface="Amazon Ember" panose="020B0603020204020204" pitchFamily="34" charset="0"/>
              </a:rPr>
              <a:t>Users and Groups.</a:t>
            </a:r>
          </a:p>
          <a:p>
            <a:pPr marL="0" indent="0">
              <a:spcBef>
                <a:spcPts val="2400"/>
              </a:spcBef>
              <a:spcAft>
                <a:spcPts val="1200"/>
              </a:spcAft>
              <a:buNone/>
            </a:pPr>
            <a:r>
              <a:rPr lang="en-US" dirty="0"/>
              <a:t>Add </a:t>
            </a:r>
            <a:r>
              <a:rPr lang="en-US" b="1" dirty="0">
                <a:latin typeface="Amazon Ember" panose="020B0603020204020204" pitchFamily="34" charset="0"/>
                <a:ea typeface="Amazon Ember" panose="020B0603020204020204" pitchFamily="34" charset="0"/>
                <a:cs typeface="Amazon Ember" panose="020B0603020204020204" pitchFamily="34" charset="0"/>
              </a:rPr>
              <a:t>Users </a:t>
            </a:r>
            <a:r>
              <a:rPr lang="en-US" dirty="0"/>
              <a:t>to</a:t>
            </a:r>
            <a:r>
              <a:rPr lang="en-US" b="1" dirty="0">
                <a:latin typeface="Amazon Ember" panose="020B0603020204020204" pitchFamily="34" charset="0"/>
                <a:ea typeface="Amazon Ember" panose="020B0603020204020204" pitchFamily="34" charset="0"/>
                <a:cs typeface="Amazon Ember" panose="020B0603020204020204" pitchFamily="34" charset="0"/>
              </a:rPr>
              <a:t> Groups.</a:t>
            </a:r>
          </a:p>
          <a:p>
            <a:pPr marL="0" indent="0">
              <a:spcBef>
                <a:spcPts val="2400"/>
              </a:spcBef>
              <a:spcAft>
                <a:spcPts val="1200"/>
              </a:spcAft>
              <a:buNone/>
            </a:pPr>
            <a:r>
              <a:rPr lang="en-US" dirty="0"/>
              <a:t>Sign in and </a:t>
            </a:r>
            <a:r>
              <a:rPr lang="en-US" b="1" dirty="0">
                <a:latin typeface="Amazon Ember" panose="020B0603020204020204" pitchFamily="34" charset="0"/>
                <a:ea typeface="Amazon Ember" panose="020B0603020204020204" pitchFamily="34" charset="0"/>
              </a:rPr>
              <a:t>t</a:t>
            </a:r>
            <a:r>
              <a:rPr lang="en-US" b="1" dirty="0">
                <a:latin typeface="Amazon Ember" panose="020B0603020204020204" pitchFamily="34" charset="0"/>
                <a:ea typeface="Amazon Ember" panose="020B0603020204020204" pitchFamily="34" charset="0"/>
                <a:cs typeface="Amazon Ember" panose="020B0603020204020204" pitchFamily="34" charset="0"/>
              </a:rPr>
              <a:t>est Users.</a:t>
            </a:r>
          </a:p>
        </p:txBody>
      </p:sp>
      <p:pic>
        <p:nvPicPr>
          <p:cNvPr id="11" name="Picture 10">
            <a:extLst>
              <a:ext uri="{FF2B5EF4-FFF2-40B4-BE49-F238E27FC236}">
                <a16:creationId xmlns:a16="http://schemas.microsoft.com/office/drawing/2014/main" id="{89AD2068-D5B1-DB45-8655-AAF4CC89610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93322" y="1509178"/>
            <a:ext cx="386079" cy="731520"/>
          </a:xfrm>
          <a:prstGeom prst="rect">
            <a:avLst/>
          </a:prstGeom>
        </p:spPr>
      </p:pic>
      <p:pic>
        <p:nvPicPr>
          <p:cNvPr id="12" name="Picture 11">
            <a:extLst>
              <a:ext uri="{FF2B5EF4-FFF2-40B4-BE49-F238E27FC236}">
                <a16:creationId xmlns:a16="http://schemas.microsoft.com/office/drawing/2014/main" id="{646BAB0F-183C-DF4E-97BF-DF6DDBF2705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93322" y="2353562"/>
            <a:ext cx="386079" cy="731520"/>
          </a:xfrm>
          <a:prstGeom prst="rect">
            <a:avLst/>
          </a:prstGeom>
        </p:spPr>
      </p:pic>
      <p:pic>
        <p:nvPicPr>
          <p:cNvPr id="13" name="Picture 12">
            <a:extLst>
              <a:ext uri="{FF2B5EF4-FFF2-40B4-BE49-F238E27FC236}">
                <a16:creationId xmlns:a16="http://schemas.microsoft.com/office/drawing/2014/main" id="{7614307C-020B-0E47-AB6B-9DA466ED115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93322" y="3169113"/>
            <a:ext cx="386079" cy="731520"/>
          </a:xfrm>
          <a:prstGeom prst="rect">
            <a:avLst/>
          </a:prstGeom>
        </p:spPr>
      </p:pic>
    </p:spTree>
    <p:custDataLst>
      <p:tags r:id="rId1"/>
    </p:custDataLst>
    <p:extLst>
      <p:ext uri="{BB962C8B-B14F-4D97-AF65-F5344CB8AC3E}">
        <p14:creationId xmlns:p14="http://schemas.microsoft.com/office/powerpoint/2010/main" val="28191441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Lab 6: Final Product </a:t>
            </a:r>
          </a:p>
        </p:txBody>
      </p:sp>
      <p:sp>
        <p:nvSpPr>
          <p:cNvPr id="38" name="TextBox 37"/>
          <p:cNvSpPr txBox="1"/>
          <p:nvPr/>
        </p:nvSpPr>
        <p:spPr>
          <a:xfrm>
            <a:off x="2587399" y="3073078"/>
            <a:ext cx="1219200" cy="338554"/>
          </a:xfrm>
          <a:prstGeom prst="rect">
            <a:avLst/>
          </a:prstGeom>
          <a:solidFill>
            <a:srgbClr val="F7FFF7"/>
          </a:solidFill>
          <a:ln>
            <a:solidFill>
              <a:schemeClr val="accent4">
                <a:lumMod val="40000"/>
                <a:lumOff val="60000"/>
              </a:schemeClr>
            </a:solidFill>
          </a:ln>
        </p:spPr>
        <p:txBody>
          <a:bodyPr wrap="square" rtlCol="0">
            <a:spAutoFit/>
          </a:bodyPr>
          <a:lstStyle/>
          <a:p>
            <a:pPr algn="ctr"/>
            <a:r>
              <a:rPr lang="en-US" sz="1600" dirty="0">
                <a:latin typeface="Amazon Ember" panose="020B0603020204020204" pitchFamily="34" charset="0"/>
                <a:ea typeface="Amazon Ember" panose="020B0603020204020204" pitchFamily="34" charset="0"/>
                <a:cs typeface="Amazon Ember" panose="020B0603020204020204" pitchFamily="34" charset="0"/>
              </a:rPr>
              <a:t>user-2</a:t>
            </a:r>
          </a:p>
        </p:txBody>
      </p:sp>
      <p:sp>
        <p:nvSpPr>
          <p:cNvPr id="39" name="TextBox 38"/>
          <p:cNvSpPr txBox="1"/>
          <p:nvPr/>
        </p:nvSpPr>
        <p:spPr>
          <a:xfrm>
            <a:off x="3946062" y="3073074"/>
            <a:ext cx="1106956" cy="338554"/>
          </a:xfrm>
          <a:prstGeom prst="rect">
            <a:avLst/>
          </a:prstGeom>
          <a:solidFill>
            <a:srgbClr val="F7FFF7"/>
          </a:solidFill>
          <a:ln>
            <a:solidFill>
              <a:schemeClr val="accent4">
                <a:lumMod val="40000"/>
                <a:lumOff val="60000"/>
              </a:schemeClr>
            </a:solidFill>
          </a:ln>
        </p:spPr>
        <p:txBody>
          <a:bodyPr wrap="square" rtlCol="0">
            <a:spAutoFit/>
          </a:bodyPr>
          <a:lstStyle/>
          <a:p>
            <a:pPr algn="ctr"/>
            <a:r>
              <a:rPr lang="en-US" sz="1600" dirty="0">
                <a:latin typeface="Amazon Ember" panose="020B0603020204020204" pitchFamily="34" charset="0"/>
                <a:ea typeface="Amazon Ember" panose="020B0603020204020204" pitchFamily="34" charset="0"/>
                <a:cs typeface="Amazon Ember" panose="020B0603020204020204" pitchFamily="34" charset="0"/>
              </a:rPr>
              <a:t>user-3</a:t>
            </a:r>
          </a:p>
        </p:txBody>
      </p:sp>
      <p:sp>
        <p:nvSpPr>
          <p:cNvPr id="40" name="TextBox 39"/>
          <p:cNvSpPr txBox="1"/>
          <p:nvPr/>
        </p:nvSpPr>
        <p:spPr>
          <a:xfrm>
            <a:off x="5292284" y="3073201"/>
            <a:ext cx="1340827" cy="338554"/>
          </a:xfrm>
          <a:prstGeom prst="rect">
            <a:avLst/>
          </a:prstGeom>
          <a:solidFill>
            <a:srgbClr val="FFEBFF"/>
          </a:solidFill>
          <a:ln>
            <a:solidFill>
              <a:srgbClr val="FF99FF"/>
            </a:solidFill>
          </a:ln>
        </p:spPr>
        <p:txBody>
          <a:bodyPr wrap="square" rtlCol="0">
            <a:spAutoFit/>
          </a:bodyPr>
          <a:lstStyle/>
          <a:p>
            <a:pPr algn="ctr"/>
            <a:r>
              <a:rPr lang="en-US" sz="1600" dirty="0">
                <a:latin typeface="Amazon Ember" panose="020B0603020204020204" pitchFamily="34" charset="0"/>
                <a:ea typeface="Amazon Ember" panose="020B0603020204020204" pitchFamily="34" charset="0"/>
                <a:cs typeface="Amazon Ember" panose="020B0603020204020204" pitchFamily="34" charset="0"/>
              </a:rPr>
              <a:t>EC2-Admin</a:t>
            </a:r>
          </a:p>
        </p:txBody>
      </p:sp>
      <p:cxnSp>
        <p:nvCxnSpPr>
          <p:cNvPr id="50" name="Elbow Connector 49"/>
          <p:cNvCxnSpPr>
            <a:cxnSpLocks/>
          </p:cNvCxnSpPr>
          <p:nvPr/>
        </p:nvCxnSpPr>
        <p:spPr>
          <a:xfrm rot="10800000" flipV="1">
            <a:off x="1852733" y="2732093"/>
            <a:ext cx="3488683" cy="667620"/>
          </a:xfrm>
          <a:prstGeom prst="bentConnector2">
            <a:avLst/>
          </a:prstGeom>
          <a:ln w="9525">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51" name="Elbow Connector 50"/>
          <p:cNvCxnSpPr>
            <a:endCxn id="40" idx="0"/>
          </p:cNvCxnSpPr>
          <p:nvPr/>
        </p:nvCxnSpPr>
        <p:spPr>
          <a:xfrm rot="16200000" flipH="1">
            <a:off x="5299644" y="2410147"/>
            <a:ext cx="687982" cy="638125"/>
          </a:xfrm>
          <a:prstGeom prst="bentConnector3">
            <a:avLst>
              <a:gd name="adj1" fmla="val 50000"/>
            </a:avLst>
          </a:prstGeom>
          <a:ln w="9525">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sp>
        <p:nvSpPr>
          <p:cNvPr id="65" name="TextBox 64"/>
          <p:cNvSpPr txBox="1"/>
          <p:nvPr/>
        </p:nvSpPr>
        <p:spPr>
          <a:xfrm>
            <a:off x="7392062" y="2345037"/>
            <a:ext cx="1166613" cy="379656"/>
          </a:xfrm>
          <a:prstGeom prst="rect">
            <a:avLst/>
          </a:prstGeom>
          <a:noFill/>
        </p:spPr>
        <p:txBody>
          <a:bodyPr wrap="square" rtlCol="0">
            <a:spAutoFit/>
          </a:bodyPr>
          <a:lstStyle/>
          <a:p>
            <a:r>
              <a:rPr lang="en-US" sz="1867" b="1" dirty="0">
                <a:solidFill>
                  <a:srgbClr val="0000FF"/>
                </a:solidFill>
                <a:latin typeface="Amazon Ember" panose="020B0603020204020204" pitchFamily="34" charset="0"/>
                <a:ea typeface="Amazon Ember" panose="020B0603020204020204" pitchFamily="34" charset="0"/>
                <a:cs typeface="Amazon Ember" panose="020B0603020204020204" pitchFamily="34" charset="0"/>
              </a:rPr>
              <a:t>Groups</a:t>
            </a:r>
          </a:p>
        </p:txBody>
      </p:sp>
      <p:sp>
        <p:nvSpPr>
          <p:cNvPr id="67" name="TextBox 66"/>
          <p:cNvSpPr txBox="1"/>
          <p:nvPr/>
        </p:nvSpPr>
        <p:spPr>
          <a:xfrm>
            <a:off x="6775644" y="3083360"/>
            <a:ext cx="1584960" cy="338554"/>
          </a:xfrm>
          <a:prstGeom prst="rect">
            <a:avLst/>
          </a:prstGeom>
          <a:solidFill>
            <a:srgbClr val="FFEBFF"/>
          </a:solidFill>
          <a:ln>
            <a:solidFill>
              <a:srgbClr val="FF99FF"/>
            </a:solidFill>
          </a:ln>
        </p:spPr>
        <p:txBody>
          <a:bodyPr wrap="square" rtlCol="0">
            <a:spAutoFit/>
          </a:bodyPr>
          <a:lstStyle/>
          <a:p>
            <a:pPr algn="ctr"/>
            <a:r>
              <a:rPr lang="en-US" sz="1600" dirty="0">
                <a:latin typeface="Amazon Ember" panose="020B0603020204020204" pitchFamily="34" charset="0"/>
                <a:ea typeface="Amazon Ember" panose="020B0603020204020204" pitchFamily="34" charset="0"/>
                <a:cs typeface="Amazon Ember" panose="020B0603020204020204" pitchFamily="34" charset="0"/>
              </a:rPr>
              <a:t>EC2-Support</a:t>
            </a:r>
          </a:p>
        </p:txBody>
      </p:sp>
      <p:cxnSp>
        <p:nvCxnSpPr>
          <p:cNvPr id="73" name="Straight Connector 72"/>
          <p:cNvCxnSpPr>
            <a:cxnSpLocks/>
          </p:cNvCxnSpPr>
          <p:nvPr/>
        </p:nvCxnSpPr>
        <p:spPr>
          <a:xfrm flipV="1">
            <a:off x="9644689" y="3432421"/>
            <a:ext cx="0" cy="548640"/>
          </a:xfrm>
          <a:prstGeom prst="line">
            <a:avLst/>
          </a:prstGeom>
          <a:ln w="9525">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76" name="Elbow Connector 75"/>
          <p:cNvCxnSpPr>
            <a:cxnSpLocks/>
          </p:cNvCxnSpPr>
          <p:nvPr/>
        </p:nvCxnSpPr>
        <p:spPr>
          <a:xfrm>
            <a:off x="5628857" y="2728481"/>
            <a:ext cx="3971431" cy="697221"/>
          </a:xfrm>
          <a:prstGeom prst="bentConnector3">
            <a:avLst>
              <a:gd name="adj1" fmla="val 100813"/>
            </a:avLst>
          </a:prstGeom>
          <a:ln w="9525">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81" name="Elbow Connector 80"/>
          <p:cNvCxnSpPr>
            <a:endCxn id="39" idx="0"/>
          </p:cNvCxnSpPr>
          <p:nvPr/>
        </p:nvCxnSpPr>
        <p:spPr>
          <a:xfrm rot="5400000">
            <a:off x="4568130" y="2316630"/>
            <a:ext cx="687855" cy="825033"/>
          </a:xfrm>
          <a:prstGeom prst="bentConnector3">
            <a:avLst>
              <a:gd name="adj1" fmla="val 50000"/>
            </a:avLst>
          </a:prstGeom>
          <a:ln w="9525">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sp>
        <p:nvSpPr>
          <p:cNvPr id="77" name="Rectangle 76"/>
          <p:cNvSpPr/>
          <p:nvPr/>
        </p:nvSpPr>
        <p:spPr>
          <a:xfrm>
            <a:off x="3922135" y="1397976"/>
            <a:ext cx="2809807" cy="963457"/>
          </a:xfrm>
          <a:prstGeom prst="rect">
            <a:avLst/>
          </a:prstGeom>
          <a:solidFill>
            <a:schemeClr val="accent4">
              <a:lumMod val="20000"/>
              <a:lumOff val="80000"/>
            </a:schemeClr>
          </a:solidFill>
          <a:ln>
            <a:solidFill>
              <a:schemeClr val="tx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Amazon Ember" panose="020B0603020204020204" pitchFamily="34" charset="0"/>
              <a:ea typeface="Amazon Ember" panose="020B0603020204020204" pitchFamily="34" charset="0"/>
              <a:cs typeface="Amazon Ember" panose="020B0603020204020204" pitchFamily="34" charset="0"/>
            </a:endParaRPr>
          </a:p>
        </p:txBody>
      </p:sp>
      <p:pic>
        <p:nvPicPr>
          <p:cNvPr id="78"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4075536" y="1515246"/>
            <a:ext cx="1142283" cy="599699"/>
          </a:xfrm>
          <a:prstGeom prst="rect">
            <a:avLst/>
          </a:prstGeom>
          <a:noFill/>
          <a:ln>
            <a:solidFill>
              <a:schemeClr val="tx2">
                <a:lumMod val="50000"/>
              </a:schemeClr>
            </a:solidFill>
          </a:ln>
          <a:extLst>
            <a:ext uri="{909E8E84-426E-40dd-AFC4-6F175D3DCCD1}">
              <a14:hiddenFill xmlns="" xmlns:a14="http://schemas.microsoft.com/office/drawing/2010/main">
                <a:solidFill>
                  <a:srgbClr val="FFFFFF"/>
                </a:solidFill>
              </a14:hiddenFill>
            </a:ext>
          </a:extLst>
        </p:spPr>
      </p:pic>
      <p:sp>
        <p:nvSpPr>
          <p:cNvPr id="79" name="TextBox 78"/>
          <p:cNvSpPr txBox="1"/>
          <p:nvPr/>
        </p:nvSpPr>
        <p:spPr>
          <a:xfrm>
            <a:off x="5250961" y="1807886"/>
            <a:ext cx="1343720" cy="379656"/>
          </a:xfrm>
          <a:prstGeom prst="rect">
            <a:avLst/>
          </a:prstGeom>
          <a:noFill/>
          <a:ln>
            <a:noFill/>
          </a:ln>
        </p:spPr>
        <p:txBody>
          <a:bodyPr wrap="square" rtlCol="0">
            <a:spAutoFit/>
          </a:bodyPr>
          <a:lstStyle/>
          <a:p>
            <a:pPr algn="ctr"/>
            <a:r>
              <a:rPr lang="en-US" sz="1867" b="1" dirty="0">
                <a:latin typeface="Amazon Ember" panose="020B0603020204020204" pitchFamily="34" charset="0"/>
                <a:ea typeface="Amazon Ember" panose="020B0603020204020204" pitchFamily="34" charset="0"/>
                <a:cs typeface="Amazon Ember" panose="020B0603020204020204" pitchFamily="34" charset="0"/>
              </a:rPr>
              <a:t>Account</a:t>
            </a:r>
          </a:p>
        </p:txBody>
      </p:sp>
      <p:sp>
        <p:nvSpPr>
          <p:cNvPr id="62" name="TextBox 61">
            <a:extLst>
              <a:ext uri="{FF2B5EF4-FFF2-40B4-BE49-F238E27FC236}">
                <a16:creationId xmlns:a16="http://schemas.microsoft.com/office/drawing/2014/main" id="{6DC81C1C-A3DF-6347-8581-7C0174813EF0}"/>
              </a:ext>
            </a:extLst>
          </p:cNvPr>
          <p:cNvSpPr txBox="1"/>
          <p:nvPr/>
        </p:nvSpPr>
        <p:spPr>
          <a:xfrm>
            <a:off x="2791046" y="2439118"/>
            <a:ext cx="1166613" cy="379656"/>
          </a:xfrm>
          <a:prstGeom prst="rect">
            <a:avLst/>
          </a:prstGeom>
          <a:noFill/>
        </p:spPr>
        <p:txBody>
          <a:bodyPr wrap="square" rtlCol="0">
            <a:spAutoFit/>
          </a:bodyPr>
          <a:lstStyle/>
          <a:p>
            <a:r>
              <a:rPr lang="en-US" sz="1867" b="1" dirty="0">
                <a:solidFill>
                  <a:srgbClr val="0000FF"/>
                </a:solidFill>
                <a:latin typeface="Amazon Ember" panose="020B0603020204020204" pitchFamily="34" charset="0"/>
                <a:ea typeface="Amazon Ember" panose="020B0603020204020204" pitchFamily="34" charset="0"/>
                <a:cs typeface="Amazon Ember" panose="020B0603020204020204" pitchFamily="34" charset="0"/>
              </a:rPr>
              <a:t>Users</a:t>
            </a:r>
          </a:p>
        </p:txBody>
      </p:sp>
      <p:cxnSp>
        <p:nvCxnSpPr>
          <p:cNvPr id="64" name="Straight Connector 63">
            <a:extLst>
              <a:ext uri="{FF2B5EF4-FFF2-40B4-BE49-F238E27FC236}">
                <a16:creationId xmlns:a16="http://schemas.microsoft.com/office/drawing/2014/main" id="{49AC08E4-4328-1449-8A16-ADE25E24688E}"/>
              </a:ext>
            </a:extLst>
          </p:cNvPr>
          <p:cNvCxnSpPr/>
          <p:nvPr/>
        </p:nvCxnSpPr>
        <p:spPr>
          <a:xfrm>
            <a:off x="3207505" y="2744221"/>
            <a:ext cx="0" cy="295726"/>
          </a:xfrm>
          <a:prstGeom prst="line">
            <a:avLst/>
          </a:prstGeom>
          <a:ln w="9525">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E6C9B189-37BF-D841-AE73-C1F763386A64}"/>
              </a:ext>
            </a:extLst>
          </p:cNvPr>
          <p:cNvCxnSpPr>
            <a:cxnSpLocks/>
            <a:endCxn id="67" idx="0"/>
          </p:cNvCxnSpPr>
          <p:nvPr/>
        </p:nvCxnSpPr>
        <p:spPr>
          <a:xfrm>
            <a:off x="7568123" y="2714061"/>
            <a:ext cx="1" cy="369299"/>
          </a:xfrm>
          <a:prstGeom prst="line">
            <a:avLst/>
          </a:prstGeom>
          <a:ln w="9525">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sp>
        <p:nvSpPr>
          <p:cNvPr id="75" name="TextBox 74">
            <a:extLst>
              <a:ext uri="{FF2B5EF4-FFF2-40B4-BE49-F238E27FC236}">
                <a16:creationId xmlns:a16="http://schemas.microsoft.com/office/drawing/2014/main" id="{25C2B8FA-263E-8B4C-A984-A24C0DBA33EF}"/>
              </a:ext>
            </a:extLst>
          </p:cNvPr>
          <p:cNvSpPr txBox="1"/>
          <p:nvPr/>
        </p:nvSpPr>
        <p:spPr>
          <a:xfrm>
            <a:off x="8788388" y="3093866"/>
            <a:ext cx="1584960" cy="338554"/>
          </a:xfrm>
          <a:prstGeom prst="rect">
            <a:avLst/>
          </a:prstGeom>
          <a:solidFill>
            <a:srgbClr val="FFEBFF"/>
          </a:solidFill>
          <a:ln>
            <a:solidFill>
              <a:srgbClr val="FF99FF"/>
            </a:solidFill>
          </a:ln>
        </p:spPr>
        <p:txBody>
          <a:bodyPr wrap="square" rtlCol="0">
            <a:spAutoFit/>
          </a:bodyPr>
          <a:lstStyle/>
          <a:p>
            <a:pPr algn="ctr"/>
            <a:r>
              <a:rPr lang="en-US" sz="1600" dirty="0">
                <a:latin typeface="Amazon Ember" panose="020B0603020204020204" pitchFamily="34" charset="0"/>
                <a:ea typeface="Amazon Ember" panose="020B0603020204020204" pitchFamily="34" charset="0"/>
                <a:cs typeface="Amazon Ember" panose="020B0603020204020204" pitchFamily="34" charset="0"/>
              </a:rPr>
              <a:t>S3-Support</a:t>
            </a:r>
          </a:p>
        </p:txBody>
      </p:sp>
      <p:pic>
        <p:nvPicPr>
          <p:cNvPr id="82" name="Picture 81">
            <a:extLst>
              <a:ext uri="{FF2B5EF4-FFF2-40B4-BE49-F238E27FC236}">
                <a16:creationId xmlns:a16="http://schemas.microsoft.com/office/drawing/2014/main" id="{6A291E84-EACB-6C49-91D9-D92CB17D8164}"/>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2285" r="20814"/>
          <a:stretch/>
        </p:blipFill>
        <p:spPr>
          <a:xfrm>
            <a:off x="9350081" y="3901665"/>
            <a:ext cx="620747" cy="927853"/>
          </a:xfrm>
          <a:prstGeom prst="rect">
            <a:avLst/>
          </a:prstGeom>
        </p:spPr>
      </p:pic>
      <p:pic>
        <p:nvPicPr>
          <p:cNvPr id="83" name="Picture 82">
            <a:extLst>
              <a:ext uri="{FF2B5EF4-FFF2-40B4-BE49-F238E27FC236}">
                <a16:creationId xmlns:a16="http://schemas.microsoft.com/office/drawing/2014/main" id="{E6E481F0-4D43-3C42-B9A3-06CB8DD6D05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473040" y="4557157"/>
            <a:ext cx="153321" cy="153321"/>
          </a:xfrm>
          <a:prstGeom prst="rect">
            <a:avLst/>
          </a:prstGeom>
        </p:spPr>
      </p:pic>
      <p:pic>
        <p:nvPicPr>
          <p:cNvPr id="84" name="Picture 83">
            <a:extLst>
              <a:ext uri="{FF2B5EF4-FFF2-40B4-BE49-F238E27FC236}">
                <a16:creationId xmlns:a16="http://schemas.microsoft.com/office/drawing/2014/main" id="{6412778A-E51A-F749-8ECD-E5A82692348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451964" y="4332166"/>
            <a:ext cx="195473" cy="195473"/>
          </a:xfrm>
          <a:prstGeom prst="rect">
            <a:avLst/>
          </a:prstGeom>
        </p:spPr>
      </p:pic>
      <p:pic>
        <p:nvPicPr>
          <p:cNvPr id="85" name="Picture 84">
            <a:extLst>
              <a:ext uri="{FF2B5EF4-FFF2-40B4-BE49-F238E27FC236}">
                <a16:creationId xmlns:a16="http://schemas.microsoft.com/office/drawing/2014/main" id="{C98EA9D9-61C9-9D4A-A8F3-5E75425F4371}"/>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451964" y="4122942"/>
            <a:ext cx="195473" cy="195473"/>
          </a:xfrm>
          <a:prstGeom prst="rect">
            <a:avLst/>
          </a:prstGeom>
        </p:spPr>
      </p:pic>
      <p:sp>
        <p:nvSpPr>
          <p:cNvPr id="86" name="TextBox 85">
            <a:extLst>
              <a:ext uri="{FF2B5EF4-FFF2-40B4-BE49-F238E27FC236}">
                <a16:creationId xmlns:a16="http://schemas.microsoft.com/office/drawing/2014/main" id="{7A9E5E5E-0A92-8046-83CE-A6C3A455938D}"/>
              </a:ext>
            </a:extLst>
          </p:cNvPr>
          <p:cNvSpPr txBox="1"/>
          <p:nvPr/>
        </p:nvSpPr>
        <p:spPr>
          <a:xfrm>
            <a:off x="8908631" y="4837220"/>
            <a:ext cx="1606971" cy="272703"/>
          </a:xfrm>
          <a:prstGeom prst="rect">
            <a:avLst/>
          </a:prstGeom>
          <a:noFill/>
        </p:spPr>
        <p:txBody>
          <a:bodyPr wrap="square" lIns="0" tIns="0" rIns="0" bIns="0" rtlCol="0">
            <a:noAutofit/>
          </a:bodyPr>
          <a:lstStyle/>
          <a:p>
            <a:pPr algn="ctr"/>
            <a:r>
              <a:rPr lang="en-US" sz="1400" b="1" dirty="0">
                <a:latin typeface="Amazon Ember Light" panose="020B0403020204020204" pitchFamily="34" charset="0"/>
                <a:ea typeface="Amazon Ember Light" panose="020B0403020204020204" pitchFamily="34" charset="0"/>
                <a:cs typeface="Amazon Ember Light" panose="020B0403020204020204" pitchFamily="34" charset="0"/>
              </a:rPr>
              <a:t>IAM Managed Policy – S3 Read Only</a:t>
            </a:r>
          </a:p>
        </p:txBody>
      </p:sp>
      <p:cxnSp>
        <p:nvCxnSpPr>
          <p:cNvPr id="87" name="Straight Connector 86">
            <a:extLst>
              <a:ext uri="{FF2B5EF4-FFF2-40B4-BE49-F238E27FC236}">
                <a16:creationId xmlns:a16="http://schemas.microsoft.com/office/drawing/2014/main" id="{2AF8EB10-E6CE-FD47-AC2F-0F992A379D6B}"/>
              </a:ext>
            </a:extLst>
          </p:cNvPr>
          <p:cNvCxnSpPr>
            <a:cxnSpLocks/>
          </p:cNvCxnSpPr>
          <p:nvPr/>
        </p:nvCxnSpPr>
        <p:spPr>
          <a:xfrm flipV="1">
            <a:off x="5981818" y="3427163"/>
            <a:ext cx="0" cy="548640"/>
          </a:xfrm>
          <a:prstGeom prst="line">
            <a:avLst/>
          </a:prstGeom>
          <a:ln w="9525">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pic>
        <p:nvPicPr>
          <p:cNvPr id="88" name="Picture 87">
            <a:extLst>
              <a:ext uri="{FF2B5EF4-FFF2-40B4-BE49-F238E27FC236}">
                <a16:creationId xmlns:a16="http://schemas.microsoft.com/office/drawing/2014/main" id="{30CAD3D9-F3AF-D044-A590-CB4BA23AFF17}"/>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2285" r="20814"/>
          <a:stretch/>
        </p:blipFill>
        <p:spPr>
          <a:xfrm>
            <a:off x="5687210" y="3896407"/>
            <a:ext cx="620747" cy="927853"/>
          </a:xfrm>
          <a:prstGeom prst="rect">
            <a:avLst/>
          </a:prstGeom>
        </p:spPr>
      </p:pic>
      <p:pic>
        <p:nvPicPr>
          <p:cNvPr id="89" name="Picture 88">
            <a:extLst>
              <a:ext uri="{FF2B5EF4-FFF2-40B4-BE49-F238E27FC236}">
                <a16:creationId xmlns:a16="http://schemas.microsoft.com/office/drawing/2014/main" id="{CD06F16A-5DFF-4843-9FB7-C5711C6C99B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810169" y="4551899"/>
            <a:ext cx="153321" cy="153321"/>
          </a:xfrm>
          <a:prstGeom prst="rect">
            <a:avLst/>
          </a:prstGeom>
        </p:spPr>
      </p:pic>
      <p:pic>
        <p:nvPicPr>
          <p:cNvPr id="90" name="Picture 89">
            <a:extLst>
              <a:ext uri="{FF2B5EF4-FFF2-40B4-BE49-F238E27FC236}">
                <a16:creationId xmlns:a16="http://schemas.microsoft.com/office/drawing/2014/main" id="{AFB476B1-A5F7-E042-A5CF-584315C38A36}"/>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789093" y="4326908"/>
            <a:ext cx="195473" cy="195473"/>
          </a:xfrm>
          <a:prstGeom prst="rect">
            <a:avLst/>
          </a:prstGeom>
        </p:spPr>
      </p:pic>
      <p:pic>
        <p:nvPicPr>
          <p:cNvPr id="91" name="Picture 90">
            <a:extLst>
              <a:ext uri="{FF2B5EF4-FFF2-40B4-BE49-F238E27FC236}">
                <a16:creationId xmlns:a16="http://schemas.microsoft.com/office/drawing/2014/main" id="{31851AC7-0D79-E448-A46E-5230DABF8F82}"/>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789093" y="4117684"/>
            <a:ext cx="195473" cy="195473"/>
          </a:xfrm>
          <a:prstGeom prst="rect">
            <a:avLst/>
          </a:prstGeom>
        </p:spPr>
      </p:pic>
      <p:sp>
        <p:nvSpPr>
          <p:cNvPr id="92" name="TextBox 91">
            <a:extLst>
              <a:ext uri="{FF2B5EF4-FFF2-40B4-BE49-F238E27FC236}">
                <a16:creationId xmlns:a16="http://schemas.microsoft.com/office/drawing/2014/main" id="{8655083F-C863-C54F-A4DB-0835F6059448}"/>
              </a:ext>
            </a:extLst>
          </p:cNvPr>
          <p:cNvSpPr txBox="1"/>
          <p:nvPr/>
        </p:nvSpPr>
        <p:spPr>
          <a:xfrm>
            <a:off x="5513783" y="4837222"/>
            <a:ext cx="1024731" cy="208314"/>
          </a:xfrm>
          <a:prstGeom prst="rect">
            <a:avLst/>
          </a:prstGeom>
          <a:noFill/>
        </p:spPr>
        <p:txBody>
          <a:bodyPr wrap="square" lIns="0" tIns="0" rIns="0" bIns="0" rtlCol="0">
            <a:noAutofit/>
          </a:bodyPr>
          <a:lstStyle/>
          <a:p>
            <a:pPr algn="ctr"/>
            <a:r>
              <a:rPr lang="en-US" sz="1400" b="1" dirty="0">
                <a:latin typeface="Amazon Ember Light" panose="020B0403020204020204" pitchFamily="34" charset="0"/>
                <a:ea typeface="Amazon Ember Light" panose="020B0403020204020204" pitchFamily="34" charset="0"/>
                <a:cs typeface="Amazon Ember Light" panose="020B0403020204020204" pitchFamily="34" charset="0"/>
              </a:rPr>
              <a:t>IAM Inline Policy</a:t>
            </a:r>
          </a:p>
        </p:txBody>
      </p:sp>
      <p:pic>
        <p:nvPicPr>
          <p:cNvPr id="93" name="Picture 92">
            <a:extLst>
              <a:ext uri="{FF2B5EF4-FFF2-40B4-BE49-F238E27FC236}">
                <a16:creationId xmlns:a16="http://schemas.microsoft.com/office/drawing/2014/main" id="{23BA6E0B-757F-6148-B0A2-2EF475AE6FE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036236" y="4014646"/>
            <a:ext cx="661308" cy="685800"/>
          </a:xfrm>
          <a:prstGeom prst="rect">
            <a:avLst/>
          </a:prstGeom>
        </p:spPr>
      </p:pic>
      <p:pic>
        <p:nvPicPr>
          <p:cNvPr id="95" name="Picture 94" descr="EC2-Instance.png">
            <a:extLst>
              <a:ext uri="{FF2B5EF4-FFF2-40B4-BE49-F238E27FC236}">
                <a16:creationId xmlns:a16="http://schemas.microsoft.com/office/drawing/2014/main" id="{BF16B05F-D5D5-D546-BF9D-641C0F831555}"/>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l="6689" r="7706"/>
          <a:stretch/>
        </p:blipFill>
        <p:spPr>
          <a:xfrm>
            <a:off x="7949733" y="3365300"/>
            <a:ext cx="760992" cy="866279"/>
          </a:xfrm>
          <a:prstGeom prst="rect">
            <a:avLst/>
          </a:prstGeom>
        </p:spPr>
      </p:pic>
      <p:sp>
        <p:nvSpPr>
          <p:cNvPr id="98" name="TextBox 97">
            <a:extLst>
              <a:ext uri="{FF2B5EF4-FFF2-40B4-BE49-F238E27FC236}">
                <a16:creationId xmlns:a16="http://schemas.microsoft.com/office/drawing/2014/main" id="{4F5B1357-FA0A-B445-AA99-8F7932D02754}"/>
              </a:ext>
            </a:extLst>
          </p:cNvPr>
          <p:cNvSpPr txBox="1"/>
          <p:nvPr/>
        </p:nvSpPr>
        <p:spPr>
          <a:xfrm>
            <a:off x="7740868" y="4161952"/>
            <a:ext cx="1178723" cy="45719"/>
          </a:xfrm>
          <a:prstGeom prst="rect">
            <a:avLst/>
          </a:prstGeom>
          <a:noFill/>
        </p:spPr>
        <p:txBody>
          <a:bodyPr wrap="square" lIns="0" tIns="0" rIns="0" bIns="0" rtlCol="0">
            <a:noAutofit/>
          </a:bodyPr>
          <a:lstStyle/>
          <a:p>
            <a:pPr algn="ctr"/>
            <a:r>
              <a:rPr lang="en-US" sz="1400" b="1" dirty="0">
                <a:latin typeface="Amazon Ember Light" panose="020B0403020204020204" pitchFamily="34" charset="0"/>
                <a:ea typeface="Amazon Ember Light" panose="020B0403020204020204" pitchFamily="34" charset="0"/>
                <a:cs typeface="Amazon Ember Light" panose="020B0403020204020204" pitchFamily="34" charset="0"/>
              </a:rPr>
              <a:t>EC2 Read-Only Access</a:t>
            </a:r>
          </a:p>
        </p:txBody>
      </p:sp>
      <p:pic>
        <p:nvPicPr>
          <p:cNvPr id="99" name="Picture 98" descr="EC2-Instance.png">
            <a:extLst>
              <a:ext uri="{FF2B5EF4-FFF2-40B4-BE49-F238E27FC236}">
                <a16:creationId xmlns:a16="http://schemas.microsoft.com/office/drawing/2014/main" id="{37804F90-B9BC-6F4F-9E6F-804089FE210A}"/>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l="6689" r="7706"/>
          <a:stretch/>
        </p:blipFill>
        <p:spPr>
          <a:xfrm>
            <a:off x="4714823" y="3946340"/>
            <a:ext cx="760992" cy="866279"/>
          </a:xfrm>
          <a:prstGeom prst="rect">
            <a:avLst/>
          </a:prstGeom>
        </p:spPr>
      </p:pic>
      <p:sp>
        <p:nvSpPr>
          <p:cNvPr id="101" name="TextBox 100">
            <a:extLst>
              <a:ext uri="{FF2B5EF4-FFF2-40B4-BE49-F238E27FC236}">
                <a16:creationId xmlns:a16="http://schemas.microsoft.com/office/drawing/2014/main" id="{95C0DEEF-01E6-B744-B3A6-2767C9D07B4D}"/>
              </a:ext>
            </a:extLst>
          </p:cNvPr>
          <p:cNvSpPr txBox="1"/>
          <p:nvPr/>
        </p:nvSpPr>
        <p:spPr>
          <a:xfrm>
            <a:off x="4547145" y="4737372"/>
            <a:ext cx="1096348" cy="86888"/>
          </a:xfrm>
          <a:prstGeom prst="rect">
            <a:avLst/>
          </a:prstGeom>
          <a:noFill/>
        </p:spPr>
        <p:txBody>
          <a:bodyPr wrap="square" lIns="0" tIns="0" rIns="0" bIns="0" rtlCol="0">
            <a:noAutofit/>
          </a:bodyPr>
          <a:lstStyle/>
          <a:p>
            <a:pPr algn="ctr"/>
            <a:r>
              <a:rPr lang="en-US" sz="1400" b="1" dirty="0">
                <a:latin typeface="Amazon Ember Light" panose="020B0403020204020204" pitchFamily="34" charset="0"/>
                <a:ea typeface="Amazon Ember Light" panose="020B0403020204020204" pitchFamily="34" charset="0"/>
                <a:cs typeface="Amazon Ember Light" panose="020B0403020204020204" pitchFamily="34" charset="0"/>
              </a:rPr>
              <a:t>EC2 View, Start and Stop Access</a:t>
            </a:r>
          </a:p>
        </p:txBody>
      </p:sp>
      <p:sp>
        <p:nvSpPr>
          <p:cNvPr id="102" name="TextBox 101">
            <a:extLst>
              <a:ext uri="{FF2B5EF4-FFF2-40B4-BE49-F238E27FC236}">
                <a16:creationId xmlns:a16="http://schemas.microsoft.com/office/drawing/2014/main" id="{E53E2D1A-1E09-1642-9C54-A718B38B4287}"/>
              </a:ext>
            </a:extLst>
          </p:cNvPr>
          <p:cNvSpPr txBox="1"/>
          <p:nvPr/>
        </p:nvSpPr>
        <p:spPr>
          <a:xfrm>
            <a:off x="1226293" y="3052838"/>
            <a:ext cx="1219200" cy="338554"/>
          </a:xfrm>
          <a:prstGeom prst="rect">
            <a:avLst/>
          </a:prstGeom>
          <a:solidFill>
            <a:srgbClr val="F7FFF7"/>
          </a:solidFill>
          <a:ln>
            <a:solidFill>
              <a:schemeClr val="accent4">
                <a:lumMod val="40000"/>
                <a:lumOff val="60000"/>
              </a:schemeClr>
            </a:solidFill>
          </a:ln>
        </p:spPr>
        <p:txBody>
          <a:bodyPr wrap="square" rtlCol="0">
            <a:spAutoFit/>
          </a:bodyPr>
          <a:lstStyle/>
          <a:p>
            <a:pPr algn="ctr"/>
            <a:r>
              <a:rPr lang="en-US" sz="1600" dirty="0">
                <a:latin typeface="Amazon Ember" panose="020B0603020204020204" pitchFamily="34" charset="0"/>
                <a:ea typeface="Amazon Ember" panose="020B0603020204020204" pitchFamily="34" charset="0"/>
                <a:cs typeface="Amazon Ember" panose="020B0603020204020204" pitchFamily="34" charset="0"/>
              </a:rPr>
              <a:t>user-1</a:t>
            </a:r>
          </a:p>
        </p:txBody>
      </p:sp>
      <p:sp>
        <p:nvSpPr>
          <p:cNvPr id="103" name="TextBox 102">
            <a:extLst>
              <a:ext uri="{FF2B5EF4-FFF2-40B4-BE49-F238E27FC236}">
                <a16:creationId xmlns:a16="http://schemas.microsoft.com/office/drawing/2014/main" id="{ECCECB3C-5100-DB4F-A4C2-62BB2E923E80}"/>
              </a:ext>
            </a:extLst>
          </p:cNvPr>
          <p:cNvSpPr txBox="1"/>
          <p:nvPr/>
        </p:nvSpPr>
        <p:spPr>
          <a:xfrm>
            <a:off x="9073305" y="5445981"/>
            <a:ext cx="1219200" cy="338554"/>
          </a:xfrm>
          <a:prstGeom prst="rect">
            <a:avLst/>
          </a:prstGeom>
          <a:solidFill>
            <a:srgbClr val="F7FFF7"/>
          </a:solidFill>
          <a:ln>
            <a:solidFill>
              <a:schemeClr val="accent4">
                <a:lumMod val="40000"/>
                <a:lumOff val="60000"/>
              </a:schemeClr>
            </a:solidFill>
          </a:ln>
        </p:spPr>
        <p:txBody>
          <a:bodyPr wrap="square" rtlCol="0">
            <a:spAutoFit/>
          </a:bodyPr>
          <a:lstStyle/>
          <a:p>
            <a:pPr algn="ctr"/>
            <a:r>
              <a:rPr lang="en-US" sz="1600" dirty="0">
                <a:latin typeface="Amazon Ember" panose="020B0603020204020204" pitchFamily="34" charset="0"/>
                <a:ea typeface="Amazon Ember" panose="020B0603020204020204" pitchFamily="34" charset="0"/>
                <a:cs typeface="Amazon Ember" panose="020B0603020204020204" pitchFamily="34" charset="0"/>
              </a:rPr>
              <a:t>user-1</a:t>
            </a:r>
          </a:p>
        </p:txBody>
      </p:sp>
      <p:cxnSp>
        <p:nvCxnSpPr>
          <p:cNvPr id="104" name="Straight Connector 103">
            <a:extLst>
              <a:ext uri="{FF2B5EF4-FFF2-40B4-BE49-F238E27FC236}">
                <a16:creationId xmlns:a16="http://schemas.microsoft.com/office/drawing/2014/main" id="{4D81EED8-D18E-324E-9B74-4325714E471B}"/>
              </a:ext>
            </a:extLst>
          </p:cNvPr>
          <p:cNvCxnSpPr>
            <a:cxnSpLocks/>
          </p:cNvCxnSpPr>
          <p:nvPr/>
        </p:nvCxnSpPr>
        <p:spPr>
          <a:xfrm flipV="1">
            <a:off x="9651373" y="5235697"/>
            <a:ext cx="0" cy="182880"/>
          </a:xfrm>
          <a:prstGeom prst="line">
            <a:avLst/>
          </a:prstGeom>
          <a:ln w="9525">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sp>
        <p:nvSpPr>
          <p:cNvPr id="105" name="TextBox 104">
            <a:extLst>
              <a:ext uri="{FF2B5EF4-FFF2-40B4-BE49-F238E27FC236}">
                <a16:creationId xmlns:a16="http://schemas.microsoft.com/office/drawing/2014/main" id="{57E4D609-FF61-6143-8A51-43F9DBA15486}"/>
              </a:ext>
            </a:extLst>
          </p:cNvPr>
          <p:cNvSpPr txBox="1"/>
          <p:nvPr/>
        </p:nvSpPr>
        <p:spPr>
          <a:xfrm>
            <a:off x="6692252" y="3664890"/>
            <a:ext cx="1219200" cy="338554"/>
          </a:xfrm>
          <a:prstGeom prst="rect">
            <a:avLst/>
          </a:prstGeom>
          <a:solidFill>
            <a:srgbClr val="F7FFF7"/>
          </a:solidFill>
          <a:ln>
            <a:solidFill>
              <a:schemeClr val="accent4">
                <a:lumMod val="40000"/>
                <a:lumOff val="60000"/>
              </a:schemeClr>
            </a:solidFill>
          </a:ln>
        </p:spPr>
        <p:txBody>
          <a:bodyPr wrap="square" rtlCol="0">
            <a:spAutoFit/>
          </a:bodyPr>
          <a:lstStyle/>
          <a:p>
            <a:pPr algn="ctr"/>
            <a:r>
              <a:rPr lang="en-US" sz="1600" dirty="0">
                <a:latin typeface="Amazon Ember" panose="020B0603020204020204" pitchFamily="34" charset="0"/>
                <a:ea typeface="Amazon Ember" panose="020B0603020204020204" pitchFamily="34" charset="0"/>
                <a:cs typeface="Amazon Ember" panose="020B0603020204020204" pitchFamily="34" charset="0"/>
              </a:rPr>
              <a:t>user-2</a:t>
            </a:r>
          </a:p>
        </p:txBody>
      </p:sp>
      <p:cxnSp>
        <p:nvCxnSpPr>
          <p:cNvPr id="106" name="Straight Connector 105">
            <a:extLst>
              <a:ext uri="{FF2B5EF4-FFF2-40B4-BE49-F238E27FC236}">
                <a16:creationId xmlns:a16="http://schemas.microsoft.com/office/drawing/2014/main" id="{6C2F6522-63E0-DF4A-A781-4BD93219B840}"/>
              </a:ext>
            </a:extLst>
          </p:cNvPr>
          <p:cNvCxnSpPr>
            <a:cxnSpLocks/>
          </p:cNvCxnSpPr>
          <p:nvPr/>
        </p:nvCxnSpPr>
        <p:spPr>
          <a:xfrm flipV="1">
            <a:off x="7238792" y="3454606"/>
            <a:ext cx="0" cy="182880"/>
          </a:xfrm>
          <a:prstGeom prst="line">
            <a:avLst/>
          </a:prstGeom>
          <a:ln w="9525">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sp>
        <p:nvSpPr>
          <p:cNvPr id="107" name="TextBox 106">
            <a:extLst>
              <a:ext uri="{FF2B5EF4-FFF2-40B4-BE49-F238E27FC236}">
                <a16:creationId xmlns:a16="http://schemas.microsoft.com/office/drawing/2014/main" id="{B387DA5D-58B1-A84E-9D6A-2458C73422F9}"/>
              </a:ext>
            </a:extLst>
          </p:cNvPr>
          <p:cNvSpPr txBox="1"/>
          <p:nvPr/>
        </p:nvSpPr>
        <p:spPr>
          <a:xfrm>
            <a:off x="5413911" y="5445981"/>
            <a:ext cx="1219200" cy="338554"/>
          </a:xfrm>
          <a:prstGeom prst="rect">
            <a:avLst/>
          </a:prstGeom>
          <a:solidFill>
            <a:srgbClr val="F7FFF7"/>
          </a:solidFill>
          <a:ln>
            <a:solidFill>
              <a:schemeClr val="accent4">
                <a:lumMod val="40000"/>
                <a:lumOff val="60000"/>
              </a:schemeClr>
            </a:solidFill>
          </a:ln>
        </p:spPr>
        <p:txBody>
          <a:bodyPr wrap="square" rtlCol="0">
            <a:spAutoFit/>
          </a:bodyPr>
          <a:lstStyle/>
          <a:p>
            <a:pPr algn="ctr"/>
            <a:r>
              <a:rPr lang="en-US" sz="1600" dirty="0">
                <a:latin typeface="Amazon Ember" panose="020B0603020204020204" pitchFamily="34" charset="0"/>
                <a:ea typeface="Amazon Ember" panose="020B0603020204020204" pitchFamily="34" charset="0"/>
                <a:cs typeface="Amazon Ember" panose="020B0603020204020204" pitchFamily="34" charset="0"/>
              </a:rPr>
              <a:t>user-3</a:t>
            </a:r>
          </a:p>
        </p:txBody>
      </p:sp>
      <p:cxnSp>
        <p:nvCxnSpPr>
          <p:cNvPr id="108" name="Straight Connector 107">
            <a:extLst>
              <a:ext uri="{FF2B5EF4-FFF2-40B4-BE49-F238E27FC236}">
                <a16:creationId xmlns:a16="http://schemas.microsoft.com/office/drawing/2014/main" id="{FBCA2428-FF9C-C34E-8B97-F899D93BAA97}"/>
              </a:ext>
            </a:extLst>
          </p:cNvPr>
          <p:cNvCxnSpPr>
            <a:cxnSpLocks/>
          </p:cNvCxnSpPr>
          <p:nvPr/>
        </p:nvCxnSpPr>
        <p:spPr>
          <a:xfrm flipV="1">
            <a:off x="5991979" y="5235697"/>
            <a:ext cx="0" cy="182880"/>
          </a:xfrm>
          <a:prstGeom prst="line">
            <a:avLst/>
          </a:prstGeom>
          <a:ln w="9525">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grpSp>
        <p:nvGrpSpPr>
          <p:cNvPr id="52" name="Group 51">
            <a:extLst>
              <a:ext uri="{FF2B5EF4-FFF2-40B4-BE49-F238E27FC236}">
                <a16:creationId xmlns:a16="http://schemas.microsoft.com/office/drawing/2014/main" id="{8F2867ED-D807-5444-B026-A40D1BAC0C7E}"/>
              </a:ext>
            </a:extLst>
          </p:cNvPr>
          <p:cNvGrpSpPr/>
          <p:nvPr/>
        </p:nvGrpSpPr>
        <p:grpSpPr>
          <a:xfrm>
            <a:off x="11082174" y="5586978"/>
            <a:ext cx="403626" cy="461287"/>
            <a:chOff x="11271015" y="5905029"/>
            <a:chExt cx="403626" cy="461287"/>
          </a:xfrm>
        </p:grpSpPr>
        <p:sp>
          <p:nvSpPr>
            <p:cNvPr id="53" name="Oval 52">
              <a:extLst>
                <a:ext uri="{FF2B5EF4-FFF2-40B4-BE49-F238E27FC236}">
                  <a16:creationId xmlns:a16="http://schemas.microsoft.com/office/drawing/2014/main" id="{13622EA2-3F79-4B4D-A793-ECE8000C4470}"/>
                </a:ext>
              </a:extLst>
            </p:cNvPr>
            <p:cNvSpPr/>
            <p:nvPr/>
          </p:nvSpPr>
          <p:spPr>
            <a:xfrm>
              <a:off x="11307093" y="5998845"/>
              <a:ext cx="331470" cy="333181"/>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5" name="Picture 54">
              <a:extLst>
                <a:ext uri="{FF2B5EF4-FFF2-40B4-BE49-F238E27FC236}">
                  <a16:creationId xmlns:a16="http://schemas.microsoft.com/office/drawing/2014/main" id="{0069D0DE-814C-404B-A43C-66E99019155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1271015" y="5905029"/>
              <a:ext cx="403626" cy="461287"/>
            </a:xfrm>
            <a:prstGeom prst="rect">
              <a:avLst/>
            </a:prstGeom>
          </p:spPr>
        </p:pic>
      </p:grpSp>
      <p:sp>
        <p:nvSpPr>
          <p:cNvPr id="56" name="TextBox 55">
            <a:extLst>
              <a:ext uri="{FF2B5EF4-FFF2-40B4-BE49-F238E27FC236}">
                <a16:creationId xmlns:a16="http://schemas.microsoft.com/office/drawing/2014/main" id="{19171849-653B-EC45-9D6F-C296EF7EE4E7}"/>
              </a:ext>
            </a:extLst>
          </p:cNvPr>
          <p:cNvSpPr txBox="1"/>
          <p:nvPr/>
        </p:nvSpPr>
        <p:spPr>
          <a:xfrm>
            <a:off x="10666883" y="6039272"/>
            <a:ext cx="1204686" cy="523220"/>
          </a:xfrm>
          <a:prstGeom prst="rect">
            <a:avLst/>
          </a:prstGeom>
          <a:noFill/>
        </p:spPr>
        <p:txBody>
          <a:bodyPr wrap="square" rtlCol="0">
            <a:spAutoFit/>
          </a:bodyPr>
          <a:lstStyle/>
          <a:p>
            <a:pPr algn="ctr"/>
            <a:r>
              <a:rPr lang="en-US" sz="1400" dirty="0">
                <a:latin typeface="Amazon Ember Light" panose="020B0403020204020204" pitchFamily="34" charset="0"/>
                <a:ea typeface="Amazon Ember Light" panose="020B0403020204020204" pitchFamily="34" charset="0"/>
                <a:cs typeface="Amazon Ember Light" panose="020B0403020204020204" pitchFamily="34" charset="0"/>
              </a:rPr>
              <a:t>~ 45 minutes</a:t>
            </a:r>
          </a:p>
        </p:txBody>
      </p:sp>
    </p:spTree>
    <p:custDataLst>
      <p:tags r:id="rId1"/>
    </p:custDataLst>
    <p:extLst>
      <p:ext uri="{BB962C8B-B14F-4D97-AF65-F5344CB8AC3E}">
        <p14:creationId xmlns:p14="http://schemas.microsoft.com/office/powerpoint/2010/main" val="86623251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746759" y="3044878"/>
            <a:ext cx="11095836" cy="779463"/>
          </a:xfrm>
        </p:spPr>
        <p:txBody>
          <a:bodyPr>
            <a:noAutofit/>
          </a:bodyPr>
          <a:lstStyle/>
          <a:p>
            <a:r>
              <a:rPr lang="en-US" sz="5400" dirty="0"/>
              <a:t>Optional:  </a:t>
            </a:r>
            <a:br>
              <a:rPr lang="en-US" sz="5400" dirty="0"/>
            </a:br>
            <a:r>
              <a:rPr lang="en-US" sz="5400" dirty="0"/>
              <a:t>Day 1: Full IAM Demonstration</a:t>
            </a:r>
          </a:p>
        </p:txBody>
      </p:sp>
      <p:pic>
        <p:nvPicPr>
          <p:cNvPr id="3" name="Picture 2" descr="IAM.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1343280" y="5811120"/>
            <a:ext cx="977927" cy="977927"/>
          </a:xfrm>
          <a:prstGeom prst="rect">
            <a:avLst/>
          </a:prstGeom>
        </p:spPr>
      </p:pic>
    </p:spTree>
    <p:custDataLst>
      <p:tags r:id="rId1"/>
    </p:custDataLst>
    <p:extLst>
      <p:ext uri="{BB962C8B-B14F-4D97-AF65-F5344CB8AC3E}">
        <p14:creationId xmlns:p14="http://schemas.microsoft.com/office/powerpoint/2010/main" val="130451320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38539" y="158621"/>
            <a:ext cx="11115261" cy="989044"/>
          </a:xfrm>
        </p:spPr>
        <p:txBody>
          <a:bodyPr>
            <a:noAutofit/>
          </a:bodyPr>
          <a:lstStyle/>
          <a:p>
            <a:r>
              <a:rPr lang="en-US" sz="3400" dirty="0"/>
              <a:t>IAM Security Status Review</a:t>
            </a:r>
          </a:p>
        </p:txBody>
      </p:sp>
      <p:pic>
        <p:nvPicPr>
          <p:cNvPr id="145" name="Picture 144" descr="IAM.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1343280" y="5811120"/>
            <a:ext cx="977927" cy="977927"/>
          </a:xfrm>
          <a:prstGeom prst="rect">
            <a:avLst/>
          </a:prstGeom>
        </p:spPr>
      </p:pic>
      <p:sp>
        <p:nvSpPr>
          <p:cNvPr id="9" name="Rectangle 8">
            <a:extLst>
              <a:ext uri="{FF2B5EF4-FFF2-40B4-BE49-F238E27FC236}">
                <a16:creationId xmlns:a16="http://schemas.microsoft.com/office/drawing/2014/main" id="{3F442F38-5D3B-2E41-A268-F84C8ED003BD}"/>
              </a:ext>
            </a:extLst>
          </p:cNvPr>
          <p:cNvSpPr/>
          <p:nvPr/>
        </p:nvSpPr>
        <p:spPr>
          <a:xfrm>
            <a:off x="3650232" y="2228848"/>
            <a:ext cx="914400" cy="1828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D6B014E7-05BE-704B-B22C-54027C941CA1}"/>
              </a:ext>
            </a:extLst>
          </p:cNvPr>
          <p:cNvPicPr>
            <a:picLocks noChangeAspect="1"/>
          </p:cNvPicPr>
          <p:nvPr/>
        </p:nvPicPr>
        <p:blipFill>
          <a:blip r:embed="rId5"/>
          <a:stretch>
            <a:fillRect/>
          </a:stretch>
        </p:blipFill>
        <p:spPr>
          <a:xfrm>
            <a:off x="960255" y="1256250"/>
            <a:ext cx="10451895" cy="5169754"/>
          </a:xfrm>
          <a:prstGeom prst="rect">
            <a:avLst/>
          </a:prstGeom>
        </p:spPr>
      </p:pic>
    </p:spTree>
    <p:custDataLst>
      <p:tags r:id="rId1"/>
    </p:custDataLst>
    <p:extLst>
      <p:ext uri="{BB962C8B-B14F-4D97-AF65-F5344CB8AC3E}">
        <p14:creationId xmlns:p14="http://schemas.microsoft.com/office/powerpoint/2010/main" val="14469720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38539" y="158621"/>
            <a:ext cx="8151081" cy="989044"/>
          </a:xfrm>
        </p:spPr>
        <p:txBody>
          <a:bodyPr>
            <a:noAutofit/>
          </a:bodyPr>
          <a:lstStyle/>
          <a:p>
            <a:r>
              <a:rPr lang="en-US" dirty="0"/>
              <a:t>Activate MFA on Root Account</a:t>
            </a:r>
          </a:p>
        </p:txBody>
      </p:sp>
      <p:pic>
        <p:nvPicPr>
          <p:cNvPr id="145" name="Picture 144" descr="IAM.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1343280" y="5811120"/>
            <a:ext cx="977927" cy="977927"/>
          </a:xfrm>
          <a:prstGeom prst="rect">
            <a:avLst/>
          </a:prstGeom>
        </p:spPr>
      </p:pic>
      <p:sp>
        <p:nvSpPr>
          <p:cNvPr id="10" name="Rectangle 9">
            <a:extLst>
              <a:ext uri="{FF2B5EF4-FFF2-40B4-BE49-F238E27FC236}">
                <a16:creationId xmlns:a16="http://schemas.microsoft.com/office/drawing/2014/main" id="{4D8C2B9D-4534-2246-897E-DE188549D39B}"/>
              </a:ext>
            </a:extLst>
          </p:cNvPr>
          <p:cNvSpPr/>
          <p:nvPr/>
        </p:nvSpPr>
        <p:spPr>
          <a:xfrm>
            <a:off x="3650232" y="2228848"/>
            <a:ext cx="914400" cy="1828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a:extLst>
              <a:ext uri="{FF2B5EF4-FFF2-40B4-BE49-F238E27FC236}">
                <a16:creationId xmlns:a16="http://schemas.microsoft.com/office/drawing/2014/main" id="{75CE27FA-4007-5444-ACE6-8DD0BE2DB99C}"/>
              </a:ext>
            </a:extLst>
          </p:cNvPr>
          <p:cNvPicPr>
            <a:picLocks noChangeAspect="1"/>
          </p:cNvPicPr>
          <p:nvPr/>
        </p:nvPicPr>
        <p:blipFill>
          <a:blip r:embed="rId5"/>
          <a:stretch>
            <a:fillRect/>
          </a:stretch>
        </p:blipFill>
        <p:spPr>
          <a:xfrm>
            <a:off x="960255" y="1256250"/>
            <a:ext cx="10451895" cy="5169754"/>
          </a:xfrm>
          <a:prstGeom prst="rect">
            <a:avLst/>
          </a:prstGeom>
        </p:spPr>
      </p:pic>
      <p:sp>
        <p:nvSpPr>
          <p:cNvPr id="12" name="Rectangle 11">
            <a:extLst>
              <a:ext uri="{FF2B5EF4-FFF2-40B4-BE49-F238E27FC236}">
                <a16:creationId xmlns:a16="http://schemas.microsoft.com/office/drawing/2014/main" id="{E0DB6041-78FB-A747-B197-24DD257D3CDD}"/>
              </a:ext>
            </a:extLst>
          </p:cNvPr>
          <p:cNvSpPr/>
          <p:nvPr/>
        </p:nvSpPr>
        <p:spPr>
          <a:xfrm>
            <a:off x="3946869" y="4549579"/>
            <a:ext cx="3236181" cy="43434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4" name="Straight Connector 13">
            <a:extLst>
              <a:ext uri="{FF2B5EF4-FFF2-40B4-BE49-F238E27FC236}">
                <a16:creationId xmlns:a16="http://schemas.microsoft.com/office/drawing/2014/main" id="{CF39BFFD-4A3C-964D-B80C-6193C57AC6CE}"/>
              </a:ext>
            </a:extLst>
          </p:cNvPr>
          <p:cNvCxnSpPr>
            <a:cxnSpLocks/>
            <a:stCxn id="15" idx="3"/>
            <a:endCxn id="12" idx="1"/>
          </p:cNvCxnSpPr>
          <p:nvPr/>
        </p:nvCxnSpPr>
        <p:spPr>
          <a:xfrm flipV="1">
            <a:off x="2508431" y="4766749"/>
            <a:ext cx="1438438" cy="63409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79FBB0C3-88AC-E441-85B8-420D3901B08C}"/>
              </a:ext>
            </a:extLst>
          </p:cNvPr>
          <p:cNvSpPr txBox="1"/>
          <p:nvPr/>
        </p:nvSpPr>
        <p:spPr>
          <a:xfrm>
            <a:off x="1116216" y="5077680"/>
            <a:ext cx="1392215" cy="646331"/>
          </a:xfrm>
          <a:prstGeom prst="rect">
            <a:avLst/>
          </a:prstGeom>
          <a:noFill/>
        </p:spPr>
        <p:txBody>
          <a:bodyPr wrap="square" rtlCol="0">
            <a:spAutoFit/>
          </a:bodyPr>
          <a:lstStyle/>
          <a:p>
            <a:r>
              <a:rPr lang="en-US" dirty="0">
                <a:latin typeface="Amazon Ember" panose="020B0603020204020204" pitchFamily="34" charset="0"/>
                <a:ea typeface="Amazon Ember" panose="020B0603020204020204" pitchFamily="34" charset="0"/>
                <a:cs typeface="Amazon Ember" panose="020B0603020204020204" pitchFamily="34" charset="0"/>
              </a:rPr>
              <a:t>MFA Activation</a:t>
            </a:r>
          </a:p>
        </p:txBody>
      </p:sp>
    </p:spTree>
    <p:custDataLst>
      <p:tags r:id="rId1"/>
    </p:custDataLst>
    <p:extLst>
      <p:ext uri="{BB962C8B-B14F-4D97-AF65-F5344CB8AC3E}">
        <p14:creationId xmlns:p14="http://schemas.microsoft.com/office/powerpoint/2010/main" val="340509944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38539" y="158621"/>
            <a:ext cx="8151081" cy="989044"/>
          </a:xfrm>
        </p:spPr>
        <p:txBody>
          <a:bodyPr>
            <a:noAutofit/>
          </a:bodyPr>
          <a:lstStyle/>
          <a:p>
            <a:r>
              <a:rPr lang="en-US" dirty="0"/>
              <a:t>Activate MFA on Root Account</a:t>
            </a:r>
          </a:p>
        </p:txBody>
      </p:sp>
      <p:pic>
        <p:nvPicPr>
          <p:cNvPr id="145" name="Picture 144" descr="IAM.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1343280" y="5811120"/>
            <a:ext cx="977927" cy="977927"/>
          </a:xfrm>
          <a:prstGeom prst="rect">
            <a:avLst/>
          </a:prstGeom>
        </p:spPr>
      </p:pic>
      <p:pic>
        <p:nvPicPr>
          <p:cNvPr id="9" name="Picture 8">
            <a:extLst>
              <a:ext uri="{FF2B5EF4-FFF2-40B4-BE49-F238E27FC236}">
                <a16:creationId xmlns:a16="http://schemas.microsoft.com/office/drawing/2014/main" id="{DE70F5E3-FEBF-CE47-8E2A-F00DA6AEA18D}"/>
              </a:ext>
            </a:extLst>
          </p:cNvPr>
          <p:cNvPicPr>
            <a:picLocks noChangeAspect="1"/>
          </p:cNvPicPr>
          <p:nvPr/>
        </p:nvPicPr>
        <p:blipFill>
          <a:blip r:embed="rId5"/>
          <a:stretch>
            <a:fillRect/>
          </a:stretch>
        </p:blipFill>
        <p:spPr>
          <a:xfrm>
            <a:off x="2358060" y="1305874"/>
            <a:ext cx="7475881" cy="5176194"/>
          </a:xfrm>
          <a:prstGeom prst="rect">
            <a:avLst/>
          </a:prstGeom>
        </p:spPr>
      </p:pic>
    </p:spTree>
    <p:custDataLst>
      <p:tags r:id="rId1"/>
    </p:custDataLst>
    <p:extLst>
      <p:ext uri="{BB962C8B-B14F-4D97-AF65-F5344CB8AC3E}">
        <p14:creationId xmlns:p14="http://schemas.microsoft.com/office/powerpoint/2010/main" val="68140207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38539" y="158621"/>
            <a:ext cx="9184861" cy="989044"/>
          </a:xfrm>
        </p:spPr>
        <p:txBody>
          <a:bodyPr>
            <a:noAutofit/>
          </a:bodyPr>
          <a:lstStyle/>
          <a:p>
            <a:r>
              <a:rPr lang="en-US" dirty="0"/>
              <a:t>MFA on Root Account is Activated</a:t>
            </a:r>
          </a:p>
        </p:txBody>
      </p:sp>
      <p:pic>
        <p:nvPicPr>
          <p:cNvPr id="145" name="Picture 144" descr="IAM.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1343280" y="5811120"/>
            <a:ext cx="977927" cy="977927"/>
          </a:xfrm>
          <a:prstGeom prst="rect">
            <a:avLst/>
          </a:prstGeom>
        </p:spPr>
      </p:pic>
      <p:sp>
        <p:nvSpPr>
          <p:cNvPr id="5" name="Rectangle 4">
            <a:extLst>
              <a:ext uri="{FF2B5EF4-FFF2-40B4-BE49-F238E27FC236}">
                <a16:creationId xmlns:a16="http://schemas.microsoft.com/office/drawing/2014/main" id="{F39045D5-A72E-9444-957C-D4BD4B3BD256}"/>
              </a:ext>
            </a:extLst>
          </p:cNvPr>
          <p:cNvSpPr/>
          <p:nvPr/>
        </p:nvSpPr>
        <p:spPr>
          <a:xfrm>
            <a:off x="3908769" y="4557199"/>
            <a:ext cx="3236181" cy="43434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 name="Straight Connector 7">
            <a:extLst>
              <a:ext uri="{FF2B5EF4-FFF2-40B4-BE49-F238E27FC236}">
                <a16:creationId xmlns:a16="http://schemas.microsoft.com/office/drawing/2014/main" id="{9757AE86-44C4-DE4E-9950-FB5F5DAA6DA7}"/>
              </a:ext>
            </a:extLst>
          </p:cNvPr>
          <p:cNvCxnSpPr>
            <a:endCxn id="5" idx="1"/>
          </p:cNvCxnSpPr>
          <p:nvPr/>
        </p:nvCxnSpPr>
        <p:spPr>
          <a:xfrm flipV="1">
            <a:off x="2028372" y="4774369"/>
            <a:ext cx="1880397" cy="21717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AFCF6E0-1C50-FB42-ADEB-ADD7C1B583A4}"/>
              </a:ext>
            </a:extLst>
          </p:cNvPr>
          <p:cNvSpPr txBox="1"/>
          <p:nvPr/>
        </p:nvSpPr>
        <p:spPr>
          <a:xfrm>
            <a:off x="1306717" y="5085300"/>
            <a:ext cx="1028700" cy="646331"/>
          </a:xfrm>
          <a:prstGeom prst="rect">
            <a:avLst/>
          </a:prstGeom>
          <a:noFill/>
        </p:spPr>
        <p:txBody>
          <a:bodyPr wrap="square" rtlCol="0">
            <a:spAutoFit/>
          </a:bodyPr>
          <a:lstStyle/>
          <a:p>
            <a:r>
              <a:rPr lang="en-US" dirty="0">
                <a:latin typeface="Amazon Ember" panose="020B0603020204020204" pitchFamily="34" charset="0"/>
                <a:ea typeface="Amazon Ember" panose="020B0603020204020204" pitchFamily="34" charset="0"/>
                <a:cs typeface="Amazon Ember" panose="020B0603020204020204" pitchFamily="34" charset="0"/>
              </a:rPr>
              <a:t>MFA Setup</a:t>
            </a:r>
          </a:p>
        </p:txBody>
      </p:sp>
      <p:pic>
        <p:nvPicPr>
          <p:cNvPr id="9" name="Picture 8">
            <a:extLst>
              <a:ext uri="{FF2B5EF4-FFF2-40B4-BE49-F238E27FC236}">
                <a16:creationId xmlns:a16="http://schemas.microsoft.com/office/drawing/2014/main" id="{795163DF-DF44-E545-A538-DD2157609452}"/>
              </a:ext>
            </a:extLst>
          </p:cNvPr>
          <p:cNvPicPr>
            <a:picLocks noChangeAspect="1"/>
          </p:cNvPicPr>
          <p:nvPr/>
        </p:nvPicPr>
        <p:blipFill>
          <a:blip r:embed="rId5"/>
          <a:stretch>
            <a:fillRect/>
          </a:stretch>
        </p:blipFill>
        <p:spPr>
          <a:xfrm>
            <a:off x="1169789" y="1188721"/>
            <a:ext cx="9852423" cy="5276272"/>
          </a:xfrm>
          <a:prstGeom prst="rect">
            <a:avLst/>
          </a:prstGeom>
        </p:spPr>
      </p:pic>
      <p:sp>
        <p:nvSpPr>
          <p:cNvPr id="12" name="Rectangle 11">
            <a:extLst>
              <a:ext uri="{FF2B5EF4-FFF2-40B4-BE49-F238E27FC236}">
                <a16:creationId xmlns:a16="http://schemas.microsoft.com/office/drawing/2014/main" id="{23321B2D-7B8A-574E-8EF1-B7F921C130C2}"/>
              </a:ext>
            </a:extLst>
          </p:cNvPr>
          <p:cNvSpPr/>
          <p:nvPr/>
        </p:nvSpPr>
        <p:spPr>
          <a:xfrm>
            <a:off x="3238209" y="4549579"/>
            <a:ext cx="3236181" cy="43434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4" name="Straight Connector 13">
            <a:extLst>
              <a:ext uri="{FF2B5EF4-FFF2-40B4-BE49-F238E27FC236}">
                <a16:creationId xmlns:a16="http://schemas.microsoft.com/office/drawing/2014/main" id="{5FCABEE9-C0B8-EC41-B4D3-55A55770D046}"/>
              </a:ext>
            </a:extLst>
          </p:cNvPr>
          <p:cNvCxnSpPr>
            <a:cxnSpLocks/>
            <a:stCxn id="15" idx="3"/>
            <a:endCxn id="12" idx="1"/>
          </p:cNvCxnSpPr>
          <p:nvPr/>
        </p:nvCxnSpPr>
        <p:spPr>
          <a:xfrm flipV="1">
            <a:off x="2028371" y="4766749"/>
            <a:ext cx="1209838" cy="63409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B093730D-24CB-8844-AED7-4AF10089EE02}"/>
              </a:ext>
            </a:extLst>
          </p:cNvPr>
          <p:cNvSpPr txBox="1"/>
          <p:nvPr/>
        </p:nvSpPr>
        <p:spPr>
          <a:xfrm>
            <a:off x="636156" y="5077680"/>
            <a:ext cx="1392215" cy="646331"/>
          </a:xfrm>
          <a:prstGeom prst="rect">
            <a:avLst/>
          </a:prstGeom>
          <a:noFill/>
        </p:spPr>
        <p:txBody>
          <a:bodyPr wrap="square" rtlCol="0">
            <a:spAutoFit/>
          </a:bodyPr>
          <a:lstStyle/>
          <a:p>
            <a:r>
              <a:rPr lang="en-US" dirty="0">
                <a:latin typeface="Amazon Ember" panose="020B0603020204020204" pitchFamily="34" charset="0"/>
                <a:ea typeface="Amazon Ember" panose="020B0603020204020204" pitchFamily="34" charset="0"/>
                <a:cs typeface="Amazon Ember" panose="020B0603020204020204" pitchFamily="34" charset="0"/>
              </a:rPr>
              <a:t>MFA Activated</a:t>
            </a:r>
          </a:p>
        </p:txBody>
      </p:sp>
    </p:spTree>
    <p:custDataLst>
      <p:tags r:id="rId1"/>
    </p:custDataLst>
    <p:extLst>
      <p:ext uri="{BB962C8B-B14F-4D97-AF65-F5344CB8AC3E}">
        <p14:creationId xmlns:p14="http://schemas.microsoft.com/office/powerpoint/2010/main" val="6413157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8539" y="224617"/>
            <a:ext cx="11115261" cy="779463"/>
          </a:xfrm>
        </p:spPr>
        <p:txBody>
          <a:bodyPr>
            <a:noAutofit/>
          </a:bodyPr>
          <a:lstStyle/>
          <a:p>
            <a:r>
              <a:rPr lang="fr-FR" sz="3600" dirty="0"/>
              <a:t>Responsabilités du client en matière de sécurité</a:t>
            </a:r>
            <a:r>
              <a:rPr lang="en-US" sz="3600" dirty="0"/>
              <a:t>:</a:t>
            </a:r>
            <a:br>
              <a:rPr lang="en-US" sz="3600" dirty="0"/>
            </a:br>
            <a:r>
              <a:rPr lang="fr-FR" sz="3600" dirty="0"/>
              <a:t>la sécurité dans le cloud</a:t>
            </a:r>
            <a:endParaRPr lang="en-US" sz="3600" dirty="0"/>
          </a:p>
        </p:txBody>
      </p:sp>
      <p:sp>
        <p:nvSpPr>
          <p:cNvPr id="21" name="TextBox 20"/>
          <p:cNvSpPr txBox="1"/>
          <p:nvPr/>
        </p:nvSpPr>
        <p:spPr>
          <a:xfrm>
            <a:off x="7005597" y="1102547"/>
            <a:ext cx="4880955" cy="5202516"/>
          </a:xfrm>
          <a:prstGeom prst="rect">
            <a:avLst/>
          </a:prstGeom>
        </p:spPr>
        <p:txBody>
          <a:bodyPr vert="horz" lIns="121920" tIns="60960" rIns="121920" bIns="60960" rtlCol="0">
            <a:noAutofit/>
          </a:bodyPr>
          <a:lstStyle>
            <a:lvl1pPr indent="0">
              <a:spcBef>
                <a:spcPct val="20000"/>
              </a:spcBef>
              <a:buFontTx/>
              <a:buNone/>
              <a:defRPr sz="2400" b="0" i="0">
                <a:solidFill>
                  <a:srgbClr val="4D4D4C"/>
                </a:solidFill>
                <a:latin typeface="Arial"/>
                <a:cs typeface="Arial"/>
              </a:defRPr>
            </a:lvl1pPr>
            <a:lvl2pPr marL="742950" indent="-285750">
              <a:spcBef>
                <a:spcPct val="20000"/>
              </a:spcBef>
              <a:buFont typeface="Arial"/>
              <a:buChar char="•"/>
              <a:defRPr sz="2000" b="0" i="0">
                <a:solidFill>
                  <a:srgbClr val="4D4D4C"/>
                </a:solidFill>
                <a:latin typeface="Arial"/>
                <a:cs typeface="Arial"/>
              </a:defRPr>
            </a:lvl2pPr>
            <a:lvl3pPr marL="1143000" indent="-228600">
              <a:spcBef>
                <a:spcPct val="20000"/>
              </a:spcBef>
              <a:buFont typeface="Arial"/>
              <a:buChar char="•"/>
              <a:defRPr b="0" i="0">
                <a:solidFill>
                  <a:srgbClr val="4D4D4C"/>
                </a:solidFill>
                <a:latin typeface="Arial"/>
                <a:cs typeface="Arial"/>
              </a:defRPr>
            </a:lvl3pPr>
            <a:lvl4pPr marL="1600200" indent="-228600">
              <a:spcBef>
                <a:spcPct val="20000"/>
              </a:spcBef>
              <a:buFont typeface="Arial"/>
              <a:buChar char="–"/>
              <a:defRPr sz="1600" b="0" i="0">
                <a:solidFill>
                  <a:srgbClr val="4D4D4C"/>
                </a:solidFill>
                <a:latin typeface="Arial"/>
                <a:cs typeface="Arial"/>
              </a:defRPr>
            </a:lvl4pPr>
            <a:lvl5pPr marL="2057400" indent="-228600">
              <a:spcBef>
                <a:spcPct val="20000"/>
              </a:spcBef>
              <a:buFont typeface="Arial"/>
              <a:buChar char="»"/>
              <a:defRPr sz="1600" b="0" i="0">
                <a:solidFill>
                  <a:srgbClr val="4D4D4C"/>
                </a:solidFill>
                <a:latin typeface="Arial"/>
                <a:cs typeface="Arial"/>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pPr>
              <a:lnSpc>
                <a:spcPct val="110000"/>
              </a:lnSpc>
              <a:spcBef>
                <a:spcPts val="800"/>
              </a:spcBef>
            </a:pPr>
            <a:r>
              <a:rPr lang="en-US" dirty="0" err="1">
                <a:solidFill>
                  <a:schemeClr val="tx1"/>
                </a:solidFill>
                <a:latin typeface="Amazon Ember Light" charset="0"/>
                <a:ea typeface="Amazon Ember Light" charset="0"/>
                <a:cs typeface="Amazon Ember Light" charset="0"/>
              </a:rPr>
              <a:t>Système</a:t>
            </a:r>
            <a:r>
              <a:rPr lang="en-US" dirty="0">
                <a:solidFill>
                  <a:schemeClr val="tx1"/>
                </a:solidFill>
                <a:latin typeface="Amazon Ember Light" charset="0"/>
                <a:ea typeface="Amazon Ember Light" charset="0"/>
                <a:cs typeface="Amazon Ember Light" charset="0"/>
              </a:rPr>
              <a:t> </a:t>
            </a:r>
            <a:r>
              <a:rPr lang="en-US" dirty="0" err="1">
                <a:solidFill>
                  <a:schemeClr val="tx1"/>
                </a:solidFill>
                <a:latin typeface="Amazon Ember Light" charset="0"/>
                <a:ea typeface="Amazon Ember Light" charset="0"/>
                <a:cs typeface="Amazon Ember Light" charset="0"/>
              </a:rPr>
              <a:t>d'exploitation</a:t>
            </a:r>
            <a:r>
              <a:rPr lang="en-US" dirty="0">
                <a:solidFill>
                  <a:schemeClr val="tx1"/>
                </a:solidFill>
                <a:latin typeface="Amazon Ember Light" charset="0"/>
                <a:ea typeface="Amazon Ember Light" charset="0"/>
                <a:cs typeface="Amazon Ember Light" charset="0"/>
              </a:rPr>
              <a:t> de </a:t>
            </a:r>
            <a:r>
              <a:rPr lang="en-US" dirty="0" err="1">
                <a:solidFill>
                  <a:schemeClr val="tx1"/>
                </a:solidFill>
                <a:latin typeface="Amazon Ember Light" charset="0"/>
                <a:ea typeface="Amazon Ember Light" charset="0"/>
                <a:cs typeface="Amazon Ember Light" charset="0"/>
              </a:rPr>
              <a:t>l'instance</a:t>
            </a:r>
            <a:r>
              <a:rPr lang="en-US" dirty="0">
                <a:solidFill>
                  <a:schemeClr val="tx1"/>
                </a:solidFill>
                <a:latin typeface="Amazon Ember Light" charset="0"/>
                <a:ea typeface="Amazon Ember Light" charset="0"/>
                <a:cs typeface="Amazon Ember Light" charset="0"/>
              </a:rPr>
              <a:t>:</a:t>
            </a:r>
          </a:p>
          <a:p>
            <a:pPr marL="796925" lvl="1" indent="-457200">
              <a:lnSpc>
                <a:spcPct val="110000"/>
              </a:lnSpc>
              <a:spcBef>
                <a:spcPts val="0"/>
              </a:spcBef>
              <a:buBlip>
                <a:blip r:embed="rId4"/>
              </a:buBlip>
            </a:pPr>
            <a:r>
              <a:rPr lang="fr-FR" dirty="0">
                <a:solidFill>
                  <a:schemeClr val="tx1"/>
                </a:solidFill>
                <a:latin typeface="Amazon Ember Light" charset="0"/>
                <a:ea typeface="Amazon Ember Light" charset="0"/>
                <a:cs typeface="Amazon Ember Light" charset="0"/>
              </a:rPr>
              <a:t>Y compris les correctifs, la maintenance</a:t>
            </a:r>
            <a:endParaRPr lang="en-US" dirty="0">
              <a:solidFill>
                <a:schemeClr val="tx1"/>
              </a:solidFill>
              <a:latin typeface="Amazon Ember Light" charset="0"/>
              <a:ea typeface="Amazon Ember Light" charset="0"/>
              <a:cs typeface="Amazon Ember Light" charset="0"/>
            </a:endParaRPr>
          </a:p>
          <a:p>
            <a:pPr>
              <a:lnSpc>
                <a:spcPct val="110000"/>
              </a:lnSpc>
              <a:spcBef>
                <a:spcPts val="800"/>
              </a:spcBef>
            </a:pPr>
            <a:r>
              <a:rPr lang="en-US" dirty="0">
                <a:solidFill>
                  <a:schemeClr val="tx1"/>
                </a:solidFill>
                <a:latin typeface="Amazon Ember Light" charset="0"/>
                <a:ea typeface="Amazon Ember Light" charset="0"/>
                <a:cs typeface="Amazon Ember Light" charset="0"/>
              </a:rPr>
              <a:t>Application:</a:t>
            </a:r>
          </a:p>
          <a:p>
            <a:pPr marL="796925" lvl="1" indent="-457200">
              <a:lnSpc>
                <a:spcPct val="110000"/>
              </a:lnSpc>
              <a:spcBef>
                <a:spcPts val="0"/>
              </a:spcBef>
              <a:buBlip>
                <a:blip r:embed="rId4"/>
              </a:buBlip>
            </a:pPr>
            <a:r>
              <a:rPr lang="fr-FR" dirty="0">
                <a:solidFill>
                  <a:schemeClr val="tx1"/>
                </a:solidFill>
                <a:latin typeface="Amazon Ember Light" charset="0"/>
                <a:ea typeface="Amazon Ember Light" charset="0"/>
                <a:cs typeface="Amazon Ember Light" charset="0"/>
              </a:rPr>
              <a:t>Mots de passe, accès basé sur les rôles, etc</a:t>
            </a:r>
            <a:r>
              <a:rPr lang="en-US" dirty="0">
                <a:solidFill>
                  <a:schemeClr val="tx1"/>
                </a:solidFill>
                <a:latin typeface="Amazon Ember Light" charset="0"/>
                <a:ea typeface="Amazon Ember Light" charset="0"/>
                <a:cs typeface="Amazon Ember Light" charset="0"/>
              </a:rPr>
              <a:t>.</a:t>
            </a:r>
          </a:p>
          <a:p>
            <a:pPr>
              <a:lnSpc>
                <a:spcPct val="110000"/>
              </a:lnSpc>
              <a:spcBef>
                <a:spcPts val="800"/>
              </a:spcBef>
            </a:pPr>
            <a:r>
              <a:rPr lang="en-US" dirty="0">
                <a:solidFill>
                  <a:schemeClr val="tx1"/>
                </a:solidFill>
                <a:latin typeface="Amazon Ember Light" charset="0"/>
                <a:ea typeface="Amazon Ember Light" charset="0"/>
                <a:cs typeface="Amazon Ember Light" charset="0"/>
              </a:rPr>
              <a:t>Security Groups</a:t>
            </a:r>
          </a:p>
          <a:p>
            <a:pPr>
              <a:lnSpc>
                <a:spcPct val="110000"/>
              </a:lnSpc>
              <a:spcBef>
                <a:spcPts val="800"/>
              </a:spcBef>
            </a:pPr>
            <a:r>
              <a:rPr lang="fr-FR" dirty="0">
                <a:solidFill>
                  <a:schemeClr val="tx1"/>
                </a:solidFill>
                <a:latin typeface="Amazon Ember Light" charset="0"/>
                <a:ea typeface="Amazon Ember Light" charset="0"/>
                <a:cs typeface="Amazon Ember Light" charset="0"/>
              </a:rPr>
              <a:t>Pare-feu basés sur le système d'exploitation/hôte </a:t>
            </a:r>
            <a:r>
              <a:rPr lang="en-US" dirty="0">
                <a:solidFill>
                  <a:schemeClr val="tx1"/>
                </a:solidFill>
                <a:latin typeface="Amazon Ember Light" charset="0"/>
                <a:ea typeface="Amazon Ember Light" charset="0"/>
                <a:cs typeface="Amazon Ember Light" charset="0"/>
              </a:rPr>
              <a:t>:</a:t>
            </a:r>
          </a:p>
          <a:p>
            <a:pPr marL="796925" lvl="1" indent="-457200">
              <a:lnSpc>
                <a:spcPct val="110000"/>
              </a:lnSpc>
              <a:spcBef>
                <a:spcPts val="0"/>
              </a:spcBef>
              <a:buBlip>
                <a:blip r:embed="rId4"/>
              </a:buBlip>
            </a:pPr>
            <a:r>
              <a:rPr lang="en-US" dirty="0">
                <a:solidFill>
                  <a:schemeClr val="tx1"/>
                </a:solidFill>
                <a:latin typeface="Amazon Ember Light" charset="0"/>
                <a:ea typeface="Amazon Ember Light" charset="0"/>
                <a:cs typeface="Amazon Ember Light" charset="0"/>
              </a:rPr>
              <a:t>Y </a:t>
            </a:r>
            <a:r>
              <a:rPr lang="en-US" dirty="0" err="1">
                <a:solidFill>
                  <a:schemeClr val="tx1"/>
                </a:solidFill>
                <a:latin typeface="Amazon Ember Light" charset="0"/>
                <a:ea typeface="Amazon Ember Light" charset="0"/>
                <a:cs typeface="Amazon Ember Light" charset="0"/>
              </a:rPr>
              <a:t>compris</a:t>
            </a:r>
            <a:r>
              <a:rPr lang="en-US" dirty="0">
                <a:solidFill>
                  <a:schemeClr val="tx1"/>
                </a:solidFill>
                <a:latin typeface="Amazon Ember Light" charset="0"/>
                <a:ea typeface="Amazon Ember Light" charset="0"/>
                <a:cs typeface="Amazon Ember Light" charset="0"/>
              </a:rPr>
              <a:t> intrusion </a:t>
            </a:r>
          </a:p>
          <a:p>
            <a:pPr marL="796925" lvl="1" indent="-457200">
              <a:lnSpc>
                <a:spcPct val="110000"/>
              </a:lnSpc>
              <a:spcBef>
                <a:spcPts val="0"/>
              </a:spcBef>
              <a:buBlip>
                <a:blip r:embed="rId4"/>
              </a:buBlip>
            </a:pPr>
            <a:r>
              <a:rPr lang="en-US" dirty="0" err="1">
                <a:solidFill>
                  <a:schemeClr val="tx1"/>
                </a:solidFill>
                <a:latin typeface="Amazon Ember Light" charset="0"/>
                <a:ea typeface="Amazon Ember Light" charset="0"/>
                <a:cs typeface="Amazon Ember Light" charset="0"/>
              </a:rPr>
              <a:t>systèmes</a:t>
            </a:r>
            <a:r>
              <a:rPr lang="en-US" dirty="0">
                <a:solidFill>
                  <a:schemeClr val="tx1"/>
                </a:solidFill>
                <a:latin typeface="Amazon Ember Light" charset="0"/>
                <a:ea typeface="Amazon Ember Light" charset="0"/>
                <a:cs typeface="Amazon Ember Light" charset="0"/>
              </a:rPr>
              <a:t> de </a:t>
            </a:r>
            <a:r>
              <a:rPr lang="en-US" dirty="0" err="1">
                <a:solidFill>
                  <a:schemeClr val="tx1"/>
                </a:solidFill>
                <a:latin typeface="Amazon Ember Light" charset="0"/>
                <a:ea typeface="Amazon Ember Light" charset="0"/>
                <a:cs typeface="Amazon Ember Light" charset="0"/>
              </a:rPr>
              <a:t>détection</a:t>
            </a:r>
            <a:r>
              <a:rPr lang="en-US" dirty="0">
                <a:solidFill>
                  <a:schemeClr val="tx1"/>
                </a:solidFill>
                <a:latin typeface="Amazon Ember Light" charset="0"/>
                <a:ea typeface="Amazon Ember Light" charset="0"/>
                <a:cs typeface="Amazon Ember Light" charset="0"/>
              </a:rPr>
              <a:t>/</a:t>
            </a:r>
            <a:r>
              <a:rPr lang="en-US" dirty="0" err="1">
                <a:solidFill>
                  <a:schemeClr val="tx1"/>
                </a:solidFill>
                <a:latin typeface="Amazon Ember Light" charset="0"/>
                <a:ea typeface="Amazon Ember Light" charset="0"/>
                <a:cs typeface="Amazon Ember Light" charset="0"/>
              </a:rPr>
              <a:t>prévention</a:t>
            </a:r>
            <a:endParaRPr lang="en-US" dirty="0">
              <a:solidFill>
                <a:schemeClr val="tx1"/>
              </a:solidFill>
              <a:latin typeface="Amazon Ember Light" charset="0"/>
              <a:ea typeface="Amazon Ember Light" charset="0"/>
              <a:cs typeface="Amazon Ember Light" charset="0"/>
            </a:endParaRPr>
          </a:p>
          <a:p>
            <a:pPr>
              <a:lnSpc>
                <a:spcPct val="110000"/>
              </a:lnSpc>
              <a:spcBef>
                <a:spcPts val="800"/>
              </a:spcBef>
            </a:pPr>
            <a:r>
              <a:rPr lang="en-US" dirty="0">
                <a:solidFill>
                  <a:schemeClr val="tx1"/>
                </a:solidFill>
                <a:latin typeface="Amazon Ember Light" charset="0"/>
                <a:ea typeface="Amazon Ember Light" charset="0"/>
                <a:cs typeface="Amazon Ember Light" charset="0"/>
              </a:rPr>
              <a:t>Configuration du </a:t>
            </a:r>
            <a:r>
              <a:rPr lang="en-US" dirty="0" err="1">
                <a:solidFill>
                  <a:schemeClr val="tx1"/>
                </a:solidFill>
                <a:latin typeface="Amazon Ember Light" charset="0"/>
                <a:ea typeface="Amazon Ember Light" charset="0"/>
                <a:cs typeface="Amazon Ember Light" charset="0"/>
              </a:rPr>
              <a:t>réseau</a:t>
            </a:r>
            <a:endParaRPr lang="en-US" dirty="0">
              <a:solidFill>
                <a:schemeClr val="tx1"/>
              </a:solidFill>
              <a:latin typeface="Amazon Ember Light" charset="0"/>
              <a:ea typeface="Amazon Ember Light" charset="0"/>
              <a:cs typeface="Amazon Ember Light" charset="0"/>
            </a:endParaRPr>
          </a:p>
          <a:p>
            <a:pPr>
              <a:lnSpc>
                <a:spcPct val="110000"/>
              </a:lnSpc>
              <a:spcBef>
                <a:spcPts val="800"/>
              </a:spcBef>
            </a:pPr>
            <a:r>
              <a:rPr lang="en-US" dirty="0">
                <a:solidFill>
                  <a:schemeClr val="tx1"/>
                </a:solidFill>
                <a:latin typeface="Amazon Ember Light" charset="0"/>
                <a:ea typeface="Amazon Ember Light" charset="0"/>
                <a:cs typeface="Amazon Ember Light" charset="0"/>
              </a:rPr>
              <a:t>Account Management:</a:t>
            </a:r>
          </a:p>
          <a:p>
            <a:pPr marL="796925" lvl="1" indent="-457200">
              <a:lnSpc>
                <a:spcPct val="110000"/>
              </a:lnSpc>
              <a:spcBef>
                <a:spcPts val="0"/>
              </a:spcBef>
              <a:buBlip>
                <a:blip r:embed="rId4"/>
              </a:buBlip>
            </a:pPr>
            <a:r>
              <a:rPr lang="en-US" dirty="0">
                <a:solidFill>
                  <a:schemeClr val="tx1"/>
                </a:solidFill>
                <a:latin typeface="Amazon Ember Light" charset="0"/>
                <a:ea typeface="Amazon Ember Light" charset="0"/>
                <a:cs typeface="Amazon Ember Light" charset="0"/>
              </a:rPr>
              <a:t>Separation of access</a:t>
            </a:r>
          </a:p>
        </p:txBody>
      </p:sp>
      <p:grpSp>
        <p:nvGrpSpPr>
          <p:cNvPr id="19" name="Group 18"/>
          <p:cNvGrpSpPr/>
          <p:nvPr/>
        </p:nvGrpSpPr>
        <p:grpSpPr>
          <a:xfrm>
            <a:off x="425270" y="2205701"/>
            <a:ext cx="6339423" cy="3382167"/>
            <a:chOff x="477118" y="1248218"/>
            <a:chExt cx="5269297" cy="2536620"/>
          </a:xfrm>
        </p:grpSpPr>
        <p:sp>
          <p:nvSpPr>
            <p:cNvPr id="20" name="TextBox 19"/>
            <p:cNvSpPr txBox="1"/>
            <p:nvPr/>
          </p:nvSpPr>
          <p:spPr>
            <a:xfrm>
              <a:off x="1323094" y="3525750"/>
              <a:ext cx="3569873" cy="259088"/>
            </a:xfrm>
            <a:prstGeom prst="rect">
              <a:avLst/>
            </a:prstGeom>
            <a:noFill/>
          </p:spPr>
          <p:txBody>
            <a:bodyPr wrap="square" lIns="67744" tIns="33895" rIns="67744" bIns="33895" rtlCol="0">
              <a:spAutoFit/>
            </a:bodyPr>
            <a:lstStyle/>
            <a:p>
              <a:pPr algn="ctr" defTabSz="457200"/>
              <a:r>
                <a:rPr lang="en-US" b="1" kern="0" dirty="0">
                  <a:solidFill>
                    <a:schemeClr val="accent1">
                      <a:lumMod val="50000"/>
                    </a:schemeClr>
                  </a:solidFill>
                  <a:latin typeface="Amazon Ember" panose="020B0603020204020204" pitchFamily="34" charset="0"/>
                  <a:ea typeface="Amazon Ember" panose="020B0603020204020204" pitchFamily="34" charset="0"/>
                  <a:cs typeface="Amazon Ember" panose="020B0603020204020204" pitchFamily="34" charset="0"/>
                </a:rPr>
                <a:t>Customer-configurable</a:t>
              </a:r>
            </a:p>
          </p:txBody>
        </p:sp>
        <p:sp>
          <p:nvSpPr>
            <p:cNvPr id="24" name="Rectangle 5"/>
            <p:cNvSpPr/>
            <p:nvPr/>
          </p:nvSpPr>
          <p:spPr bwMode="auto">
            <a:xfrm>
              <a:off x="477118" y="1839039"/>
              <a:ext cx="5041087" cy="475009"/>
            </a:xfrm>
            <a:prstGeom prst="roundRect">
              <a:avLst/>
            </a:prstGeom>
            <a:solidFill>
              <a:srgbClr val="ABD7F6"/>
            </a:soli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90325" tIns="45193" rIns="90325" bIns="45193"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451926" fontAlgn="base">
                <a:spcBef>
                  <a:spcPct val="0"/>
                </a:spcBef>
                <a:spcAft>
                  <a:spcPct val="0"/>
                </a:spcAft>
                <a:defRPr/>
              </a:pPr>
              <a:r>
                <a:rPr lang="en-US" altLang="ja-JP" sz="20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Times New Roman" pitchFamily="18" charset="0"/>
                </a:rPr>
                <a:t>Applications, IAM</a:t>
              </a:r>
            </a:p>
          </p:txBody>
        </p:sp>
        <p:sp>
          <p:nvSpPr>
            <p:cNvPr id="25" name="Rectangle 5"/>
            <p:cNvSpPr/>
            <p:nvPr/>
          </p:nvSpPr>
          <p:spPr bwMode="auto">
            <a:xfrm>
              <a:off x="490790" y="2371794"/>
              <a:ext cx="5036864" cy="436871"/>
            </a:xfrm>
            <a:prstGeom prst="roundRect">
              <a:avLst/>
            </a:prstGeom>
            <a:solidFill>
              <a:srgbClr val="ABD7F6"/>
            </a:solidFill>
            <a:ln>
              <a:noFill/>
              <a:headEnd type="none" w="med" len="med"/>
              <a:tailEnd type="none" w="med" len="med"/>
            </a:ln>
            <a:effectLst/>
          </p:spPr>
          <p:style>
            <a:lnRef idx="1">
              <a:schemeClr val="accent2"/>
            </a:lnRef>
            <a:fillRef idx="2">
              <a:schemeClr val="accent2"/>
            </a:fillRef>
            <a:effectRef idx="1">
              <a:schemeClr val="accent2"/>
            </a:effectRef>
            <a:fontRef idx="minor">
              <a:schemeClr val="dk1"/>
            </a:fontRef>
          </p:style>
          <p:txBody>
            <a:bodyPr lIns="90325" tIns="45193" rIns="90325" bIns="45193"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defTabSz="451926" fontAlgn="base">
                <a:spcBef>
                  <a:spcPct val="0"/>
                </a:spcBef>
                <a:spcAft>
                  <a:spcPct val="0"/>
                </a:spcAft>
                <a:defRPr/>
              </a:pPr>
              <a:r>
                <a:rPr lang="en-US" altLang="ja-JP" sz="20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Times New Roman" pitchFamily="18" charset="0"/>
                </a:rPr>
                <a:t>Operating System, Network, and Firewall Configuration</a:t>
              </a:r>
            </a:p>
          </p:txBody>
        </p:sp>
        <p:sp>
          <p:nvSpPr>
            <p:cNvPr id="26" name="Rectangle 5"/>
            <p:cNvSpPr/>
            <p:nvPr/>
          </p:nvSpPr>
          <p:spPr bwMode="auto">
            <a:xfrm>
              <a:off x="477118" y="1299408"/>
              <a:ext cx="5041087" cy="475009"/>
            </a:xfrm>
            <a:prstGeom prst="roundRect">
              <a:avLst/>
            </a:prstGeom>
            <a:solidFill>
              <a:srgbClr val="446CAF"/>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lIns="90325" tIns="45193" rIns="90325" bIns="45193"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451926" fontAlgn="base">
                <a:spcBef>
                  <a:spcPct val="0"/>
                </a:spcBef>
                <a:spcAft>
                  <a:spcPct val="0"/>
                </a:spcAft>
                <a:defRPr/>
              </a:pPr>
              <a:r>
                <a:rPr lang="en-US" altLang="ja-JP" sz="2667"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sym typeface="Times New Roman" pitchFamily="18" charset="0"/>
                </a:rPr>
                <a:t>Customer Data</a:t>
              </a:r>
            </a:p>
          </p:txBody>
        </p:sp>
        <p:sp>
          <p:nvSpPr>
            <p:cNvPr id="27" name="Rectangle 5"/>
            <p:cNvSpPr/>
            <p:nvPr/>
          </p:nvSpPr>
          <p:spPr bwMode="auto">
            <a:xfrm>
              <a:off x="3875671" y="2874436"/>
              <a:ext cx="1651980" cy="488059"/>
            </a:xfrm>
            <a:prstGeom prst="roundRect">
              <a:avLst/>
            </a:prstGeom>
            <a:solidFill>
              <a:srgbClr val="ABD7F6"/>
            </a:solidFill>
            <a:ln>
              <a:noFill/>
              <a:headEnd type="none" w="med" len="med"/>
              <a:tailEnd type="none" w="med" len="med"/>
            </a:ln>
            <a:effectLst/>
          </p:spPr>
          <p:style>
            <a:lnRef idx="1">
              <a:schemeClr val="accent2"/>
            </a:lnRef>
            <a:fillRef idx="2">
              <a:schemeClr val="accent2"/>
            </a:fillRef>
            <a:effectRef idx="1">
              <a:schemeClr val="accent2"/>
            </a:effectRef>
            <a:fontRef idx="minor">
              <a:schemeClr val="dk1"/>
            </a:fontRef>
          </p:style>
          <p:txBody>
            <a:bodyPr lIns="90325" tIns="45193" rIns="90325" bIns="45193"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defTabSz="451926" fontAlgn="base">
                <a:spcBef>
                  <a:spcPct val="0"/>
                </a:spcBef>
                <a:spcAft>
                  <a:spcPct val="0"/>
                </a:spcAft>
                <a:defRPr/>
              </a:pPr>
              <a:r>
                <a:rPr lang="en-US" altLang="ja-JP" sz="12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Times New Roman" pitchFamily="18" charset="0"/>
                </a:rPr>
                <a:t>Network traffic protection</a:t>
              </a:r>
            </a:p>
            <a:p>
              <a:pPr algn="ctr" defTabSz="451926" fontAlgn="base">
                <a:spcBef>
                  <a:spcPct val="0"/>
                </a:spcBef>
                <a:spcAft>
                  <a:spcPct val="0"/>
                </a:spcAft>
                <a:defRPr/>
              </a:pPr>
              <a:r>
                <a:rPr lang="en-US" altLang="ja-JP" sz="11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Times New Roman" pitchFamily="18" charset="0"/>
                </a:rPr>
                <a:t>(Encryption/ integrity/ identity)</a:t>
              </a:r>
            </a:p>
          </p:txBody>
        </p:sp>
        <p:sp>
          <p:nvSpPr>
            <p:cNvPr id="28" name="Rectangle 5"/>
            <p:cNvSpPr/>
            <p:nvPr/>
          </p:nvSpPr>
          <p:spPr bwMode="auto">
            <a:xfrm>
              <a:off x="487347" y="2868707"/>
              <a:ext cx="1651980" cy="488059"/>
            </a:xfrm>
            <a:prstGeom prst="roundRect">
              <a:avLst/>
            </a:prstGeom>
            <a:solidFill>
              <a:srgbClr val="ABD7F6"/>
            </a:solidFill>
            <a:ln>
              <a:noFill/>
              <a:headEnd type="none" w="med" len="med"/>
              <a:tailEnd type="none" w="med" len="med"/>
            </a:ln>
            <a:effectLst/>
          </p:spPr>
          <p:style>
            <a:lnRef idx="1">
              <a:schemeClr val="accent2"/>
            </a:lnRef>
            <a:fillRef idx="2">
              <a:schemeClr val="accent2"/>
            </a:fillRef>
            <a:effectRef idx="1">
              <a:schemeClr val="accent2"/>
            </a:effectRef>
            <a:fontRef idx="minor">
              <a:schemeClr val="dk1"/>
            </a:fontRef>
          </p:style>
          <p:txBody>
            <a:bodyPr lIns="90325" tIns="45193" rIns="90325" bIns="45193"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defTabSz="451926" fontAlgn="base">
                <a:spcBef>
                  <a:spcPct val="0"/>
                </a:spcBef>
                <a:spcAft>
                  <a:spcPct val="0"/>
                </a:spcAft>
                <a:defRPr/>
              </a:pPr>
              <a:r>
                <a:rPr lang="en-US" altLang="ja-JP" sz="12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Times New Roman" pitchFamily="18" charset="0"/>
                </a:rPr>
                <a:t>Client-side data</a:t>
              </a:r>
            </a:p>
            <a:p>
              <a:pPr algn="ctr" defTabSz="451926" fontAlgn="base">
                <a:spcBef>
                  <a:spcPct val="0"/>
                </a:spcBef>
                <a:spcAft>
                  <a:spcPct val="0"/>
                </a:spcAft>
                <a:defRPr/>
              </a:pPr>
              <a:r>
                <a:rPr lang="en-US" altLang="ja-JP" sz="12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Times New Roman" pitchFamily="18" charset="0"/>
                </a:rPr>
                <a:t>encryption and data integrity Authentication</a:t>
              </a:r>
            </a:p>
          </p:txBody>
        </p:sp>
        <p:sp>
          <p:nvSpPr>
            <p:cNvPr id="29" name="Rectangle 5"/>
            <p:cNvSpPr/>
            <p:nvPr/>
          </p:nvSpPr>
          <p:spPr bwMode="auto">
            <a:xfrm>
              <a:off x="2179790" y="2876732"/>
              <a:ext cx="1651980" cy="488059"/>
            </a:xfrm>
            <a:prstGeom prst="roundRect">
              <a:avLst/>
            </a:prstGeom>
            <a:solidFill>
              <a:srgbClr val="ABD7F6"/>
            </a:solidFill>
            <a:ln>
              <a:noFill/>
              <a:headEnd type="none" w="med" len="med"/>
              <a:tailEnd type="none" w="med" len="med"/>
            </a:ln>
            <a:effectLst/>
          </p:spPr>
          <p:style>
            <a:lnRef idx="1">
              <a:schemeClr val="accent2"/>
            </a:lnRef>
            <a:fillRef idx="2">
              <a:schemeClr val="accent2"/>
            </a:fillRef>
            <a:effectRef idx="1">
              <a:schemeClr val="accent2"/>
            </a:effectRef>
            <a:fontRef idx="minor">
              <a:schemeClr val="dk1"/>
            </a:fontRef>
          </p:style>
          <p:txBody>
            <a:bodyPr lIns="90325" tIns="45193" rIns="90325" bIns="45193"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defTabSz="451926" fontAlgn="base">
                <a:spcBef>
                  <a:spcPct val="0"/>
                </a:spcBef>
                <a:spcAft>
                  <a:spcPct val="0"/>
                </a:spcAft>
                <a:defRPr/>
              </a:pPr>
              <a:r>
                <a:rPr lang="en-US" altLang="ja-JP" sz="12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Times New Roman" pitchFamily="18" charset="0"/>
                </a:rPr>
                <a:t>Server-side encryption </a:t>
              </a:r>
            </a:p>
            <a:p>
              <a:pPr algn="ctr" defTabSz="451926" fontAlgn="base">
                <a:spcBef>
                  <a:spcPct val="0"/>
                </a:spcBef>
                <a:spcAft>
                  <a:spcPct val="0"/>
                </a:spcAft>
                <a:defRPr/>
              </a:pPr>
              <a:r>
                <a:rPr lang="en-US" altLang="ja-JP" sz="12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Times New Roman" pitchFamily="18" charset="0"/>
                </a:rPr>
                <a:t>(File system and/or data)</a:t>
              </a:r>
            </a:p>
          </p:txBody>
        </p:sp>
        <p:sp>
          <p:nvSpPr>
            <p:cNvPr id="30" name="Right Brace 29"/>
            <p:cNvSpPr/>
            <p:nvPr/>
          </p:nvSpPr>
          <p:spPr>
            <a:xfrm>
              <a:off x="5523753" y="1248218"/>
              <a:ext cx="222662" cy="2168750"/>
            </a:xfrm>
            <a:prstGeom prst="rightBrace">
              <a:avLst>
                <a:gd name="adj1" fmla="val 73870"/>
                <a:gd name="adj2" fmla="val 50000"/>
              </a:avLst>
            </a:prstGeom>
            <a:ln w="28575">
              <a:solidFill>
                <a:schemeClr val="bg2">
                  <a:lumMod val="25000"/>
                </a:schemeClr>
              </a:solidFill>
            </a:ln>
          </p:spPr>
          <p:style>
            <a:lnRef idx="1">
              <a:schemeClr val="accent6"/>
            </a:lnRef>
            <a:fillRef idx="0">
              <a:schemeClr val="accent6"/>
            </a:fillRef>
            <a:effectRef idx="0">
              <a:schemeClr val="accent6"/>
            </a:effectRef>
            <a:fontRef idx="minor">
              <a:schemeClr val="tx1"/>
            </a:fontRef>
          </p:style>
          <p:txBody>
            <a:bodyPr rtlCol="0" anchor="ctr"/>
            <a:lstStyle/>
            <a:p>
              <a:pPr algn="ct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spTree>
    <p:custDataLst>
      <p:tags r:id="rId1"/>
    </p:custDataLst>
    <p:extLst>
      <p:ext uri="{BB962C8B-B14F-4D97-AF65-F5344CB8AC3E}">
        <p14:creationId xmlns:p14="http://schemas.microsoft.com/office/powerpoint/2010/main" val="107476016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95163DF-DF44-E545-A538-DD2157609452}"/>
              </a:ext>
            </a:extLst>
          </p:cNvPr>
          <p:cNvPicPr>
            <a:picLocks noChangeAspect="1"/>
          </p:cNvPicPr>
          <p:nvPr/>
        </p:nvPicPr>
        <p:blipFill>
          <a:blip r:embed="rId4"/>
          <a:stretch>
            <a:fillRect/>
          </a:stretch>
        </p:blipFill>
        <p:spPr>
          <a:xfrm>
            <a:off x="1169789" y="1188721"/>
            <a:ext cx="9852423" cy="5276272"/>
          </a:xfrm>
          <a:prstGeom prst="rect">
            <a:avLst/>
          </a:prstGeom>
        </p:spPr>
      </p:pic>
      <p:sp>
        <p:nvSpPr>
          <p:cNvPr id="2" name="Title 1"/>
          <p:cNvSpPr>
            <a:spLocks noGrp="1"/>
          </p:cNvSpPr>
          <p:nvPr>
            <p:ph type="title"/>
          </p:nvPr>
        </p:nvSpPr>
        <p:spPr>
          <a:xfrm>
            <a:off x="238539" y="158621"/>
            <a:ext cx="8151081" cy="989044"/>
          </a:xfrm>
        </p:spPr>
        <p:txBody>
          <a:bodyPr>
            <a:noAutofit/>
          </a:bodyPr>
          <a:lstStyle/>
          <a:p>
            <a:r>
              <a:rPr lang="en-US" dirty="0"/>
              <a:t>Create an Individual IAM User</a:t>
            </a:r>
          </a:p>
        </p:txBody>
      </p:sp>
      <p:pic>
        <p:nvPicPr>
          <p:cNvPr id="145" name="Picture 144" descr="IAM.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1343280" y="5811120"/>
            <a:ext cx="977927" cy="977927"/>
          </a:xfrm>
          <a:prstGeom prst="rect">
            <a:avLst/>
          </a:prstGeom>
        </p:spPr>
      </p:pic>
      <p:sp>
        <p:nvSpPr>
          <p:cNvPr id="12" name="Rectangle 11">
            <a:extLst>
              <a:ext uri="{FF2B5EF4-FFF2-40B4-BE49-F238E27FC236}">
                <a16:creationId xmlns:a16="http://schemas.microsoft.com/office/drawing/2014/main" id="{23321B2D-7B8A-574E-8EF1-B7F921C130C2}"/>
              </a:ext>
            </a:extLst>
          </p:cNvPr>
          <p:cNvSpPr/>
          <p:nvPr/>
        </p:nvSpPr>
        <p:spPr>
          <a:xfrm>
            <a:off x="3238209" y="4961059"/>
            <a:ext cx="3236181" cy="43434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4" name="Straight Connector 13">
            <a:extLst>
              <a:ext uri="{FF2B5EF4-FFF2-40B4-BE49-F238E27FC236}">
                <a16:creationId xmlns:a16="http://schemas.microsoft.com/office/drawing/2014/main" id="{5FCABEE9-C0B8-EC41-B4D3-55A55770D046}"/>
              </a:ext>
            </a:extLst>
          </p:cNvPr>
          <p:cNvCxnSpPr>
            <a:cxnSpLocks/>
            <a:stCxn id="15" idx="3"/>
            <a:endCxn id="12" idx="1"/>
          </p:cNvCxnSpPr>
          <p:nvPr/>
        </p:nvCxnSpPr>
        <p:spPr>
          <a:xfrm flipV="1">
            <a:off x="2028371" y="5178229"/>
            <a:ext cx="1209838" cy="63409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B093730D-24CB-8844-AED7-4AF10089EE02}"/>
              </a:ext>
            </a:extLst>
          </p:cNvPr>
          <p:cNvSpPr txBox="1"/>
          <p:nvPr/>
        </p:nvSpPr>
        <p:spPr>
          <a:xfrm>
            <a:off x="636156" y="5489160"/>
            <a:ext cx="1392215" cy="646331"/>
          </a:xfrm>
          <a:prstGeom prst="rect">
            <a:avLst/>
          </a:prstGeom>
          <a:noFill/>
        </p:spPr>
        <p:txBody>
          <a:bodyPr wrap="square" rtlCol="0">
            <a:spAutoFit/>
          </a:bodyPr>
          <a:lstStyle/>
          <a:p>
            <a:r>
              <a:rPr lang="en-US" dirty="0">
                <a:latin typeface="Amazon Ember" panose="020B0603020204020204" pitchFamily="34" charset="0"/>
                <a:ea typeface="Amazon Ember" panose="020B0603020204020204" pitchFamily="34" charset="0"/>
                <a:cs typeface="Amazon Ember" panose="020B0603020204020204" pitchFamily="34" charset="0"/>
              </a:rPr>
              <a:t>IAM User  Creation</a:t>
            </a:r>
          </a:p>
        </p:txBody>
      </p:sp>
    </p:spTree>
    <p:custDataLst>
      <p:tags r:id="rId1"/>
    </p:custDataLst>
    <p:extLst>
      <p:ext uri="{BB962C8B-B14F-4D97-AF65-F5344CB8AC3E}">
        <p14:creationId xmlns:p14="http://schemas.microsoft.com/office/powerpoint/2010/main" val="226803438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38539" y="158621"/>
            <a:ext cx="8151081" cy="989044"/>
          </a:xfrm>
        </p:spPr>
        <p:txBody>
          <a:bodyPr>
            <a:noAutofit/>
          </a:bodyPr>
          <a:lstStyle/>
          <a:p>
            <a:r>
              <a:rPr lang="en-US" dirty="0"/>
              <a:t>Create an Individual IAM User</a:t>
            </a:r>
          </a:p>
        </p:txBody>
      </p:sp>
      <p:pic>
        <p:nvPicPr>
          <p:cNvPr id="145" name="Picture 144" descr="IAM.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1343280" y="5811120"/>
            <a:ext cx="977927" cy="977927"/>
          </a:xfrm>
          <a:prstGeom prst="rect">
            <a:avLst/>
          </a:prstGeom>
        </p:spPr>
      </p:pic>
      <p:pic>
        <p:nvPicPr>
          <p:cNvPr id="10" name="Picture 9">
            <a:extLst>
              <a:ext uri="{FF2B5EF4-FFF2-40B4-BE49-F238E27FC236}">
                <a16:creationId xmlns:a16="http://schemas.microsoft.com/office/drawing/2014/main" id="{C44457FE-46F1-6C40-A2F5-F770FA0BA46A}"/>
              </a:ext>
            </a:extLst>
          </p:cNvPr>
          <p:cNvPicPr>
            <a:picLocks noChangeAspect="1"/>
          </p:cNvPicPr>
          <p:nvPr/>
        </p:nvPicPr>
        <p:blipFill>
          <a:blip r:embed="rId5"/>
          <a:stretch>
            <a:fillRect/>
          </a:stretch>
        </p:blipFill>
        <p:spPr>
          <a:xfrm>
            <a:off x="2373458" y="1257784"/>
            <a:ext cx="7445085" cy="5234455"/>
          </a:xfrm>
          <a:prstGeom prst="rect">
            <a:avLst/>
          </a:prstGeom>
        </p:spPr>
      </p:pic>
    </p:spTree>
    <p:custDataLst>
      <p:tags r:id="rId1"/>
    </p:custDataLst>
    <p:extLst>
      <p:ext uri="{BB962C8B-B14F-4D97-AF65-F5344CB8AC3E}">
        <p14:creationId xmlns:p14="http://schemas.microsoft.com/office/powerpoint/2010/main" val="326009136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38539" y="158621"/>
            <a:ext cx="8151081" cy="989044"/>
          </a:xfrm>
        </p:spPr>
        <p:txBody>
          <a:bodyPr>
            <a:noAutofit/>
          </a:bodyPr>
          <a:lstStyle/>
          <a:p>
            <a:r>
              <a:rPr lang="en-US" dirty="0"/>
              <a:t>Create an Individual IAM User</a:t>
            </a:r>
          </a:p>
        </p:txBody>
      </p:sp>
      <p:pic>
        <p:nvPicPr>
          <p:cNvPr id="145" name="Picture 144" descr="IAM.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1343280" y="5811120"/>
            <a:ext cx="977927" cy="977927"/>
          </a:xfrm>
          <a:prstGeom prst="rect">
            <a:avLst/>
          </a:prstGeom>
        </p:spPr>
      </p:pic>
      <p:pic>
        <p:nvPicPr>
          <p:cNvPr id="4" name="Picture 3">
            <a:extLst>
              <a:ext uri="{FF2B5EF4-FFF2-40B4-BE49-F238E27FC236}">
                <a16:creationId xmlns:a16="http://schemas.microsoft.com/office/drawing/2014/main" id="{C46F83C7-E52B-B84D-949A-DD827E244868}"/>
              </a:ext>
            </a:extLst>
          </p:cNvPr>
          <p:cNvPicPr>
            <a:picLocks noChangeAspect="1"/>
          </p:cNvPicPr>
          <p:nvPr/>
        </p:nvPicPr>
        <p:blipFill>
          <a:blip r:embed="rId5"/>
          <a:stretch>
            <a:fillRect/>
          </a:stretch>
        </p:blipFill>
        <p:spPr>
          <a:xfrm>
            <a:off x="1575138" y="1322540"/>
            <a:ext cx="9041724" cy="5192560"/>
          </a:xfrm>
          <a:prstGeom prst="rect">
            <a:avLst/>
          </a:prstGeom>
        </p:spPr>
      </p:pic>
    </p:spTree>
    <p:custDataLst>
      <p:tags r:id="rId1"/>
    </p:custDataLst>
    <p:extLst>
      <p:ext uri="{BB962C8B-B14F-4D97-AF65-F5344CB8AC3E}">
        <p14:creationId xmlns:p14="http://schemas.microsoft.com/office/powerpoint/2010/main" val="70941976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38539" y="158621"/>
            <a:ext cx="8151081" cy="989044"/>
          </a:xfrm>
        </p:spPr>
        <p:txBody>
          <a:bodyPr>
            <a:noAutofit/>
          </a:bodyPr>
          <a:lstStyle/>
          <a:p>
            <a:r>
              <a:rPr lang="en-US" dirty="0"/>
              <a:t>Create an Individual IAM User</a:t>
            </a:r>
          </a:p>
        </p:txBody>
      </p:sp>
      <p:pic>
        <p:nvPicPr>
          <p:cNvPr id="145" name="Picture 144" descr="IAM.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1343280" y="5811120"/>
            <a:ext cx="977927" cy="977927"/>
          </a:xfrm>
          <a:prstGeom prst="rect">
            <a:avLst/>
          </a:prstGeom>
        </p:spPr>
      </p:pic>
      <p:pic>
        <p:nvPicPr>
          <p:cNvPr id="5" name="Picture 4">
            <a:extLst>
              <a:ext uri="{FF2B5EF4-FFF2-40B4-BE49-F238E27FC236}">
                <a16:creationId xmlns:a16="http://schemas.microsoft.com/office/drawing/2014/main" id="{155C0016-8485-774B-A97B-60D3E2274F71}"/>
              </a:ext>
            </a:extLst>
          </p:cNvPr>
          <p:cNvPicPr>
            <a:picLocks noChangeAspect="1"/>
          </p:cNvPicPr>
          <p:nvPr/>
        </p:nvPicPr>
        <p:blipFill>
          <a:blip r:embed="rId5"/>
          <a:stretch>
            <a:fillRect/>
          </a:stretch>
        </p:blipFill>
        <p:spPr>
          <a:xfrm>
            <a:off x="2282991" y="1234440"/>
            <a:ext cx="7626019" cy="5257800"/>
          </a:xfrm>
          <a:prstGeom prst="rect">
            <a:avLst/>
          </a:prstGeom>
        </p:spPr>
      </p:pic>
    </p:spTree>
    <p:custDataLst>
      <p:tags r:id="rId1"/>
    </p:custDataLst>
    <p:extLst>
      <p:ext uri="{BB962C8B-B14F-4D97-AF65-F5344CB8AC3E}">
        <p14:creationId xmlns:p14="http://schemas.microsoft.com/office/powerpoint/2010/main" val="225280445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38539" y="158621"/>
            <a:ext cx="8151081" cy="989044"/>
          </a:xfrm>
        </p:spPr>
        <p:txBody>
          <a:bodyPr>
            <a:noAutofit/>
          </a:bodyPr>
          <a:lstStyle/>
          <a:p>
            <a:r>
              <a:rPr lang="en-US" dirty="0"/>
              <a:t>Create an Individual IAM User</a:t>
            </a:r>
          </a:p>
        </p:txBody>
      </p:sp>
      <p:pic>
        <p:nvPicPr>
          <p:cNvPr id="145" name="Picture 144" descr="IAM.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1343280" y="5811120"/>
            <a:ext cx="977927" cy="977927"/>
          </a:xfrm>
          <a:prstGeom prst="rect">
            <a:avLst/>
          </a:prstGeom>
        </p:spPr>
      </p:pic>
      <p:pic>
        <p:nvPicPr>
          <p:cNvPr id="6" name="Picture 5">
            <a:extLst>
              <a:ext uri="{FF2B5EF4-FFF2-40B4-BE49-F238E27FC236}">
                <a16:creationId xmlns:a16="http://schemas.microsoft.com/office/drawing/2014/main" id="{BAB6DEE1-482A-C345-9625-AD4754E498FE}"/>
              </a:ext>
            </a:extLst>
          </p:cNvPr>
          <p:cNvPicPr>
            <a:picLocks noChangeAspect="1"/>
          </p:cNvPicPr>
          <p:nvPr/>
        </p:nvPicPr>
        <p:blipFill>
          <a:blip r:embed="rId5"/>
          <a:stretch>
            <a:fillRect/>
          </a:stretch>
        </p:blipFill>
        <p:spPr>
          <a:xfrm>
            <a:off x="2227793" y="1189895"/>
            <a:ext cx="7736414" cy="5370926"/>
          </a:xfrm>
          <a:prstGeom prst="rect">
            <a:avLst/>
          </a:prstGeom>
        </p:spPr>
      </p:pic>
    </p:spTree>
    <p:custDataLst>
      <p:tags r:id="rId1"/>
    </p:custDataLst>
    <p:extLst>
      <p:ext uri="{BB962C8B-B14F-4D97-AF65-F5344CB8AC3E}">
        <p14:creationId xmlns:p14="http://schemas.microsoft.com/office/powerpoint/2010/main" val="410349794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38539" y="158621"/>
            <a:ext cx="8151081" cy="989044"/>
          </a:xfrm>
        </p:spPr>
        <p:txBody>
          <a:bodyPr>
            <a:noAutofit/>
          </a:bodyPr>
          <a:lstStyle/>
          <a:p>
            <a:r>
              <a:rPr lang="en-US" dirty="0"/>
              <a:t>IAM User Creation Successful</a:t>
            </a:r>
          </a:p>
        </p:txBody>
      </p:sp>
      <p:pic>
        <p:nvPicPr>
          <p:cNvPr id="145" name="Picture 144" descr="IAM.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1343280" y="5811120"/>
            <a:ext cx="977927" cy="977927"/>
          </a:xfrm>
          <a:prstGeom prst="rect">
            <a:avLst/>
          </a:prstGeom>
        </p:spPr>
      </p:pic>
      <p:pic>
        <p:nvPicPr>
          <p:cNvPr id="4" name="Picture 3">
            <a:extLst>
              <a:ext uri="{FF2B5EF4-FFF2-40B4-BE49-F238E27FC236}">
                <a16:creationId xmlns:a16="http://schemas.microsoft.com/office/drawing/2014/main" id="{53E3C048-10BB-604E-B14D-B8DA13C22B9B}"/>
              </a:ext>
            </a:extLst>
          </p:cNvPr>
          <p:cNvPicPr>
            <a:picLocks noChangeAspect="1"/>
          </p:cNvPicPr>
          <p:nvPr/>
        </p:nvPicPr>
        <p:blipFill>
          <a:blip r:embed="rId5"/>
          <a:stretch>
            <a:fillRect/>
          </a:stretch>
        </p:blipFill>
        <p:spPr>
          <a:xfrm>
            <a:off x="0" y="1273563"/>
            <a:ext cx="12192000" cy="4402314"/>
          </a:xfrm>
          <a:prstGeom prst="rect">
            <a:avLst/>
          </a:prstGeom>
        </p:spPr>
      </p:pic>
      <p:sp>
        <p:nvSpPr>
          <p:cNvPr id="5" name="Rectangle 4">
            <a:extLst>
              <a:ext uri="{FF2B5EF4-FFF2-40B4-BE49-F238E27FC236}">
                <a16:creationId xmlns:a16="http://schemas.microsoft.com/office/drawing/2014/main" id="{A1FC69A3-1376-2745-A455-1BCD165C790D}"/>
              </a:ext>
            </a:extLst>
          </p:cNvPr>
          <p:cNvSpPr/>
          <p:nvPr/>
        </p:nvSpPr>
        <p:spPr>
          <a:xfrm>
            <a:off x="3794760" y="4526280"/>
            <a:ext cx="1623060" cy="205740"/>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ustDataLst>
      <p:tags r:id="rId1"/>
    </p:custDataLst>
    <p:extLst>
      <p:ext uri="{BB962C8B-B14F-4D97-AF65-F5344CB8AC3E}">
        <p14:creationId xmlns:p14="http://schemas.microsoft.com/office/powerpoint/2010/main" val="123971578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38539" y="158621"/>
            <a:ext cx="8151081" cy="989044"/>
          </a:xfrm>
        </p:spPr>
        <p:txBody>
          <a:bodyPr>
            <a:noAutofit/>
          </a:bodyPr>
          <a:lstStyle/>
          <a:p>
            <a:r>
              <a:rPr lang="en-US" dirty="0"/>
              <a:t>IAM Dashboard Update</a:t>
            </a:r>
          </a:p>
        </p:txBody>
      </p:sp>
      <p:pic>
        <p:nvPicPr>
          <p:cNvPr id="145" name="Picture 144" descr="IAM.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1343280" y="5811120"/>
            <a:ext cx="977927" cy="977927"/>
          </a:xfrm>
          <a:prstGeom prst="rect">
            <a:avLst/>
          </a:prstGeom>
        </p:spPr>
      </p:pic>
      <p:pic>
        <p:nvPicPr>
          <p:cNvPr id="4" name="Picture 3">
            <a:extLst>
              <a:ext uri="{FF2B5EF4-FFF2-40B4-BE49-F238E27FC236}">
                <a16:creationId xmlns:a16="http://schemas.microsoft.com/office/drawing/2014/main" id="{67BD58F2-2341-1847-837F-AD662D472C43}"/>
              </a:ext>
            </a:extLst>
          </p:cNvPr>
          <p:cNvPicPr>
            <a:picLocks noChangeAspect="1"/>
          </p:cNvPicPr>
          <p:nvPr/>
        </p:nvPicPr>
        <p:blipFill>
          <a:blip r:embed="rId5"/>
          <a:stretch>
            <a:fillRect/>
          </a:stretch>
        </p:blipFill>
        <p:spPr>
          <a:xfrm>
            <a:off x="165100" y="1393190"/>
            <a:ext cx="11861800" cy="4254500"/>
          </a:xfrm>
          <a:prstGeom prst="rect">
            <a:avLst/>
          </a:prstGeom>
        </p:spPr>
      </p:pic>
      <p:sp>
        <p:nvSpPr>
          <p:cNvPr id="6" name="Rectangle 5">
            <a:extLst>
              <a:ext uri="{FF2B5EF4-FFF2-40B4-BE49-F238E27FC236}">
                <a16:creationId xmlns:a16="http://schemas.microsoft.com/office/drawing/2014/main" id="{2A4151A2-6527-9E49-8B78-93C017BCE786}"/>
              </a:ext>
            </a:extLst>
          </p:cNvPr>
          <p:cNvSpPr/>
          <p:nvPr/>
        </p:nvSpPr>
        <p:spPr>
          <a:xfrm>
            <a:off x="1866609" y="5143939"/>
            <a:ext cx="3236181" cy="43434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 name="Straight Connector 6">
            <a:extLst>
              <a:ext uri="{FF2B5EF4-FFF2-40B4-BE49-F238E27FC236}">
                <a16:creationId xmlns:a16="http://schemas.microsoft.com/office/drawing/2014/main" id="{D1D38F86-8A2E-6048-885B-2B63184D0A91}"/>
              </a:ext>
            </a:extLst>
          </p:cNvPr>
          <p:cNvCxnSpPr>
            <a:cxnSpLocks/>
            <a:stCxn id="8" idx="3"/>
            <a:endCxn id="6" idx="1"/>
          </p:cNvCxnSpPr>
          <p:nvPr/>
        </p:nvCxnSpPr>
        <p:spPr>
          <a:xfrm flipV="1">
            <a:off x="1371601" y="5361109"/>
            <a:ext cx="495008" cy="10965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450C7244-272B-C343-B729-C4705E42AA1E}"/>
              </a:ext>
            </a:extLst>
          </p:cNvPr>
          <p:cNvSpPr txBox="1"/>
          <p:nvPr/>
        </p:nvSpPr>
        <p:spPr>
          <a:xfrm>
            <a:off x="178957" y="5009100"/>
            <a:ext cx="1192644" cy="923330"/>
          </a:xfrm>
          <a:prstGeom prst="rect">
            <a:avLst/>
          </a:prstGeom>
          <a:noFill/>
        </p:spPr>
        <p:txBody>
          <a:bodyPr wrap="square" rtlCol="0">
            <a:spAutoFit/>
          </a:bodyPr>
          <a:lstStyle/>
          <a:p>
            <a:r>
              <a:rPr lang="en-US" dirty="0">
                <a:latin typeface="Amazon Ember" panose="020B0603020204020204" pitchFamily="34" charset="0"/>
                <a:ea typeface="Amazon Ember" panose="020B0603020204020204" pitchFamily="34" charset="0"/>
                <a:cs typeface="Amazon Ember" panose="020B0603020204020204" pitchFamily="34" charset="0"/>
              </a:rPr>
              <a:t>Password Policy Creation</a:t>
            </a:r>
          </a:p>
        </p:txBody>
      </p:sp>
    </p:spTree>
    <p:custDataLst>
      <p:tags r:id="rId1"/>
    </p:custDataLst>
    <p:extLst>
      <p:ext uri="{BB962C8B-B14F-4D97-AF65-F5344CB8AC3E}">
        <p14:creationId xmlns:p14="http://schemas.microsoft.com/office/powerpoint/2010/main" val="399114604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38539" y="158621"/>
            <a:ext cx="8151081" cy="989044"/>
          </a:xfrm>
        </p:spPr>
        <p:txBody>
          <a:bodyPr>
            <a:noAutofit/>
          </a:bodyPr>
          <a:lstStyle/>
          <a:p>
            <a:r>
              <a:rPr lang="en-US" dirty="0"/>
              <a:t>Set IAM Password Policy</a:t>
            </a:r>
          </a:p>
        </p:txBody>
      </p:sp>
      <p:pic>
        <p:nvPicPr>
          <p:cNvPr id="145" name="Picture 144" descr="IAM.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1343280" y="5811120"/>
            <a:ext cx="977927" cy="977927"/>
          </a:xfrm>
          <a:prstGeom prst="rect">
            <a:avLst/>
          </a:prstGeom>
        </p:spPr>
      </p:pic>
      <p:pic>
        <p:nvPicPr>
          <p:cNvPr id="5" name="Picture 4">
            <a:extLst>
              <a:ext uri="{FF2B5EF4-FFF2-40B4-BE49-F238E27FC236}">
                <a16:creationId xmlns:a16="http://schemas.microsoft.com/office/drawing/2014/main" id="{3E788B62-9F49-9F49-A178-6A6AA5D3AA10}"/>
              </a:ext>
            </a:extLst>
          </p:cNvPr>
          <p:cNvPicPr>
            <a:picLocks noChangeAspect="1"/>
          </p:cNvPicPr>
          <p:nvPr/>
        </p:nvPicPr>
        <p:blipFill>
          <a:blip r:embed="rId5"/>
          <a:stretch>
            <a:fillRect/>
          </a:stretch>
        </p:blipFill>
        <p:spPr>
          <a:xfrm>
            <a:off x="3200400" y="1215738"/>
            <a:ext cx="6139683" cy="5339214"/>
          </a:xfrm>
          <a:prstGeom prst="rect">
            <a:avLst/>
          </a:prstGeom>
        </p:spPr>
      </p:pic>
    </p:spTree>
    <p:custDataLst>
      <p:tags r:id="rId1"/>
    </p:custDataLst>
    <p:extLst>
      <p:ext uri="{BB962C8B-B14F-4D97-AF65-F5344CB8AC3E}">
        <p14:creationId xmlns:p14="http://schemas.microsoft.com/office/powerpoint/2010/main" val="136505585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38539" y="158621"/>
            <a:ext cx="8151081" cy="989044"/>
          </a:xfrm>
        </p:spPr>
        <p:txBody>
          <a:bodyPr>
            <a:noAutofit/>
          </a:bodyPr>
          <a:lstStyle/>
          <a:p>
            <a:r>
              <a:rPr lang="en-US" dirty="0"/>
              <a:t>Security Check is Complete</a:t>
            </a:r>
          </a:p>
        </p:txBody>
      </p:sp>
      <p:pic>
        <p:nvPicPr>
          <p:cNvPr id="145" name="Picture 144" descr="IAM.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1343280" y="5811120"/>
            <a:ext cx="977927" cy="977927"/>
          </a:xfrm>
          <a:prstGeom prst="rect">
            <a:avLst/>
          </a:prstGeom>
        </p:spPr>
      </p:pic>
      <p:pic>
        <p:nvPicPr>
          <p:cNvPr id="7" name="Picture 6">
            <a:extLst>
              <a:ext uri="{FF2B5EF4-FFF2-40B4-BE49-F238E27FC236}">
                <a16:creationId xmlns:a16="http://schemas.microsoft.com/office/drawing/2014/main" id="{60978B33-603E-1A4A-B4EB-32B5B90F086D}"/>
              </a:ext>
            </a:extLst>
          </p:cNvPr>
          <p:cNvPicPr>
            <a:picLocks noChangeAspect="1"/>
          </p:cNvPicPr>
          <p:nvPr/>
        </p:nvPicPr>
        <p:blipFill>
          <a:blip r:embed="rId5"/>
          <a:stretch>
            <a:fillRect/>
          </a:stretch>
        </p:blipFill>
        <p:spPr>
          <a:xfrm>
            <a:off x="129717" y="1539240"/>
            <a:ext cx="11932566" cy="3375660"/>
          </a:xfrm>
          <a:prstGeom prst="rect">
            <a:avLst/>
          </a:prstGeom>
        </p:spPr>
      </p:pic>
    </p:spTree>
    <p:custDataLst>
      <p:tags r:id="rId1"/>
    </p:custDataLst>
    <p:extLst>
      <p:ext uri="{BB962C8B-B14F-4D97-AF65-F5344CB8AC3E}">
        <p14:creationId xmlns:p14="http://schemas.microsoft.com/office/powerpoint/2010/main" val="243542461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32C4B9-29DC-444F-B0C6-CF540AD690CE}"/>
              </a:ext>
            </a:extLst>
          </p:cNvPr>
          <p:cNvSpPr>
            <a:spLocks noGrp="1"/>
          </p:cNvSpPr>
          <p:nvPr>
            <p:ph type="title"/>
          </p:nvPr>
        </p:nvSpPr>
        <p:spPr>
          <a:xfrm>
            <a:off x="662608" y="3231625"/>
            <a:ext cx="11529392" cy="779463"/>
          </a:xfrm>
        </p:spPr>
        <p:txBody>
          <a:bodyPr/>
          <a:lstStyle/>
          <a:p>
            <a:pPr marL="493713" indent="-493713">
              <a:spcBef>
                <a:spcPts val="1800"/>
              </a:spcBef>
            </a:pPr>
            <a:r>
              <a:rPr lang="en-US" sz="3400" b="1" dirty="0"/>
              <a:t>Up Next</a:t>
            </a:r>
            <a:r>
              <a:rPr lang="en-US" sz="3400" dirty="0"/>
              <a:t>: Module 4 – Cloud Architecting</a:t>
            </a:r>
            <a:br>
              <a:rPr lang="en-US" sz="2400" dirty="0"/>
            </a:br>
            <a:r>
              <a:rPr lang="en-US" sz="2400" dirty="0"/>
              <a:t>			Part 1: Introduction to the Well-Architected Framework</a:t>
            </a:r>
            <a:br>
              <a:rPr lang="en-US" sz="2400" dirty="0"/>
            </a:br>
            <a:r>
              <a:rPr lang="en-US" sz="2400" dirty="0"/>
              <a:t>			Part 2: Well-Architected Design Principles</a:t>
            </a:r>
            <a:br>
              <a:rPr lang="en-US" sz="2400" dirty="0"/>
            </a:br>
            <a:r>
              <a:rPr lang="en-US" sz="2400" dirty="0"/>
              <a:t>			Part 3: Understanding Reliability and High Availability</a:t>
            </a:r>
            <a:br>
              <a:rPr lang="en-US" sz="2400" dirty="0"/>
            </a:br>
            <a:r>
              <a:rPr lang="en-US" sz="2400" dirty="0"/>
              <a:t>			Part 4: Scaling</a:t>
            </a:r>
            <a:br>
              <a:rPr lang="en-US" sz="2400" dirty="0"/>
            </a:br>
            <a:r>
              <a:rPr lang="en-US" sz="2400" dirty="0"/>
              <a:t>			Part 5: Example - Transitioning a Data Center to the Cloud</a:t>
            </a:r>
            <a:br>
              <a:rPr lang="en-US" sz="2400" dirty="0"/>
            </a:br>
            <a:br>
              <a:rPr lang="en-US" sz="2400" dirty="0"/>
            </a:br>
            <a:endParaRPr lang="en-US" sz="3600" dirty="0"/>
          </a:p>
        </p:txBody>
      </p:sp>
    </p:spTree>
    <p:extLst>
      <p:ext uri="{BB962C8B-B14F-4D97-AF65-F5344CB8AC3E}">
        <p14:creationId xmlns:p14="http://schemas.microsoft.com/office/powerpoint/2010/main" val="40991348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normAutofit/>
          </a:bodyPr>
          <a:lstStyle/>
          <a:p>
            <a:r>
              <a:rPr lang="en-US" dirty="0" err="1"/>
              <a:t>Exemple</a:t>
            </a:r>
            <a:r>
              <a:rPr lang="en-US" dirty="0"/>
              <a:t> de </a:t>
            </a:r>
            <a:r>
              <a:rPr lang="en-US" dirty="0" err="1"/>
              <a:t>responsabilité</a:t>
            </a:r>
            <a:r>
              <a:rPr lang="en-US" dirty="0"/>
              <a:t> </a:t>
            </a:r>
            <a:r>
              <a:rPr lang="en-US" dirty="0" err="1"/>
              <a:t>partagée</a:t>
            </a:r>
            <a:endParaRPr lang="en-US" dirty="0"/>
          </a:p>
        </p:txBody>
      </p:sp>
      <p:sp>
        <p:nvSpPr>
          <p:cNvPr id="8" name="Content Placeholder 2"/>
          <p:cNvSpPr>
            <a:spLocks noGrp="1"/>
          </p:cNvSpPr>
          <p:nvPr>
            <p:ph idx="1"/>
          </p:nvPr>
        </p:nvSpPr>
        <p:spPr>
          <a:xfrm>
            <a:off x="7880231" y="2133599"/>
            <a:ext cx="4311769" cy="4352631"/>
          </a:xfrm>
        </p:spPr>
        <p:txBody>
          <a:bodyPr>
            <a:noAutofit/>
          </a:bodyPr>
          <a:lstStyle/>
          <a:p>
            <a:pPr marL="0" indent="0">
              <a:buNone/>
            </a:pPr>
            <a:r>
              <a:rPr lang="en-US" sz="1800" b="1" dirty="0" err="1"/>
              <a:t>Responsabilité</a:t>
            </a:r>
            <a:r>
              <a:rPr lang="en-US" sz="1800" b="1" dirty="0"/>
              <a:t> du client:</a:t>
            </a:r>
          </a:p>
          <a:p>
            <a:pPr marL="298450" indent="-298450"/>
            <a:r>
              <a:rPr lang="en-US" sz="1900" dirty="0"/>
              <a:t>Gestion de L’OS</a:t>
            </a:r>
          </a:p>
          <a:p>
            <a:pPr marL="298450" indent="-298450"/>
            <a:r>
              <a:rPr lang="en-US" sz="1900" dirty="0"/>
              <a:t>Application</a:t>
            </a:r>
          </a:p>
          <a:p>
            <a:pPr marL="298450" indent="-298450"/>
            <a:r>
              <a:rPr lang="en-US" sz="1900" dirty="0"/>
              <a:t>Security Group</a:t>
            </a:r>
          </a:p>
          <a:p>
            <a:pPr lvl="1"/>
            <a:endParaRPr lang="en-US" sz="1800" dirty="0"/>
          </a:p>
          <a:p>
            <a:pPr marL="0" indent="0">
              <a:buNone/>
            </a:pPr>
            <a:endParaRPr lang="en-US" sz="2400" dirty="0"/>
          </a:p>
          <a:p>
            <a:pPr marL="0" indent="0">
              <a:buNone/>
            </a:pPr>
            <a:endParaRPr lang="en-US" sz="2400" dirty="0"/>
          </a:p>
          <a:p>
            <a:pPr marL="0" indent="0">
              <a:buNone/>
            </a:pPr>
            <a:r>
              <a:rPr lang="en-US" sz="1800" b="1" dirty="0"/>
              <a:t>AWS Responsibility:</a:t>
            </a:r>
          </a:p>
          <a:p>
            <a:pPr marL="298450" indent="-298450"/>
            <a:r>
              <a:rPr lang="en-US" sz="1900" dirty="0"/>
              <a:t>Physical security of data center</a:t>
            </a:r>
          </a:p>
          <a:p>
            <a:pPr marL="298450" indent="-298450"/>
            <a:r>
              <a:rPr lang="en-US" sz="1900" dirty="0"/>
              <a:t>Hardware &amp; software infrastructure</a:t>
            </a:r>
          </a:p>
          <a:p>
            <a:pPr marL="298450" indent="-298450"/>
            <a:r>
              <a:rPr lang="en-US" sz="1900" dirty="0"/>
              <a:t>Network infrastructure</a:t>
            </a:r>
          </a:p>
          <a:p>
            <a:pPr marL="298450" indent="-298450"/>
            <a:r>
              <a:rPr lang="en-US" sz="1900" dirty="0"/>
              <a:t>Virtualization infrastructure</a:t>
            </a:r>
          </a:p>
          <a:p>
            <a:pPr marL="0" indent="0">
              <a:buNone/>
            </a:pPr>
            <a:endParaRPr lang="en-US" sz="2400" dirty="0"/>
          </a:p>
        </p:txBody>
      </p:sp>
      <p:sp>
        <p:nvSpPr>
          <p:cNvPr id="3" name="Title 1"/>
          <p:cNvSpPr txBox="1">
            <a:spLocks/>
          </p:cNvSpPr>
          <p:nvPr/>
        </p:nvSpPr>
        <p:spPr>
          <a:xfrm>
            <a:off x="238539" y="263527"/>
            <a:ext cx="11115261" cy="7794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0" i="0" kern="1200">
                <a:solidFill>
                  <a:schemeClr val="bg1"/>
                </a:solidFill>
                <a:latin typeface="Amazon Ember Light" charset="0"/>
                <a:ea typeface="Amazon Ember Light" charset="0"/>
                <a:cs typeface="Amazon Ember Light" charset="0"/>
              </a:defRPr>
            </a:lvl1pPr>
          </a:lstStyle>
          <a:p>
            <a:endParaRPr lang="en-US" dirty="0"/>
          </a:p>
        </p:txBody>
      </p:sp>
      <p:sp>
        <p:nvSpPr>
          <p:cNvPr id="9" name="Right Brace 8">
            <a:extLst>
              <a:ext uri="{FF2B5EF4-FFF2-40B4-BE49-F238E27FC236}">
                <a16:creationId xmlns:a16="http://schemas.microsoft.com/office/drawing/2014/main" id="{D00E8BB1-B659-8D43-BE87-F9D71A758A24}"/>
              </a:ext>
            </a:extLst>
          </p:cNvPr>
          <p:cNvSpPr/>
          <p:nvPr/>
        </p:nvSpPr>
        <p:spPr>
          <a:xfrm>
            <a:off x="7568543" y="1382104"/>
            <a:ext cx="296883" cy="3474720"/>
          </a:xfrm>
          <a:prstGeom prst="rightBrace">
            <a:avLst>
              <a:gd name="adj1" fmla="val 73870"/>
              <a:gd name="adj2" fmla="val 50000"/>
            </a:avLst>
          </a:prstGeom>
          <a:ln w="28575">
            <a:solidFill>
              <a:schemeClr val="bg2">
                <a:lumMod val="25000"/>
              </a:schemeClr>
            </a:solidFill>
          </a:ln>
        </p:spPr>
        <p:style>
          <a:lnRef idx="1">
            <a:schemeClr val="accent6"/>
          </a:lnRef>
          <a:fillRef idx="0">
            <a:schemeClr val="accent6"/>
          </a:fillRef>
          <a:effectRef idx="0">
            <a:schemeClr val="accent6"/>
          </a:effectRef>
          <a:fontRef idx="minor">
            <a:schemeClr val="tx1"/>
          </a:fontRef>
        </p:style>
        <p:txBody>
          <a:bodyPr rtlCol="0" anchor="ctr"/>
          <a:lstStyle/>
          <a:p>
            <a:pPr algn="ctr"/>
            <a:endParaRPr lang="en-US" dirty="0"/>
          </a:p>
        </p:txBody>
      </p:sp>
      <p:pic>
        <p:nvPicPr>
          <p:cNvPr id="11" name="Picture 10">
            <a:extLst>
              <a:ext uri="{FF2B5EF4-FFF2-40B4-BE49-F238E27FC236}">
                <a16:creationId xmlns:a16="http://schemas.microsoft.com/office/drawing/2014/main" id="{337B96A9-935B-F940-85F8-F2130FA3739B}"/>
              </a:ext>
            </a:extLst>
          </p:cNvPr>
          <p:cNvPicPr>
            <a:picLocks noChangeAspect="1"/>
          </p:cNvPicPr>
          <p:nvPr/>
        </p:nvPicPr>
        <p:blipFill>
          <a:blip r:embed="rId3"/>
          <a:stretch>
            <a:fillRect/>
          </a:stretch>
        </p:blipFill>
        <p:spPr>
          <a:xfrm>
            <a:off x="665018" y="1218386"/>
            <a:ext cx="6888720" cy="5267845"/>
          </a:xfrm>
          <a:prstGeom prst="rect">
            <a:avLst/>
          </a:prstGeom>
        </p:spPr>
      </p:pic>
      <p:sp>
        <p:nvSpPr>
          <p:cNvPr id="13" name="Right Brace 12">
            <a:extLst>
              <a:ext uri="{FF2B5EF4-FFF2-40B4-BE49-F238E27FC236}">
                <a16:creationId xmlns:a16="http://schemas.microsoft.com/office/drawing/2014/main" id="{7F953986-4DA6-244E-92B2-45CC77739C69}"/>
              </a:ext>
            </a:extLst>
          </p:cNvPr>
          <p:cNvSpPr/>
          <p:nvPr/>
        </p:nvSpPr>
        <p:spPr>
          <a:xfrm>
            <a:off x="7583348" y="5195938"/>
            <a:ext cx="296883" cy="1097280"/>
          </a:xfrm>
          <a:prstGeom prst="rightBrace">
            <a:avLst>
              <a:gd name="adj1" fmla="val 73870"/>
              <a:gd name="adj2" fmla="val 50000"/>
            </a:avLst>
          </a:prstGeom>
          <a:ln w="28575">
            <a:solidFill>
              <a:schemeClr val="bg2">
                <a:lumMod val="25000"/>
              </a:schemeClr>
            </a:solidFill>
          </a:ln>
        </p:spPr>
        <p:style>
          <a:lnRef idx="1">
            <a:schemeClr val="accent6"/>
          </a:lnRef>
          <a:fillRef idx="0">
            <a:schemeClr val="accent6"/>
          </a:fillRef>
          <a:effectRef idx="0">
            <a:schemeClr val="accent6"/>
          </a:effectRef>
          <a:fontRef idx="minor">
            <a:schemeClr val="tx1"/>
          </a:fontRef>
        </p:style>
        <p:txBody>
          <a:bodyPr rtlCol="0" anchor="ctr"/>
          <a:lstStyle/>
          <a:p>
            <a:pPr algn="ctr"/>
            <a:endParaRPr lang="en-US" dirty="0"/>
          </a:p>
        </p:txBody>
      </p:sp>
    </p:spTree>
    <p:extLst>
      <p:ext uri="{BB962C8B-B14F-4D97-AF65-F5344CB8AC3E}">
        <p14:creationId xmlns:p14="http://schemas.microsoft.com/office/powerpoint/2010/main" val="90992353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09600" y="4967115"/>
            <a:ext cx="11294532" cy="1246495"/>
          </a:xfrm>
          <a:prstGeom prst="rect">
            <a:avLst/>
          </a:prstGeom>
          <a:noFill/>
        </p:spPr>
        <p:txBody>
          <a:bodyPr wrap="square" rtlCol="0">
            <a:spAutoFit/>
          </a:bodyPr>
          <a:lstStyle/>
          <a:p>
            <a:pPr algn="just"/>
            <a:r>
              <a:rPr lang="en-US" sz="1500" dirty="0">
                <a:solidFill>
                  <a:schemeClr val="bg1"/>
                </a:solidFill>
                <a:latin typeface="Amazon Ember Light" charset="0"/>
                <a:ea typeface="Amazon Ember Light" charset="0"/>
                <a:cs typeface="Amazon Ember Light" charset="0"/>
              </a:rPr>
              <a:t>© 2018 Amazon Web Services, Inc. or its affiliates. All rights reserved. This work may not be reproduced or redistributed, in whole or in part, without prior written permission from Amazon Web Services, Inc. Commercial copying, lending, or selling is prohibited. Corrections or feedback on the course, please email us at: </a:t>
            </a:r>
            <a:r>
              <a:rPr lang="en-US" sz="1500" u="sng" dirty="0">
                <a:solidFill>
                  <a:schemeClr val="bg1"/>
                </a:solidFill>
                <a:latin typeface="Amazon Ember Light" charset="0"/>
                <a:ea typeface="Amazon Ember Light" charset="0"/>
                <a:cs typeface="Amazon Ember Light" charset="0"/>
              </a:rPr>
              <a:t>aws-course-feedback@amazon.com</a:t>
            </a:r>
            <a:r>
              <a:rPr lang="en-US" sz="1500" dirty="0">
                <a:solidFill>
                  <a:schemeClr val="bg1"/>
                </a:solidFill>
                <a:latin typeface="Amazon Ember Light" charset="0"/>
                <a:ea typeface="Amazon Ember Light" charset="0"/>
                <a:cs typeface="Amazon Ember Light" charset="0"/>
              </a:rPr>
              <a:t>. For all other questions, contact us at: </a:t>
            </a:r>
            <a:r>
              <a:rPr lang="en-US" sz="1500" u="sng" dirty="0">
                <a:solidFill>
                  <a:schemeClr val="bg1"/>
                </a:solidFill>
                <a:latin typeface="Amazon Ember Light" charset="0"/>
                <a:ea typeface="Amazon Ember Light" charset="0"/>
                <a:cs typeface="Amazon Ember Light" charset="0"/>
              </a:rPr>
              <a:t>https://aws.amazon.com/contact-us/aws-training/</a:t>
            </a:r>
            <a:r>
              <a:rPr lang="en-US" sz="1500" dirty="0">
                <a:solidFill>
                  <a:schemeClr val="bg1"/>
                </a:solidFill>
                <a:latin typeface="Amazon Ember Light" charset="0"/>
                <a:ea typeface="Amazon Ember Light" charset="0"/>
                <a:cs typeface="Amazon Ember Light" charset="0"/>
              </a:rPr>
              <a:t>. All trademarks are the property of their owners.</a:t>
            </a:r>
          </a:p>
          <a:p>
            <a:pPr algn="just"/>
            <a:endParaRPr lang="en-US" sz="1500" dirty="0"/>
          </a:p>
        </p:txBody>
      </p:sp>
      <p:sp>
        <p:nvSpPr>
          <p:cNvPr id="6" name="Title 1"/>
          <p:cNvSpPr>
            <a:spLocks noGrp="1"/>
          </p:cNvSpPr>
          <p:nvPr>
            <p:ph type="ctrTitle"/>
          </p:nvPr>
        </p:nvSpPr>
        <p:spPr>
          <a:xfrm>
            <a:off x="5933197" y="2810934"/>
            <a:ext cx="6056583" cy="834496"/>
          </a:xfrm>
        </p:spPr>
        <p:txBody>
          <a:bodyPr>
            <a:normAutofit/>
          </a:bodyPr>
          <a:lstStyle/>
          <a:p>
            <a:r>
              <a:rPr lang="en-US" dirty="0"/>
              <a:t>Thanks for participating!</a:t>
            </a:r>
            <a:endParaRPr lang="en-US" dirty="0">
              <a:latin typeface="Amazon Ember Light" charset="0"/>
              <a:ea typeface="Amazon Ember Light" charset="0"/>
              <a:cs typeface="Amazon Ember Light" charset="0"/>
            </a:endParaRPr>
          </a:p>
        </p:txBody>
      </p:sp>
    </p:spTree>
    <p:custDataLst>
      <p:tags r:id="rId1"/>
    </p:custDataLst>
    <p:extLst>
      <p:ext uri="{BB962C8B-B14F-4D97-AF65-F5344CB8AC3E}">
        <p14:creationId xmlns:p14="http://schemas.microsoft.com/office/powerpoint/2010/main" val="186436587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 name="ARTICULATE_SLIDE_COUNT" val="9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17333</TotalTime>
  <Words>15288</Words>
  <Application>Microsoft Office PowerPoint</Application>
  <PresentationFormat>Grand écran</PresentationFormat>
  <Paragraphs>1145</Paragraphs>
  <Slides>90</Slides>
  <Notes>90</Notes>
  <HiddenSlides>41</HiddenSlides>
  <MMClips>0</MMClips>
  <ScaleCrop>false</ScaleCrop>
  <HeadingPairs>
    <vt:vector size="6" baseType="variant">
      <vt:variant>
        <vt:lpstr>Polices utilisées</vt:lpstr>
      </vt:variant>
      <vt:variant>
        <vt:i4>7</vt:i4>
      </vt:variant>
      <vt:variant>
        <vt:lpstr>Thème</vt:lpstr>
      </vt:variant>
      <vt:variant>
        <vt:i4>1</vt:i4>
      </vt:variant>
      <vt:variant>
        <vt:lpstr>Titres des diapositives</vt:lpstr>
      </vt:variant>
      <vt:variant>
        <vt:i4>90</vt:i4>
      </vt:variant>
    </vt:vector>
  </HeadingPairs>
  <TitlesOfParts>
    <vt:vector size="98" baseType="lpstr">
      <vt:lpstr>Amazon Ember</vt:lpstr>
      <vt:lpstr>Amazon Ember Light</vt:lpstr>
      <vt:lpstr>Arial</vt:lpstr>
      <vt:lpstr>Calibri</vt:lpstr>
      <vt:lpstr>Courier New</vt:lpstr>
      <vt:lpstr>Helvetica Neue LT Std 65 Medium</vt:lpstr>
      <vt:lpstr>Wingdings</vt:lpstr>
      <vt:lpstr>Office Theme</vt:lpstr>
      <vt:lpstr>Module 3:                        Sécurité du cloud AWS</vt:lpstr>
      <vt:lpstr>Contenu de ce Module</vt:lpstr>
      <vt:lpstr>Objectifs du module</vt:lpstr>
      <vt:lpstr>Part 1: Modèle de responsabilité partagée AWS</vt:lpstr>
      <vt:lpstr>Modèle de responsabilité partagée</vt:lpstr>
      <vt:lpstr>Responsabilités AWS en matière de sécurité : sécurité du cloud</vt:lpstr>
      <vt:lpstr>Responsabilités de Sécurité AWS: Sécurité du Cloud</vt:lpstr>
      <vt:lpstr>Responsabilités du client en matière de sécurité: la sécurité dans le cloud</vt:lpstr>
      <vt:lpstr>Exemple de responsabilité partagée</vt:lpstr>
      <vt:lpstr>Résumé des responsabilités partagées</vt:lpstr>
      <vt:lpstr>Part 2: Identity and Access Management (IAM)</vt:lpstr>
      <vt:lpstr>Core AWS Services: IAM</vt:lpstr>
      <vt:lpstr>IAM</vt:lpstr>
      <vt:lpstr>Types d'informations d'identification de sécurité</vt:lpstr>
      <vt:lpstr>Root Account Access vs. IAM Access</vt:lpstr>
      <vt:lpstr>IAM: Authentication</vt:lpstr>
      <vt:lpstr>IAM: Authorization</vt:lpstr>
      <vt:lpstr>IAM Multi-Factor Authentication (MFA)</vt:lpstr>
      <vt:lpstr>IAM Users</vt:lpstr>
      <vt:lpstr>IAM Groups</vt:lpstr>
      <vt:lpstr>IAM Roles</vt:lpstr>
      <vt:lpstr>IAM Permissions</vt:lpstr>
      <vt:lpstr>IAM Policies</vt:lpstr>
      <vt:lpstr>IAM Policy Example</vt:lpstr>
      <vt:lpstr>IAM: Policy Assignment</vt:lpstr>
      <vt:lpstr>Part 3: AWS Trusted Advisor</vt:lpstr>
      <vt:lpstr>Introduction to Trusted Advisor</vt:lpstr>
      <vt:lpstr>Using AWS Trusted Advisor</vt:lpstr>
      <vt:lpstr>Trusted Advisor Features and Functionalities</vt:lpstr>
      <vt:lpstr>Hungama Uses AWS Trusted Advisor to           Optimize Usage and Cut Costs</vt:lpstr>
      <vt:lpstr>Hungama Uses AWS Trusted Advisor to           Optimize Usage and Cut Costs</vt:lpstr>
      <vt:lpstr>En Resumé</vt:lpstr>
      <vt:lpstr>Part 4: AWS CloudTrail</vt:lpstr>
      <vt:lpstr>Introduction to CloudTrail</vt:lpstr>
      <vt:lpstr>AWS CloudTrail Benefits</vt:lpstr>
      <vt:lpstr>Présentation d'AWS CloudTrail</vt:lpstr>
      <vt:lpstr>Utiliser les meilleures pratiques CloudTrail</vt:lpstr>
      <vt:lpstr>Part 5: AWS Config</vt:lpstr>
      <vt:lpstr>Introduction to AWS Config</vt:lpstr>
      <vt:lpstr>Suivre les modifications apportées aux ressources avec AWS Config</vt:lpstr>
      <vt:lpstr>AWS Config Overview</vt:lpstr>
      <vt:lpstr>AWS Config Summary</vt:lpstr>
      <vt:lpstr>Part 6: Jour 1 avec un nouveau compte AWS</vt:lpstr>
      <vt:lpstr>Day One with AWS</vt:lpstr>
      <vt:lpstr>Day One with AWS</vt:lpstr>
      <vt:lpstr>Day One with AWS</vt:lpstr>
      <vt:lpstr>Day One With AWS</vt:lpstr>
      <vt:lpstr>IAM Best Practices Summary</vt:lpstr>
      <vt:lpstr>In Review</vt:lpstr>
      <vt:lpstr>In Review</vt:lpstr>
      <vt:lpstr>Part 7: AWS Security Compliance Program</vt:lpstr>
      <vt:lpstr>AWS Service Catalog</vt:lpstr>
      <vt:lpstr>AWS Compliance Approach</vt:lpstr>
      <vt:lpstr>AWS Security Information</vt:lpstr>
      <vt:lpstr>AWS Assurance Programs</vt:lpstr>
      <vt:lpstr>AWS Risk and Compliance  Programs</vt:lpstr>
      <vt:lpstr>AWS Risk Management</vt:lpstr>
      <vt:lpstr>AWS Risk Management</vt:lpstr>
      <vt:lpstr>AWS Control Environment</vt:lpstr>
      <vt:lpstr>Information Security </vt:lpstr>
      <vt:lpstr>Customer Compliance Requirements</vt:lpstr>
      <vt:lpstr>In Review</vt:lpstr>
      <vt:lpstr>Part 8: AWS Security Resources</vt:lpstr>
      <vt:lpstr>AWS Account Teams</vt:lpstr>
      <vt:lpstr>AWS Enterprise Support*</vt:lpstr>
      <vt:lpstr>AWS Professional Services and  AWS Partner Network</vt:lpstr>
      <vt:lpstr>AWS Advisories and Bulletins</vt:lpstr>
      <vt:lpstr>AWS Auditor Learning Path</vt:lpstr>
      <vt:lpstr>AWS Compliance Solutions Guide</vt:lpstr>
      <vt:lpstr>Module 4 Review:                                                      </vt:lpstr>
      <vt:lpstr>Module 3, Lab 6 :  Introduction to AWS IAM</vt:lpstr>
      <vt:lpstr>Lab 6: Scenario</vt:lpstr>
      <vt:lpstr>Lab 6: Tasks</vt:lpstr>
      <vt:lpstr>Lab 6: Final Product </vt:lpstr>
      <vt:lpstr>Optional:   Day 1: Full IAM Demonstration</vt:lpstr>
      <vt:lpstr>IAM Security Status Review</vt:lpstr>
      <vt:lpstr>Activate MFA on Root Account</vt:lpstr>
      <vt:lpstr>Activate MFA on Root Account</vt:lpstr>
      <vt:lpstr>MFA on Root Account is Activated</vt:lpstr>
      <vt:lpstr>Create an Individual IAM User</vt:lpstr>
      <vt:lpstr>Create an Individual IAM User</vt:lpstr>
      <vt:lpstr>Create an Individual IAM User</vt:lpstr>
      <vt:lpstr>Create an Individual IAM User</vt:lpstr>
      <vt:lpstr>Create an Individual IAM User</vt:lpstr>
      <vt:lpstr>IAM User Creation Successful</vt:lpstr>
      <vt:lpstr>IAM Dashboard Update</vt:lpstr>
      <vt:lpstr>Set IAM Password Policy</vt:lpstr>
      <vt:lpstr>Security Check is Complete</vt:lpstr>
      <vt:lpstr>Up Next: Module 4 – Cloud Architecting    Part 1: Introduction to the Well-Architected Framework    Part 2: Well-Architected Design Principles    Part 3: Understanding Reliability and High Availability    Part 4: Scaling    Part 5: Example - Transitioning a Data Center to the Cloud  </vt:lpstr>
      <vt:lpstr>Thanks for participating!</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Microsoft Office User</dc:creator>
  <cp:keywords>1.0.18</cp:keywords>
  <dc:description/>
  <cp:lastModifiedBy>Frazer Sado</cp:lastModifiedBy>
  <cp:revision>429</cp:revision>
  <cp:lastPrinted>2017-08-03T20:30:13Z</cp:lastPrinted>
  <dcterms:created xsi:type="dcterms:W3CDTF">2017-05-11T23:06:57Z</dcterms:created>
  <dcterms:modified xsi:type="dcterms:W3CDTF">2021-09-06T13:39:40Z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D4BAC2A4-80EA-489E-9F52-20386DA4EA6F</vt:lpwstr>
  </property>
  <property fmtid="{D5CDD505-2E9C-101B-9397-08002B2CF9AE}" pid="3" name="ArticulatePath">
    <vt:lpwstr>30P-Security</vt:lpwstr>
  </property>
</Properties>
</file>